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31.jpg" ContentType="image/gif"/>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739" r:id="rId2"/>
    <p:sldMasterId id="2147483752" r:id="rId3"/>
    <p:sldMasterId id="2147483765" r:id="rId4"/>
  </p:sldMasterIdLst>
  <p:notesMasterIdLst>
    <p:notesMasterId r:id="rId98"/>
  </p:notesMasterIdLst>
  <p:handoutMasterIdLst>
    <p:handoutMasterId r:id="rId99"/>
  </p:handoutMasterIdLst>
  <p:sldIdLst>
    <p:sldId id="256" r:id="rId5"/>
    <p:sldId id="339" r:id="rId6"/>
    <p:sldId id="411" r:id="rId7"/>
    <p:sldId id="338" r:id="rId8"/>
    <p:sldId id="340" r:id="rId9"/>
    <p:sldId id="345" r:id="rId10"/>
    <p:sldId id="346" r:id="rId11"/>
    <p:sldId id="347" r:id="rId12"/>
    <p:sldId id="348" r:id="rId13"/>
    <p:sldId id="349" r:id="rId14"/>
    <p:sldId id="370" r:id="rId15"/>
    <p:sldId id="350" r:id="rId16"/>
    <p:sldId id="258" r:id="rId17"/>
    <p:sldId id="260" r:id="rId18"/>
    <p:sldId id="343" r:id="rId19"/>
    <p:sldId id="342" r:id="rId20"/>
    <p:sldId id="261" r:id="rId21"/>
    <p:sldId id="360" r:id="rId22"/>
    <p:sldId id="361" r:id="rId23"/>
    <p:sldId id="353" r:id="rId24"/>
    <p:sldId id="355" r:id="rId25"/>
    <p:sldId id="356" r:id="rId26"/>
    <p:sldId id="358" r:id="rId27"/>
    <p:sldId id="371" r:id="rId28"/>
    <p:sldId id="412" r:id="rId29"/>
    <p:sldId id="413" r:id="rId30"/>
    <p:sldId id="414" r:id="rId31"/>
    <p:sldId id="415" r:id="rId32"/>
    <p:sldId id="416" r:id="rId33"/>
    <p:sldId id="417" r:id="rId34"/>
    <p:sldId id="418" r:id="rId35"/>
    <p:sldId id="419" r:id="rId36"/>
    <p:sldId id="420" r:id="rId37"/>
    <p:sldId id="421" r:id="rId38"/>
    <p:sldId id="431" r:id="rId39"/>
    <p:sldId id="424" r:id="rId40"/>
    <p:sldId id="425" r:id="rId41"/>
    <p:sldId id="426" r:id="rId42"/>
    <p:sldId id="427" r:id="rId43"/>
    <p:sldId id="428" r:id="rId44"/>
    <p:sldId id="429" r:id="rId45"/>
    <p:sldId id="430" r:id="rId46"/>
    <p:sldId id="337" r:id="rId47"/>
    <p:sldId id="282" r:id="rId48"/>
    <p:sldId id="283" r:id="rId49"/>
    <p:sldId id="284" r:id="rId50"/>
    <p:sldId id="285" r:id="rId51"/>
    <p:sldId id="287" r:id="rId52"/>
    <p:sldId id="288" r:id="rId53"/>
    <p:sldId id="289" r:id="rId54"/>
    <p:sldId id="399" r:id="rId55"/>
    <p:sldId id="291" r:id="rId56"/>
    <p:sldId id="290" r:id="rId57"/>
    <p:sldId id="292" r:id="rId58"/>
    <p:sldId id="293" r:id="rId59"/>
    <p:sldId id="294" r:id="rId60"/>
    <p:sldId id="295" r:id="rId61"/>
    <p:sldId id="296" r:id="rId62"/>
    <p:sldId id="402" r:id="rId63"/>
    <p:sldId id="369" r:id="rId64"/>
    <p:sldId id="366" r:id="rId65"/>
    <p:sldId id="365" r:id="rId66"/>
    <p:sldId id="367" r:id="rId67"/>
    <p:sldId id="368" r:id="rId68"/>
    <p:sldId id="299" r:id="rId69"/>
    <p:sldId id="300" r:id="rId70"/>
    <p:sldId id="301" r:id="rId71"/>
    <p:sldId id="302" r:id="rId72"/>
    <p:sldId id="432" r:id="rId73"/>
    <p:sldId id="433" r:id="rId74"/>
    <p:sldId id="375" r:id="rId75"/>
    <p:sldId id="391" r:id="rId76"/>
    <p:sldId id="403" r:id="rId77"/>
    <p:sldId id="404" r:id="rId78"/>
    <p:sldId id="364" r:id="rId79"/>
    <p:sldId id="377" r:id="rId80"/>
    <p:sldId id="376" r:id="rId81"/>
    <p:sldId id="378" r:id="rId82"/>
    <p:sldId id="379" r:id="rId83"/>
    <p:sldId id="380" r:id="rId84"/>
    <p:sldId id="381" r:id="rId85"/>
    <p:sldId id="382" r:id="rId86"/>
    <p:sldId id="383" r:id="rId87"/>
    <p:sldId id="384" r:id="rId88"/>
    <p:sldId id="388" r:id="rId89"/>
    <p:sldId id="385" r:id="rId90"/>
    <p:sldId id="409" r:id="rId91"/>
    <p:sldId id="386" r:id="rId92"/>
    <p:sldId id="387" r:id="rId93"/>
    <p:sldId id="405" r:id="rId94"/>
    <p:sldId id="406" r:id="rId95"/>
    <p:sldId id="407" r:id="rId96"/>
    <p:sldId id="408" r:id="rId97"/>
  </p:sldIdLst>
  <p:sldSz cx="9144000" cy="6858000" type="screen4x3"/>
  <p:notesSz cx="6400800" cy="8686800"/>
  <p:defaultTextStyle>
    <a:defPPr>
      <a:defRPr lang="zh-CN"/>
    </a:defPPr>
    <a:lvl1pPr algn="l" rtl="0" eaLnBrk="0" fontAlgn="base" hangingPunct="0">
      <a:spcBef>
        <a:spcPct val="0"/>
      </a:spcBef>
      <a:spcAft>
        <a:spcPct val="0"/>
      </a:spcAft>
      <a:defRPr b="1" kern="1200">
        <a:solidFill>
          <a:schemeClr val="tx1"/>
        </a:solidFill>
        <a:latin typeface="Tahoma" charset="0"/>
        <a:ea typeface="宋体" charset="0"/>
        <a:cs typeface="+mn-cs"/>
      </a:defRPr>
    </a:lvl1pPr>
    <a:lvl2pPr marL="457200" algn="l" rtl="0" eaLnBrk="0" fontAlgn="base" hangingPunct="0">
      <a:spcBef>
        <a:spcPct val="0"/>
      </a:spcBef>
      <a:spcAft>
        <a:spcPct val="0"/>
      </a:spcAft>
      <a:defRPr b="1" kern="1200">
        <a:solidFill>
          <a:schemeClr val="tx1"/>
        </a:solidFill>
        <a:latin typeface="Tahoma" charset="0"/>
        <a:ea typeface="宋体" charset="0"/>
        <a:cs typeface="+mn-cs"/>
      </a:defRPr>
    </a:lvl2pPr>
    <a:lvl3pPr marL="914400" algn="l" rtl="0" eaLnBrk="0" fontAlgn="base" hangingPunct="0">
      <a:spcBef>
        <a:spcPct val="0"/>
      </a:spcBef>
      <a:spcAft>
        <a:spcPct val="0"/>
      </a:spcAft>
      <a:defRPr b="1" kern="1200">
        <a:solidFill>
          <a:schemeClr val="tx1"/>
        </a:solidFill>
        <a:latin typeface="Tahoma" charset="0"/>
        <a:ea typeface="宋体" charset="0"/>
        <a:cs typeface="+mn-cs"/>
      </a:defRPr>
    </a:lvl3pPr>
    <a:lvl4pPr marL="1371600" algn="l" rtl="0" eaLnBrk="0" fontAlgn="base" hangingPunct="0">
      <a:spcBef>
        <a:spcPct val="0"/>
      </a:spcBef>
      <a:spcAft>
        <a:spcPct val="0"/>
      </a:spcAft>
      <a:defRPr b="1" kern="1200">
        <a:solidFill>
          <a:schemeClr val="tx1"/>
        </a:solidFill>
        <a:latin typeface="Tahoma" charset="0"/>
        <a:ea typeface="宋体" charset="0"/>
        <a:cs typeface="+mn-cs"/>
      </a:defRPr>
    </a:lvl4pPr>
    <a:lvl5pPr marL="1828800" algn="l" rtl="0" eaLnBrk="0" fontAlgn="base" hangingPunct="0">
      <a:spcBef>
        <a:spcPct val="0"/>
      </a:spcBef>
      <a:spcAft>
        <a:spcPct val="0"/>
      </a:spcAft>
      <a:defRPr b="1" kern="1200">
        <a:solidFill>
          <a:schemeClr val="tx1"/>
        </a:solidFill>
        <a:latin typeface="Tahoma" charset="0"/>
        <a:ea typeface="宋体" charset="0"/>
        <a:cs typeface="+mn-cs"/>
      </a:defRPr>
    </a:lvl5pPr>
    <a:lvl6pPr marL="2286000" algn="l" defTabSz="914400" rtl="0" eaLnBrk="1" latinLnBrk="0" hangingPunct="1">
      <a:defRPr b="1" kern="1200">
        <a:solidFill>
          <a:schemeClr val="tx1"/>
        </a:solidFill>
        <a:latin typeface="Tahoma" charset="0"/>
        <a:ea typeface="宋体" charset="0"/>
        <a:cs typeface="+mn-cs"/>
      </a:defRPr>
    </a:lvl6pPr>
    <a:lvl7pPr marL="2743200" algn="l" defTabSz="914400" rtl="0" eaLnBrk="1" latinLnBrk="0" hangingPunct="1">
      <a:defRPr b="1" kern="1200">
        <a:solidFill>
          <a:schemeClr val="tx1"/>
        </a:solidFill>
        <a:latin typeface="Tahoma" charset="0"/>
        <a:ea typeface="宋体" charset="0"/>
        <a:cs typeface="+mn-cs"/>
      </a:defRPr>
    </a:lvl7pPr>
    <a:lvl8pPr marL="3200400" algn="l" defTabSz="914400" rtl="0" eaLnBrk="1" latinLnBrk="0" hangingPunct="1">
      <a:defRPr b="1" kern="1200">
        <a:solidFill>
          <a:schemeClr val="tx1"/>
        </a:solidFill>
        <a:latin typeface="Tahoma" charset="0"/>
        <a:ea typeface="宋体" charset="0"/>
        <a:cs typeface="+mn-cs"/>
      </a:defRPr>
    </a:lvl8pPr>
    <a:lvl9pPr marL="3657600" algn="l" defTabSz="914400" rtl="0" eaLnBrk="1" latinLnBrk="0" hangingPunct="1">
      <a:defRPr b="1" kern="1200">
        <a:solidFill>
          <a:schemeClr val="tx1"/>
        </a:solidFill>
        <a:latin typeface="Tahoma" charset="0"/>
        <a:ea typeface="宋体"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FF0000"/>
    <a:srgbClr val="0000FF"/>
    <a:srgbClr val="323399"/>
    <a:srgbClr val="FF99FF"/>
    <a:srgbClr val="AD8C01"/>
    <a:srgbClr val="00B050"/>
    <a:srgbClr val="000000"/>
    <a:srgbClr val="9966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82084" autoAdjust="0"/>
  </p:normalViewPr>
  <p:slideViewPr>
    <p:cSldViewPr>
      <p:cViewPr varScale="1">
        <p:scale>
          <a:sx n="140" d="100"/>
          <a:sy n="140" d="100"/>
        </p:scale>
        <p:origin x="2428"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492"/>
    </p:cViewPr>
  </p:sorterViewPr>
  <p:notesViewPr>
    <p:cSldViewPr>
      <p:cViewPr varScale="1">
        <p:scale>
          <a:sx n="97" d="100"/>
          <a:sy n="97" d="100"/>
        </p:scale>
        <p:origin x="4002" y="45"/>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DAB4EB-895B-4E43-BF3D-24E897158296}" type="doc">
      <dgm:prSet loTypeId="urn:microsoft.com/office/officeart/2005/8/layout/radial4" loCatId="relationship" qsTypeId="urn:microsoft.com/office/officeart/2005/8/quickstyle/simple1" qsCatId="simple" csTypeId="urn:microsoft.com/office/officeart/2005/8/colors/accent0_3" csCatId="mainScheme" phldr="1"/>
      <dgm:spPr/>
      <dgm:t>
        <a:bodyPr/>
        <a:lstStyle/>
        <a:p>
          <a:endParaRPr lang="zh-CN" altLang="en-US"/>
        </a:p>
      </dgm:t>
    </dgm:pt>
    <dgm:pt modelId="{C871F9E4-D69D-4A54-B956-3A35A9F7D1A6}">
      <dgm:prSet phldrT="[文本]" custT="1"/>
      <dgm:spPr>
        <a:solidFill>
          <a:srgbClr val="FF0000"/>
        </a:solidFill>
        <a:ln>
          <a:solidFill>
            <a:srgbClr val="FFFF00"/>
          </a:solidFill>
        </a:ln>
      </dgm:spPr>
      <dgm:t>
        <a:bodyPr/>
        <a:lstStyle/>
        <a:p>
          <a:r>
            <a:rPr lang="zh-CN" altLang="en-US" sz="2800" dirty="0" smtClean="0">
              <a:latin typeface="黑体" panose="02010609060101010101" pitchFamily="49" charset="-122"/>
              <a:ea typeface="黑体" panose="02010609060101010101" pitchFamily="49" charset="-122"/>
            </a:rPr>
            <a:t>衡量标准</a:t>
          </a:r>
          <a:endParaRPr lang="zh-CN" altLang="en-US" sz="2800" dirty="0">
            <a:latin typeface="黑体" panose="02010609060101010101" pitchFamily="49" charset="-122"/>
            <a:ea typeface="黑体" panose="02010609060101010101" pitchFamily="49" charset="-122"/>
          </a:endParaRPr>
        </a:p>
      </dgm:t>
    </dgm:pt>
    <dgm:pt modelId="{DE335CA4-AD26-4BA1-8165-7EBD821F1AED}" type="parTrans" cxnId="{9ED3BA5E-606E-4597-B561-FA43AE8FA281}">
      <dgm:prSet/>
      <dgm:spPr/>
      <dgm:t>
        <a:bodyPr/>
        <a:lstStyle/>
        <a:p>
          <a:endParaRPr lang="zh-CN" altLang="en-US" sz="1050">
            <a:latin typeface="黑体" panose="02010609060101010101" pitchFamily="49" charset="-122"/>
            <a:ea typeface="黑体" panose="02010609060101010101" pitchFamily="49" charset="-122"/>
          </a:endParaRPr>
        </a:p>
      </dgm:t>
    </dgm:pt>
    <dgm:pt modelId="{E44DFA9C-06D2-4100-89DD-2ADC4F6E349C}" type="sibTrans" cxnId="{9ED3BA5E-606E-4597-B561-FA43AE8FA281}">
      <dgm:prSet/>
      <dgm:spPr/>
      <dgm:t>
        <a:bodyPr/>
        <a:lstStyle/>
        <a:p>
          <a:endParaRPr lang="zh-CN" altLang="en-US" sz="1050">
            <a:latin typeface="黑体" panose="02010609060101010101" pitchFamily="49" charset="-122"/>
            <a:ea typeface="黑体" panose="02010609060101010101" pitchFamily="49" charset="-122"/>
          </a:endParaRPr>
        </a:p>
      </dgm:t>
    </dgm:pt>
    <dgm:pt modelId="{DFBBDADE-B9DE-4A73-900C-07AC28ABC743}">
      <dgm:prSet phldrT="[文本]" custT="1"/>
      <dgm:spPr>
        <a:ln>
          <a:solidFill>
            <a:schemeClr val="accent1"/>
          </a:solidFill>
        </a:ln>
      </dgm:spPr>
      <dgm:t>
        <a:bodyPr/>
        <a:lstStyle/>
        <a:p>
          <a:r>
            <a:rPr lang="zh-CN" altLang="en-US" sz="2000" dirty="0" smtClean="0">
              <a:latin typeface="黑体" panose="02010609060101010101" pitchFamily="49" charset="-122"/>
              <a:ea typeface="黑体" panose="02010609060101010101" pitchFamily="49" charset="-122"/>
            </a:rPr>
            <a:t>基本运算</a:t>
          </a:r>
          <a:endParaRPr lang="zh-CN" altLang="en-US" sz="2000" dirty="0">
            <a:latin typeface="黑体" panose="02010609060101010101" pitchFamily="49" charset="-122"/>
            <a:ea typeface="黑体" panose="02010609060101010101" pitchFamily="49" charset="-122"/>
          </a:endParaRPr>
        </a:p>
      </dgm:t>
    </dgm:pt>
    <dgm:pt modelId="{5570D7B2-AC7B-4578-A211-75624C36C4AA}" type="parTrans" cxnId="{F23398CE-3954-4C43-BAF8-4F346C8A8C4C}">
      <dgm:prSet/>
      <dgm:spPr/>
      <dgm:t>
        <a:bodyPr/>
        <a:lstStyle/>
        <a:p>
          <a:endParaRPr lang="zh-CN" altLang="en-US" sz="1050">
            <a:latin typeface="黑体" panose="02010609060101010101" pitchFamily="49" charset="-122"/>
            <a:ea typeface="黑体" panose="02010609060101010101" pitchFamily="49" charset="-122"/>
          </a:endParaRPr>
        </a:p>
      </dgm:t>
    </dgm:pt>
    <dgm:pt modelId="{EB1033A9-EF20-484C-86BE-3456E2536969}" type="sibTrans" cxnId="{F23398CE-3954-4C43-BAF8-4F346C8A8C4C}">
      <dgm:prSet/>
      <dgm:spPr/>
      <dgm:t>
        <a:bodyPr/>
        <a:lstStyle/>
        <a:p>
          <a:endParaRPr lang="zh-CN" altLang="en-US" sz="1050">
            <a:latin typeface="黑体" panose="02010609060101010101" pitchFamily="49" charset="-122"/>
            <a:ea typeface="黑体" panose="02010609060101010101" pitchFamily="49" charset="-122"/>
          </a:endParaRPr>
        </a:p>
      </dgm:t>
    </dgm:pt>
    <dgm:pt modelId="{1BA52F24-7289-4432-AEE8-D18347479EDF}">
      <dgm:prSet phldrT="[文本]" custT="1"/>
      <dgm:spPr>
        <a:ln>
          <a:solidFill>
            <a:schemeClr val="accent1"/>
          </a:solidFill>
        </a:ln>
      </dgm:spPr>
      <dgm:t>
        <a:bodyPr/>
        <a:lstStyle/>
        <a:p>
          <a:r>
            <a:rPr lang="zh-CN" altLang="en-US" sz="2000" dirty="0" smtClean="0">
              <a:latin typeface="黑体" panose="02010609060101010101" pitchFamily="49" charset="-122"/>
              <a:ea typeface="黑体" panose="02010609060101010101" pitchFamily="49" charset="-122"/>
            </a:rPr>
            <a:t>问题规模</a:t>
          </a:r>
          <a:endParaRPr lang="zh-CN" altLang="en-US" sz="2000" dirty="0">
            <a:latin typeface="黑体" panose="02010609060101010101" pitchFamily="49" charset="-122"/>
            <a:ea typeface="黑体" panose="02010609060101010101" pitchFamily="49" charset="-122"/>
          </a:endParaRPr>
        </a:p>
      </dgm:t>
    </dgm:pt>
    <dgm:pt modelId="{814A8A6F-FC40-4245-8072-CAEDD9628935}" type="parTrans" cxnId="{0B97692E-BFFC-46E2-B29E-3ACA9AD083CD}">
      <dgm:prSet/>
      <dgm:spPr/>
      <dgm:t>
        <a:bodyPr/>
        <a:lstStyle/>
        <a:p>
          <a:endParaRPr lang="zh-CN" altLang="en-US" sz="1050">
            <a:latin typeface="黑体" panose="02010609060101010101" pitchFamily="49" charset="-122"/>
            <a:ea typeface="黑体" panose="02010609060101010101" pitchFamily="49" charset="-122"/>
          </a:endParaRPr>
        </a:p>
      </dgm:t>
    </dgm:pt>
    <dgm:pt modelId="{FA83D09C-9EE8-43B1-9F53-F956AAC4F3BC}" type="sibTrans" cxnId="{0B97692E-BFFC-46E2-B29E-3ACA9AD083CD}">
      <dgm:prSet/>
      <dgm:spPr/>
      <dgm:t>
        <a:bodyPr/>
        <a:lstStyle/>
        <a:p>
          <a:endParaRPr lang="zh-CN" altLang="en-US" sz="1050">
            <a:latin typeface="黑体" panose="02010609060101010101" pitchFamily="49" charset="-122"/>
            <a:ea typeface="黑体" panose="02010609060101010101" pitchFamily="49" charset="-122"/>
          </a:endParaRPr>
        </a:p>
      </dgm:t>
    </dgm:pt>
    <dgm:pt modelId="{F36F62D8-5BAA-4E23-9815-E012DC6E8EF2}">
      <dgm:prSet phldrT="[文本]" custT="1"/>
      <dgm:spPr>
        <a:ln>
          <a:solidFill>
            <a:schemeClr val="accent1"/>
          </a:solidFill>
        </a:ln>
      </dgm:spPr>
      <dgm:t>
        <a:bodyPr/>
        <a:lstStyle/>
        <a:p>
          <a:r>
            <a:rPr lang="zh-CN" altLang="en-US" sz="2000" dirty="0" smtClean="0">
              <a:latin typeface="黑体" panose="02010609060101010101" pitchFamily="49" charset="-122"/>
              <a:ea typeface="黑体" panose="02010609060101010101" pitchFamily="49" charset="-122"/>
            </a:rPr>
            <a:t>计量函数</a:t>
          </a:r>
          <a:endParaRPr lang="zh-CN" altLang="en-US" sz="2000" dirty="0">
            <a:latin typeface="黑体" panose="02010609060101010101" pitchFamily="49" charset="-122"/>
            <a:ea typeface="黑体" panose="02010609060101010101" pitchFamily="49" charset="-122"/>
          </a:endParaRPr>
        </a:p>
      </dgm:t>
    </dgm:pt>
    <dgm:pt modelId="{EC1E0383-A805-43FB-9011-17B234A34352}" type="parTrans" cxnId="{9746FE08-FF4F-4FA5-B4B7-83F9F06590D5}">
      <dgm:prSet/>
      <dgm:spPr/>
      <dgm:t>
        <a:bodyPr/>
        <a:lstStyle/>
        <a:p>
          <a:endParaRPr lang="zh-CN" altLang="en-US" sz="1050">
            <a:latin typeface="黑体" panose="02010609060101010101" pitchFamily="49" charset="-122"/>
            <a:ea typeface="黑体" panose="02010609060101010101" pitchFamily="49" charset="-122"/>
          </a:endParaRPr>
        </a:p>
      </dgm:t>
    </dgm:pt>
    <dgm:pt modelId="{F19A57C8-A937-4F74-B753-CAE1803DDC1F}" type="sibTrans" cxnId="{9746FE08-FF4F-4FA5-B4B7-83F9F06590D5}">
      <dgm:prSet/>
      <dgm:spPr/>
      <dgm:t>
        <a:bodyPr/>
        <a:lstStyle/>
        <a:p>
          <a:endParaRPr lang="zh-CN" altLang="en-US" sz="1050">
            <a:latin typeface="黑体" panose="02010609060101010101" pitchFamily="49" charset="-122"/>
            <a:ea typeface="黑体" panose="02010609060101010101" pitchFamily="49" charset="-122"/>
          </a:endParaRPr>
        </a:p>
      </dgm:t>
    </dgm:pt>
    <dgm:pt modelId="{9E0E64E9-F07A-4E8B-B614-60F5917E8E70}" type="pres">
      <dgm:prSet presAssocID="{2ADAB4EB-895B-4E43-BF3D-24E897158296}" presName="cycle" presStyleCnt="0">
        <dgm:presLayoutVars>
          <dgm:chMax val="1"/>
          <dgm:dir/>
          <dgm:animLvl val="ctr"/>
          <dgm:resizeHandles val="exact"/>
        </dgm:presLayoutVars>
      </dgm:prSet>
      <dgm:spPr/>
      <dgm:t>
        <a:bodyPr/>
        <a:lstStyle/>
        <a:p>
          <a:endParaRPr lang="zh-CN" altLang="en-US"/>
        </a:p>
      </dgm:t>
    </dgm:pt>
    <dgm:pt modelId="{ED616EAB-1E63-4ADF-B2A0-65F33CE8D6CF}" type="pres">
      <dgm:prSet presAssocID="{C871F9E4-D69D-4A54-B956-3A35A9F7D1A6}" presName="centerShape" presStyleLbl="node0" presStyleIdx="0" presStyleCnt="1"/>
      <dgm:spPr/>
      <dgm:t>
        <a:bodyPr/>
        <a:lstStyle/>
        <a:p>
          <a:endParaRPr lang="zh-CN" altLang="en-US"/>
        </a:p>
      </dgm:t>
    </dgm:pt>
    <dgm:pt modelId="{D9CFDB4F-A881-4E2E-923A-E2A706DC07BC}" type="pres">
      <dgm:prSet presAssocID="{5570D7B2-AC7B-4578-A211-75624C36C4AA}" presName="parTrans" presStyleLbl="bgSibTrans2D1" presStyleIdx="0" presStyleCnt="3"/>
      <dgm:spPr/>
      <dgm:t>
        <a:bodyPr/>
        <a:lstStyle/>
        <a:p>
          <a:endParaRPr lang="zh-CN" altLang="en-US"/>
        </a:p>
      </dgm:t>
    </dgm:pt>
    <dgm:pt modelId="{71060C46-D124-4C32-8FDB-A4138EB69169}" type="pres">
      <dgm:prSet presAssocID="{DFBBDADE-B9DE-4A73-900C-07AC28ABC743}" presName="node" presStyleLbl="node1" presStyleIdx="0" presStyleCnt="3">
        <dgm:presLayoutVars>
          <dgm:bulletEnabled val="1"/>
        </dgm:presLayoutVars>
      </dgm:prSet>
      <dgm:spPr/>
      <dgm:t>
        <a:bodyPr/>
        <a:lstStyle/>
        <a:p>
          <a:endParaRPr lang="zh-CN" altLang="en-US"/>
        </a:p>
      </dgm:t>
    </dgm:pt>
    <dgm:pt modelId="{A575F21E-09AE-456E-A8F7-3A0E654A1220}" type="pres">
      <dgm:prSet presAssocID="{814A8A6F-FC40-4245-8072-CAEDD9628935}" presName="parTrans" presStyleLbl="bgSibTrans2D1" presStyleIdx="1" presStyleCnt="3"/>
      <dgm:spPr/>
      <dgm:t>
        <a:bodyPr/>
        <a:lstStyle/>
        <a:p>
          <a:endParaRPr lang="zh-CN" altLang="en-US"/>
        </a:p>
      </dgm:t>
    </dgm:pt>
    <dgm:pt modelId="{3057D291-794F-487D-B2AB-A86CD1919722}" type="pres">
      <dgm:prSet presAssocID="{1BA52F24-7289-4432-AEE8-D18347479EDF}" presName="node" presStyleLbl="node1" presStyleIdx="1" presStyleCnt="3">
        <dgm:presLayoutVars>
          <dgm:bulletEnabled val="1"/>
        </dgm:presLayoutVars>
      </dgm:prSet>
      <dgm:spPr/>
      <dgm:t>
        <a:bodyPr/>
        <a:lstStyle/>
        <a:p>
          <a:endParaRPr lang="zh-CN" altLang="en-US"/>
        </a:p>
      </dgm:t>
    </dgm:pt>
    <dgm:pt modelId="{06A98414-EE7C-4235-9592-AB05A30F9737}" type="pres">
      <dgm:prSet presAssocID="{EC1E0383-A805-43FB-9011-17B234A34352}" presName="parTrans" presStyleLbl="bgSibTrans2D1" presStyleIdx="2" presStyleCnt="3"/>
      <dgm:spPr/>
      <dgm:t>
        <a:bodyPr/>
        <a:lstStyle/>
        <a:p>
          <a:endParaRPr lang="zh-CN" altLang="en-US"/>
        </a:p>
      </dgm:t>
    </dgm:pt>
    <dgm:pt modelId="{98511FA0-8B63-4FCB-A8F0-D14CF1185A82}" type="pres">
      <dgm:prSet presAssocID="{F36F62D8-5BAA-4E23-9815-E012DC6E8EF2}" presName="node" presStyleLbl="node1" presStyleIdx="2" presStyleCnt="3">
        <dgm:presLayoutVars>
          <dgm:bulletEnabled val="1"/>
        </dgm:presLayoutVars>
      </dgm:prSet>
      <dgm:spPr/>
      <dgm:t>
        <a:bodyPr/>
        <a:lstStyle/>
        <a:p>
          <a:endParaRPr lang="zh-CN" altLang="en-US"/>
        </a:p>
      </dgm:t>
    </dgm:pt>
  </dgm:ptLst>
  <dgm:cxnLst>
    <dgm:cxn modelId="{0B97692E-BFFC-46E2-B29E-3ACA9AD083CD}" srcId="{C871F9E4-D69D-4A54-B956-3A35A9F7D1A6}" destId="{1BA52F24-7289-4432-AEE8-D18347479EDF}" srcOrd="1" destOrd="0" parTransId="{814A8A6F-FC40-4245-8072-CAEDD9628935}" sibTransId="{FA83D09C-9EE8-43B1-9F53-F956AAC4F3BC}"/>
    <dgm:cxn modelId="{A6BBEA77-3323-4F8A-B322-DC417F7C0D80}" type="presOf" srcId="{C871F9E4-D69D-4A54-B956-3A35A9F7D1A6}" destId="{ED616EAB-1E63-4ADF-B2A0-65F33CE8D6CF}" srcOrd="0" destOrd="0" presId="urn:microsoft.com/office/officeart/2005/8/layout/radial4"/>
    <dgm:cxn modelId="{0704596A-3657-4C9F-952E-0ED888766E6F}" type="presOf" srcId="{EC1E0383-A805-43FB-9011-17B234A34352}" destId="{06A98414-EE7C-4235-9592-AB05A30F9737}" srcOrd="0" destOrd="0" presId="urn:microsoft.com/office/officeart/2005/8/layout/radial4"/>
    <dgm:cxn modelId="{F23398CE-3954-4C43-BAF8-4F346C8A8C4C}" srcId="{C871F9E4-D69D-4A54-B956-3A35A9F7D1A6}" destId="{DFBBDADE-B9DE-4A73-900C-07AC28ABC743}" srcOrd="0" destOrd="0" parTransId="{5570D7B2-AC7B-4578-A211-75624C36C4AA}" sibTransId="{EB1033A9-EF20-484C-86BE-3456E2536969}"/>
    <dgm:cxn modelId="{7646E444-73F9-4CE6-B778-475565D747C4}" type="presOf" srcId="{1BA52F24-7289-4432-AEE8-D18347479EDF}" destId="{3057D291-794F-487D-B2AB-A86CD1919722}" srcOrd="0" destOrd="0" presId="urn:microsoft.com/office/officeart/2005/8/layout/radial4"/>
    <dgm:cxn modelId="{796A3D84-6B9C-4FCD-BC7D-EDDA8F24C4A1}" type="presOf" srcId="{814A8A6F-FC40-4245-8072-CAEDD9628935}" destId="{A575F21E-09AE-456E-A8F7-3A0E654A1220}" srcOrd="0" destOrd="0" presId="urn:microsoft.com/office/officeart/2005/8/layout/radial4"/>
    <dgm:cxn modelId="{0075A007-4896-4154-BDEE-9A60D9C822B7}" type="presOf" srcId="{DFBBDADE-B9DE-4A73-900C-07AC28ABC743}" destId="{71060C46-D124-4C32-8FDB-A4138EB69169}" srcOrd="0" destOrd="0" presId="urn:microsoft.com/office/officeart/2005/8/layout/radial4"/>
    <dgm:cxn modelId="{D9CB7975-A016-4EE3-BFA3-56556AF82BDD}" type="presOf" srcId="{F36F62D8-5BAA-4E23-9815-E012DC6E8EF2}" destId="{98511FA0-8B63-4FCB-A8F0-D14CF1185A82}" srcOrd="0" destOrd="0" presId="urn:microsoft.com/office/officeart/2005/8/layout/radial4"/>
    <dgm:cxn modelId="{05F99337-2E61-4D42-B67F-10DBB3ACF75F}" type="presOf" srcId="{5570D7B2-AC7B-4578-A211-75624C36C4AA}" destId="{D9CFDB4F-A881-4E2E-923A-E2A706DC07BC}" srcOrd="0" destOrd="0" presId="urn:microsoft.com/office/officeart/2005/8/layout/radial4"/>
    <dgm:cxn modelId="{9ED3BA5E-606E-4597-B561-FA43AE8FA281}" srcId="{2ADAB4EB-895B-4E43-BF3D-24E897158296}" destId="{C871F9E4-D69D-4A54-B956-3A35A9F7D1A6}" srcOrd="0" destOrd="0" parTransId="{DE335CA4-AD26-4BA1-8165-7EBD821F1AED}" sibTransId="{E44DFA9C-06D2-4100-89DD-2ADC4F6E349C}"/>
    <dgm:cxn modelId="{9746FE08-FF4F-4FA5-B4B7-83F9F06590D5}" srcId="{C871F9E4-D69D-4A54-B956-3A35A9F7D1A6}" destId="{F36F62D8-5BAA-4E23-9815-E012DC6E8EF2}" srcOrd="2" destOrd="0" parTransId="{EC1E0383-A805-43FB-9011-17B234A34352}" sibTransId="{F19A57C8-A937-4F74-B753-CAE1803DDC1F}"/>
    <dgm:cxn modelId="{17C75B7F-4E27-4229-ABBC-DE4B43FF6B6D}" type="presOf" srcId="{2ADAB4EB-895B-4E43-BF3D-24E897158296}" destId="{9E0E64E9-F07A-4E8B-B614-60F5917E8E70}" srcOrd="0" destOrd="0" presId="urn:microsoft.com/office/officeart/2005/8/layout/radial4"/>
    <dgm:cxn modelId="{846A7BF4-9D54-48E0-9876-7B64F293E3C3}" type="presParOf" srcId="{9E0E64E9-F07A-4E8B-B614-60F5917E8E70}" destId="{ED616EAB-1E63-4ADF-B2A0-65F33CE8D6CF}" srcOrd="0" destOrd="0" presId="urn:microsoft.com/office/officeart/2005/8/layout/radial4"/>
    <dgm:cxn modelId="{BA6FE495-CC29-4462-BD5C-24BCB83E569E}" type="presParOf" srcId="{9E0E64E9-F07A-4E8B-B614-60F5917E8E70}" destId="{D9CFDB4F-A881-4E2E-923A-E2A706DC07BC}" srcOrd="1" destOrd="0" presId="urn:microsoft.com/office/officeart/2005/8/layout/radial4"/>
    <dgm:cxn modelId="{F1444AD8-D766-4F03-BCB1-1390A3DB7D79}" type="presParOf" srcId="{9E0E64E9-F07A-4E8B-B614-60F5917E8E70}" destId="{71060C46-D124-4C32-8FDB-A4138EB69169}" srcOrd="2" destOrd="0" presId="urn:microsoft.com/office/officeart/2005/8/layout/radial4"/>
    <dgm:cxn modelId="{01E04191-6882-4257-B365-7FB787B27F10}" type="presParOf" srcId="{9E0E64E9-F07A-4E8B-B614-60F5917E8E70}" destId="{A575F21E-09AE-456E-A8F7-3A0E654A1220}" srcOrd="3" destOrd="0" presId="urn:microsoft.com/office/officeart/2005/8/layout/radial4"/>
    <dgm:cxn modelId="{A7EDFE21-7DA0-4BC0-9EB1-9C58926E2CC1}" type="presParOf" srcId="{9E0E64E9-F07A-4E8B-B614-60F5917E8E70}" destId="{3057D291-794F-487D-B2AB-A86CD1919722}" srcOrd="4" destOrd="0" presId="urn:microsoft.com/office/officeart/2005/8/layout/radial4"/>
    <dgm:cxn modelId="{B796A186-C27A-4252-A001-879663508A50}" type="presParOf" srcId="{9E0E64E9-F07A-4E8B-B614-60F5917E8E70}" destId="{06A98414-EE7C-4235-9592-AB05A30F9737}" srcOrd="5" destOrd="0" presId="urn:microsoft.com/office/officeart/2005/8/layout/radial4"/>
    <dgm:cxn modelId="{0919EA4D-43A5-4E9C-BA15-4D5A14F0697E}" type="presParOf" srcId="{9E0E64E9-F07A-4E8B-B614-60F5917E8E70}" destId="{98511FA0-8B63-4FCB-A8F0-D14CF1185A82}"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16EAB-1E63-4ADF-B2A0-65F33CE8D6CF}">
      <dsp:nvSpPr>
        <dsp:cNvPr id="0" name=""/>
        <dsp:cNvSpPr/>
      </dsp:nvSpPr>
      <dsp:spPr>
        <a:xfrm>
          <a:off x="1739754" y="1815373"/>
          <a:ext cx="1440698" cy="1440698"/>
        </a:xfrm>
        <a:prstGeom prst="ellipse">
          <a:avLst/>
        </a:prstGeom>
        <a:solidFill>
          <a:srgbClr val="FF0000"/>
        </a:solidFill>
        <a:ln w="25400"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黑体" panose="02010609060101010101" pitchFamily="49" charset="-122"/>
              <a:ea typeface="黑体" panose="02010609060101010101" pitchFamily="49" charset="-122"/>
            </a:rPr>
            <a:t>衡量标准</a:t>
          </a:r>
          <a:endParaRPr lang="zh-CN" altLang="en-US" sz="2800" kern="1200" dirty="0">
            <a:latin typeface="黑体" panose="02010609060101010101" pitchFamily="49" charset="-122"/>
            <a:ea typeface="黑体" panose="02010609060101010101" pitchFamily="49" charset="-122"/>
          </a:endParaRPr>
        </a:p>
      </dsp:txBody>
      <dsp:txXfrm>
        <a:off x="1950739" y="2026358"/>
        <a:ext cx="1018728" cy="1018728"/>
      </dsp:txXfrm>
    </dsp:sp>
    <dsp:sp modelId="{D9CFDB4F-A881-4E2E-923A-E2A706DC07BC}">
      <dsp:nvSpPr>
        <dsp:cNvPr id="0" name=""/>
        <dsp:cNvSpPr/>
      </dsp:nvSpPr>
      <dsp:spPr>
        <a:xfrm rot="12900000">
          <a:off x="723133" y="1533646"/>
          <a:ext cx="1198112" cy="410599"/>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1060C46-D124-4C32-8FDB-A4138EB69169}">
      <dsp:nvSpPr>
        <dsp:cNvPr id="0" name=""/>
        <dsp:cNvSpPr/>
      </dsp:nvSpPr>
      <dsp:spPr>
        <a:xfrm>
          <a:off x="147139" y="847876"/>
          <a:ext cx="1368663" cy="1094930"/>
        </a:xfrm>
        <a:prstGeom prst="roundRect">
          <a:avLst>
            <a:gd name="adj" fmla="val 10000"/>
          </a:avLst>
        </a:prstGeom>
        <a:solidFill>
          <a:schemeClr val="dk2">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黑体" panose="02010609060101010101" pitchFamily="49" charset="-122"/>
              <a:ea typeface="黑体" panose="02010609060101010101" pitchFamily="49" charset="-122"/>
            </a:rPr>
            <a:t>基本运算</a:t>
          </a:r>
          <a:endParaRPr lang="zh-CN" altLang="en-US" sz="2000" kern="1200" dirty="0">
            <a:latin typeface="黑体" panose="02010609060101010101" pitchFamily="49" charset="-122"/>
            <a:ea typeface="黑体" panose="02010609060101010101" pitchFamily="49" charset="-122"/>
          </a:endParaRPr>
        </a:p>
      </dsp:txBody>
      <dsp:txXfrm>
        <a:off x="179208" y="879945"/>
        <a:ext cx="1304525" cy="1030792"/>
      </dsp:txXfrm>
    </dsp:sp>
    <dsp:sp modelId="{A575F21E-09AE-456E-A8F7-3A0E654A1220}">
      <dsp:nvSpPr>
        <dsp:cNvPr id="0" name=""/>
        <dsp:cNvSpPr/>
      </dsp:nvSpPr>
      <dsp:spPr>
        <a:xfrm rot="16200000">
          <a:off x="1861047" y="941286"/>
          <a:ext cx="1198112" cy="410599"/>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057D291-794F-487D-B2AB-A86CD1919722}">
      <dsp:nvSpPr>
        <dsp:cNvPr id="0" name=""/>
        <dsp:cNvSpPr/>
      </dsp:nvSpPr>
      <dsp:spPr>
        <a:xfrm>
          <a:off x="1775772" y="64"/>
          <a:ext cx="1368663" cy="1094930"/>
        </a:xfrm>
        <a:prstGeom prst="roundRect">
          <a:avLst>
            <a:gd name="adj" fmla="val 10000"/>
          </a:avLst>
        </a:prstGeom>
        <a:solidFill>
          <a:schemeClr val="dk2">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黑体" panose="02010609060101010101" pitchFamily="49" charset="-122"/>
              <a:ea typeface="黑体" panose="02010609060101010101" pitchFamily="49" charset="-122"/>
            </a:rPr>
            <a:t>问题规模</a:t>
          </a:r>
          <a:endParaRPr lang="zh-CN" altLang="en-US" sz="2000" kern="1200" dirty="0">
            <a:latin typeface="黑体" panose="02010609060101010101" pitchFamily="49" charset="-122"/>
            <a:ea typeface="黑体" panose="02010609060101010101" pitchFamily="49" charset="-122"/>
          </a:endParaRPr>
        </a:p>
      </dsp:txBody>
      <dsp:txXfrm>
        <a:off x="1807841" y="32133"/>
        <a:ext cx="1304525" cy="1030792"/>
      </dsp:txXfrm>
    </dsp:sp>
    <dsp:sp modelId="{06A98414-EE7C-4235-9592-AB05A30F9737}">
      <dsp:nvSpPr>
        <dsp:cNvPr id="0" name=""/>
        <dsp:cNvSpPr/>
      </dsp:nvSpPr>
      <dsp:spPr>
        <a:xfrm rot="19500000">
          <a:off x="2998962" y="1533646"/>
          <a:ext cx="1198112" cy="410599"/>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8511FA0-8B63-4FCB-A8F0-D14CF1185A82}">
      <dsp:nvSpPr>
        <dsp:cNvPr id="0" name=""/>
        <dsp:cNvSpPr/>
      </dsp:nvSpPr>
      <dsp:spPr>
        <a:xfrm>
          <a:off x="3404404" y="847876"/>
          <a:ext cx="1368663" cy="1094930"/>
        </a:xfrm>
        <a:prstGeom prst="roundRect">
          <a:avLst>
            <a:gd name="adj" fmla="val 10000"/>
          </a:avLst>
        </a:prstGeom>
        <a:solidFill>
          <a:schemeClr val="dk2">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黑体" panose="02010609060101010101" pitchFamily="49" charset="-122"/>
              <a:ea typeface="黑体" panose="02010609060101010101" pitchFamily="49" charset="-122"/>
            </a:rPr>
            <a:t>计量函数</a:t>
          </a:r>
          <a:endParaRPr lang="zh-CN" altLang="en-US" sz="2000" kern="1200" dirty="0">
            <a:latin typeface="黑体" panose="02010609060101010101" pitchFamily="49" charset="-122"/>
            <a:ea typeface="黑体" panose="02010609060101010101" pitchFamily="49" charset="-122"/>
          </a:endParaRPr>
        </a:p>
      </dsp:txBody>
      <dsp:txXfrm>
        <a:off x="3436473" y="879945"/>
        <a:ext cx="1304525" cy="1030792"/>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2.wmf"/><Relationship Id="rId7" Type="http://schemas.openxmlformats.org/officeDocument/2006/relationships/image" Target="../media/image76.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image" Target="../media/image81.wmf"/><Relationship Id="rId7" Type="http://schemas.openxmlformats.org/officeDocument/2006/relationships/image" Target="../media/image85.wmf"/><Relationship Id="rId2" Type="http://schemas.openxmlformats.org/officeDocument/2006/relationships/image" Target="../media/image80.wmf"/><Relationship Id="rId1" Type="http://schemas.openxmlformats.org/officeDocument/2006/relationships/image" Target="../media/image79.wmf"/><Relationship Id="rId6" Type="http://schemas.openxmlformats.org/officeDocument/2006/relationships/image" Target="../media/image84.wmf"/><Relationship Id="rId11" Type="http://schemas.openxmlformats.org/officeDocument/2006/relationships/image" Target="../media/image89.wmf"/><Relationship Id="rId5" Type="http://schemas.openxmlformats.org/officeDocument/2006/relationships/image" Target="../media/image83.wmf"/><Relationship Id="rId10" Type="http://schemas.openxmlformats.org/officeDocument/2006/relationships/image" Target="../media/image88.wmf"/><Relationship Id="rId4" Type="http://schemas.openxmlformats.org/officeDocument/2006/relationships/image" Target="../media/image82.wmf"/><Relationship Id="rId9" Type="http://schemas.openxmlformats.org/officeDocument/2006/relationships/image" Target="../media/image8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9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97.wmf"/><Relationship Id="rId7" Type="http://schemas.openxmlformats.org/officeDocument/2006/relationships/image" Target="../media/image101.wmf"/><Relationship Id="rId2" Type="http://schemas.openxmlformats.org/officeDocument/2006/relationships/image" Target="../media/image96.wmf"/><Relationship Id="rId1" Type="http://schemas.openxmlformats.org/officeDocument/2006/relationships/image" Target="../media/image90.wmf"/><Relationship Id="rId6" Type="http://schemas.openxmlformats.org/officeDocument/2006/relationships/image" Target="../media/image100.wmf"/><Relationship Id="rId5" Type="http://schemas.openxmlformats.org/officeDocument/2006/relationships/image" Target="../media/image99.wmf"/><Relationship Id="rId4" Type="http://schemas.openxmlformats.org/officeDocument/2006/relationships/image" Target="../media/image98.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image" Target="../media/image104.wmf"/><Relationship Id="rId7" Type="http://schemas.openxmlformats.org/officeDocument/2006/relationships/image" Target="../media/image107.wmf"/><Relationship Id="rId2" Type="http://schemas.openxmlformats.org/officeDocument/2006/relationships/image" Target="../media/image103.wmf"/><Relationship Id="rId1" Type="http://schemas.openxmlformats.org/officeDocument/2006/relationships/image" Target="../media/image102.wmf"/><Relationship Id="rId6" Type="http://schemas.openxmlformats.org/officeDocument/2006/relationships/image" Target="../media/image106.wmf"/><Relationship Id="rId5" Type="http://schemas.openxmlformats.org/officeDocument/2006/relationships/image" Target="../media/image105.wmf"/><Relationship Id="rId4" Type="http://schemas.openxmlformats.org/officeDocument/2006/relationships/image" Target="../media/image45.wmf"/><Relationship Id="rId9"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image" Target="../media/image49.wmf"/><Relationship Id="rId7" Type="http://schemas.openxmlformats.org/officeDocument/2006/relationships/image" Target="../media/image53.wmf"/><Relationship Id="rId2" Type="http://schemas.openxmlformats.org/officeDocument/2006/relationships/image" Target="../media/image48.wmf"/><Relationship Id="rId1" Type="http://schemas.openxmlformats.org/officeDocument/2006/relationships/image" Target="../media/image47.wmf"/><Relationship Id="rId6" Type="http://schemas.openxmlformats.org/officeDocument/2006/relationships/image" Target="../media/image52.wmf"/><Relationship Id="rId5" Type="http://schemas.openxmlformats.org/officeDocument/2006/relationships/image" Target="../media/image51.wmf"/><Relationship Id="rId4"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6.wmf"/><Relationship Id="rId7" Type="http://schemas.openxmlformats.org/officeDocument/2006/relationships/image" Target="../media/image58.wmf"/><Relationship Id="rId2" Type="http://schemas.openxmlformats.org/officeDocument/2006/relationships/image" Target="../media/image49.wmf"/><Relationship Id="rId1" Type="http://schemas.openxmlformats.org/officeDocument/2006/relationships/image" Target="../media/image55.wmf"/><Relationship Id="rId6" Type="http://schemas.openxmlformats.org/officeDocument/2006/relationships/image" Target="../media/image53.wmf"/><Relationship Id="rId5" Type="http://schemas.openxmlformats.org/officeDocument/2006/relationships/image" Target="../media/image57.wmf"/><Relationship Id="rId4" Type="http://schemas.openxmlformats.org/officeDocument/2006/relationships/image" Target="../media/image5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5" Type="http://schemas.openxmlformats.org/officeDocument/2006/relationships/image" Target="../media/image69.wmf"/><Relationship Id="rId4" Type="http://schemas.openxmlformats.org/officeDocument/2006/relationships/image" Target="../media/image6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773680" cy="435849"/>
          </a:xfrm>
          <a:prstGeom prst="rect">
            <a:avLst/>
          </a:prstGeom>
        </p:spPr>
        <p:txBody>
          <a:bodyPr vert="horz" lIns="86211" tIns="43106" rIns="86211" bIns="43106" rtlCol="0"/>
          <a:lstStyle>
            <a:lvl1pPr algn="l">
              <a:defRPr sz="1100"/>
            </a:lvl1pPr>
          </a:lstStyle>
          <a:p>
            <a:endParaRPr lang="zh-CN" altLang="en-US"/>
          </a:p>
        </p:txBody>
      </p:sp>
      <p:sp>
        <p:nvSpPr>
          <p:cNvPr id="3" name="日期占位符 2"/>
          <p:cNvSpPr>
            <a:spLocks noGrp="1"/>
          </p:cNvSpPr>
          <p:nvPr>
            <p:ph type="dt" sz="quarter" idx="1"/>
          </p:nvPr>
        </p:nvSpPr>
        <p:spPr>
          <a:xfrm>
            <a:off x="3625639" y="0"/>
            <a:ext cx="2773680" cy="435849"/>
          </a:xfrm>
          <a:prstGeom prst="rect">
            <a:avLst/>
          </a:prstGeom>
        </p:spPr>
        <p:txBody>
          <a:bodyPr vert="horz" lIns="86211" tIns="43106" rIns="86211" bIns="43106" rtlCol="0"/>
          <a:lstStyle>
            <a:lvl1pPr algn="r">
              <a:defRPr sz="1100"/>
            </a:lvl1pPr>
          </a:lstStyle>
          <a:p>
            <a:fld id="{1EE28D4F-B8F6-4581-BB9E-77A562AEAC2E}" type="datetimeFigureOut">
              <a:rPr lang="zh-CN" altLang="en-US" smtClean="0"/>
              <a:t>2019/2/26</a:t>
            </a:fld>
            <a:endParaRPr lang="zh-CN" altLang="en-US"/>
          </a:p>
        </p:txBody>
      </p:sp>
      <p:sp>
        <p:nvSpPr>
          <p:cNvPr id="4" name="页脚占位符 3"/>
          <p:cNvSpPr>
            <a:spLocks noGrp="1"/>
          </p:cNvSpPr>
          <p:nvPr>
            <p:ph type="ftr" sz="quarter" idx="2"/>
          </p:nvPr>
        </p:nvSpPr>
        <p:spPr>
          <a:xfrm>
            <a:off x="0" y="8250953"/>
            <a:ext cx="2773680" cy="435848"/>
          </a:xfrm>
          <a:prstGeom prst="rect">
            <a:avLst/>
          </a:prstGeom>
        </p:spPr>
        <p:txBody>
          <a:bodyPr vert="horz" lIns="86211" tIns="43106" rIns="86211" bIns="43106" rtlCol="0" anchor="b"/>
          <a:lstStyle>
            <a:lvl1pPr algn="l">
              <a:defRPr sz="1100"/>
            </a:lvl1pPr>
          </a:lstStyle>
          <a:p>
            <a:endParaRPr lang="zh-CN" altLang="en-US"/>
          </a:p>
        </p:txBody>
      </p:sp>
      <p:sp>
        <p:nvSpPr>
          <p:cNvPr id="5" name="灯片编号占位符 4"/>
          <p:cNvSpPr>
            <a:spLocks noGrp="1"/>
          </p:cNvSpPr>
          <p:nvPr>
            <p:ph type="sldNum" sz="quarter" idx="3"/>
          </p:nvPr>
        </p:nvSpPr>
        <p:spPr>
          <a:xfrm>
            <a:off x="3625639" y="8250953"/>
            <a:ext cx="2773680" cy="435848"/>
          </a:xfrm>
          <a:prstGeom prst="rect">
            <a:avLst/>
          </a:prstGeom>
        </p:spPr>
        <p:txBody>
          <a:bodyPr vert="horz" lIns="86211" tIns="43106" rIns="86211" bIns="43106" rtlCol="0" anchor="b"/>
          <a:lstStyle>
            <a:lvl1pPr algn="r">
              <a:defRPr sz="1100"/>
            </a:lvl1pPr>
          </a:lstStyle>
          <a:p>
            <a:fld id="{970D6A3F-16CE-4112-B8C7-0EC2DEFF2E7E}" type="slidenum">
              <a:rPr lang="zh-CN" altLang="en-US" smtClean="0"/>
              <a:t>‹#›</a:t>
            </a:fld>
            <a:endParaRPr lang="zh-CN" altLang="en-US"/>
          </a:p>
        </p:txBody>
      </p:sp>
    </p:spTree>
    <p:extLst>
      <p:ext uri="{BB962C8B-B14F-4D97-AF65-F5344CB8AC3E}">
        <p14:creationId xmlns:p14="http://schemas.microsoft.com/office/powerpoint/2010/main" val="21393207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bwMode="auto">
          <a:xfrm>
            <a:off x="0" y="1"/>
            <a:ext cx="2773680" cy="43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1" tIns="43106" rIns="86211" bIns="43106" numCol="1" anchor="t" anchorCtr="0" compatLnSpc="1">
            <a:prstTxWarp prst="textNoShape">
              <a:avLst/>
            </a:prstTxWarp>
          </a:bodyPr>
          <a:lstStyle>
            <a:lvl1pPr eaLnBrk="1" hangingPunct="1">
              <a:defRPr sz="1100" b="0">
                <a:latin typeface="Arial" charset="0"/>
                <a:ea typeface="宋体" pitchFamily="2" charset="-122"/>
              </a:defRPr>
            </a:lvl1pPr>
          </a:lstStyle>
          <a:p>
            <a:pPr>
              <a:defRPr/>
            </a:pPr>
            <a:endParaRPr lang="en-US" altLang="zh-CN"/>
          </a:p>
        </p:txBody>
      </p:sp>
      <p:sp>
        <p:nvSpPr>
          <p:cNvPr id="125955" name="Rectangle 3"/>
          <p:cNvSpPr>
            <a:spLocks noGrp="1" noChangeArrowheads="1"/>
          </p:cNvSpPr>
          <p:nvPr>
            <p:ph type="dt" idx="1"/>
          </p:nvPr>
        </p:nvSpPr>
        <p:spPr bwMode="auto">
          <a:xfrm>
            <a:off x="3625639" y="1"/>
            <a:ext cx="2773680" cy="43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1" tIns="43106" rIns="86211" bIns="43106" numCol="1" anchor="t" anchorCtr="0" compatLnSpc="1">
            <a:prstTxWarp prst="textNoShape">
              <a:avLst/>
            </a:prstTxWarp>
          </a:bodyPr>
          <a:lstStyle>
            <a:lvl1pPr algn="r" eaLnBrk="1" hangingPunct="1">
              <a:defRPr sz="1100" b="0">
                <a:latin typeface="Arial" charset="0"/>
                <a:ea typeface="宋体" pitchFamily="2" charset="-122"/>
              </a:defRPr>
            </a:lvl1pPr>
          </a:lstStyle>
          <a:p>
            <a:pPr>
              <a:defRPr/>
            </a:pPr>
            <a:endParaRPr lang="en-US" altLang="zh-CN"/>
          </a:p>
        </p:txBody>
      </p:sp>
      <p:sp>
        <p:nvSpPr>
          <p:cNvPr id="86020" name="Rectangle 4"/>
          <p:cNvSpPr>
            <a:spLocks noGrp="1" noRot="1" noChangeAspect="1" noChangeArrowheads="1" noTextEdit="1"/>
          </p:cNvSpPr>
          <p:nvPr>
            <p:ph type="sldImg" idx="2"/>
          </p:nvPr>
        </p:nvSpPr>
        <p:spPr bwMode="auto">
          <a:xfrm>
            <a:off x="1030288" y="652463"/>
            <a:ext cx="4340225" cy="325596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 xmlns:ma14="http://schemas.microsoft.com/office/mac/drawingml/2011/main" val="1"/>
            </a:ext>
          </a:extLst>
        </p:spPr>
      </p:sp>
      <p:sp>
        <p:nvSpPr>
          <p:cNvPr id="125957" name="Rectangle 5"/>
          <p:cNvSpPr>
            <a:spLocks noGrp="1" noChangeArrowheads="1"/>
          </p:cNvSpPr>
          <p:nvPr>
            <p:ph type="body" sz="quarter" idx="3"/>
          </p:nvPr>
        </p:nvSpPr>
        <p:spPr bwMode="auto">
          <a:xfrm>
            <a:off x="640080" y="4126230"/>
            <a:ext cx="5120640" cy="390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1" tIns="43106" rIns="86211" bIns="43106"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25958" name="Rectangle 6"/>
          <p:cNvSpPr>
            <a:spLocks noGrp="1" noChangeArrowheads="1"/>
          </p:cNvSpPr>
          <p:nvPr>
            <p:ph type="ftr" sz="quarter" idx="4"/>
          </p:nvPr>
        </p:nvSpPr>
        <p:spPr bwMode="auto">
          <a:xfrm>
            <a:off x="0" y="8250953"/>
            <a:ext cx="2773680" cy="43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1" tIns="43106" rIns="86211" bIns="43106" numCol="1" anchor="b" anchorCtr="0" compatLnSpc="1">
            <a:prstTxWarp prst="textNoShape">
              <a:avLst/>
            </a:prstTxWarp>
          </a:bodyPr>
          <a:lstStyle>
            <a:lvl1pPr eaLnBrk="1" hangingPunct="1">
              <a:defRPr sz="1100" b="0">
                <a:latin typeface="Arial" charset="0"/>
                <a:ea typeface="宋体" pitchFamily="2" charset="-122"/>
              </a:defRPr>
            </a:lvl1pPr>
          </a:lstStyle>
          <a:p>
            <a:pPr>
              <a:defRPr/>
            </a:pPr>
            <a:endParaRPr lang="en-US" altLang="zh-CN"/>
          </a:p>
        </p:txBody>
      </p:sp>
      <p:sp>
        <p:nvSpPr>
          <p:cNvPr id="125959" name="Rectangle 7"/>
          <p:cNvSpPr>
            <a:spLocks noGrp="1" noChangeArrowheads="1"/>
          </p:cNvSpPr>
          <p:nvPr>
            <p:ph type="sldNum" sz="quarter" idx="5"/>
          </p:nvPr>
        </p:nvSpPr>
        <p:spPr bwMode="auto">
          <a:xfrm>
            <a:off x="3625639" y="8250953"/>
            <a:ext cx="2773680" cy="43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1" tIns="43106" rIns="86211" bIns="43106" numCol="1" anchor="b" anchorCtr="0" compatLnSpc="1">
            <a:prstTxWarp prst="textNoShape">
              <a:avLst/>
            </a:prstTxWarp>
          </a:bodyPr>
          <a:lstStyle>
            <a:lvl1pPr algn="r" eaLnBrk="1" hangingPunct="1">
              <a:defRPr sz="1100" b="0" smtClean="0">
                <a:latin typeface="Arial" charset="0"/>
              </a:defRPr>
            </a:lvl1pPr>
          </a:lstStyle>
          <a:p>
            <a:pPr>
              <a:defRPr/>
            </a:pPr>
            <a:fld id="{7A5F1DD8-550F-6744-91F7-ECFD8C07CCED}" type="slidenum">
              <a:rPr lang="en-US" altLang="zh-CN"/>
              <a:pPr>
                <a:defRPr/>
              </a:pPr>
              <a:t>‹#›</a:t>
            </a:fld>
            <a:endParaRPr lang="en-US" altLang="zh-CN"/>
          </a:p>
        </p:txBody>
      </p:sp>
    </p:spTree>
    <p:extLst>
      <p:ext uri="{BB962C8B-B14F-4D97-AF65-F5344CB8AC3E}">
        <p14:creationId xmlns:p14="http://schemas.microsoft.com/office/powerpoint/2010/main" val="7555327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2</a:t>
            </a:fld>
            <a:endParaRPr lang="en-US" altLang="zh-CN"/>
          </a:p>
        </p:txBody>
      </p:sp>
    </p:spTree>
    <p:extLst>
      <p:ext uri="{BB962C8B-B14F-4D97-AF65-F5344CB8AC3E}">
        <p14:creationId xmlns:p14="http://schemas.microsoft.com/office/powerpoint/2010/main" val="2898572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在黑板上画一下</a:t>
            </a:r>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a:solidFill>
                  <a:srgbClr val="000000"/>
                </a:solidFill>
              </a:rPr>
              <a:pPr>
                <a:defRPr/>
              </a:pPr>
              <a:t>37</a:t>
            </a:fld>
            <a:endParaRPr lang="en-US" altLang="zh-CN">
              <a:solidFill>
                <a:srgbClr val="000000"/>
              </a:solidFill>
            </a:endParaRPr>
          </a:p>
        </p:txBody>
      </p:sp>
    </p:spTree>
    <p:extLst>
      <p:ext uri="{BB962C8B-B14F-4D97-AF65-F5344CB8AC3E}">
        <p14:creationId xmlns:p14="http://schemas.microsoft.com/office/powerpoint/2010/main" val="1302490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有同学会说：单机不行用并行算法解决啊！</a:t>
            </a:r>
            <a:endParaRPr lang="en-US" altLang="zh-CN" dirty="0" smtClean="0"/>
          </a:p>
          <a:p>
            <a:r>
              <a:rPr lang="zh-CN" altLang="en-US" dirty="0" smtClean="0"/>
              <a:t>地铁沿线的文物城墙保护监控实例！</a:t>
            </a:r>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51</a:t>
            </a:fld>
            <a:endParaRPr lang="en-US" altLang="zh-CN"/>
          </a:p>
        </p:txBody>
      </p:sp>
    </p:spTree>
    <p:extLst>
      <p:ext uri="{BB962C8B-B14F-4D97-AF65-F5344CB8AC3E}">
        <p14:creationId xmlns:p14="http://schemas.microsoft.com/office/powerpoint/2010/main" val="2571256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两个参数的情况，如图数据的点和边</a:t>
            </a:r>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52</a:t>
            </a:fld>
            <a:endParaRPr lang="en-US" altLang="zh-CN"/>
          </a:p>
        </p:txBody>
      </p:sp>
    </p:spTree>
    <p:extLst>
      <p:ext uri="{BB962C8B-B14F-4D97-AF65-F5344CB8AC3E}">
        <p14:creationId xmlns:p14="http://schemas.microsoft.com/office/powerpoint/2010/main" val="4125166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65</a:t>
            </a:fld>
            <a:endParaRPr lang="en-US" altLang="zh-CN"/>
          </a:p>
        </p:txBody>
      </p:sp>
    </p:spTree>
    <p:extLst>
      <p:ext uri="{BB962C8B-B14F-4D97-AF65-F5344CB8AC3E}">
        <p14:creationId xmlns:p14="http://schemas.microsoft.com/office/powerpoint/2010/main" val="1685563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排序</a:t>
            </a:r>
          </a:p>
          <a:p>
            <a:r>
              <a:rPr lang="zh-CN" altLang="en-US" dirty="0" smtClean="0"/>
              <a:t>排序问题要求我们按升序（降序）重新排列给定列表中的数据项。在对记录排序时需要选取一段信息作为排序的依据，这段特别选定的信息称为键。 排序算法中有两个特性：稳定（保留了相等元素在输入中的相对位置），</a:t>
            </a:r>
            <a:r>
              <a:rPr lang="en-US" altLang="zh-CN" dirty="0" smtClean="0"/>
              <a:t>In-place</a:t>
            </a:r>
            <a:r>
              <a:rPr lang="zh-CN" altLang="en-US" dirty="0" smtClean="0"/>
              <a:t>（不占用额外内存或占用常数的内存）。 稳定的排序算法： 冒泡排序、插入排序、归并排序、基数排序 非稳定的排序算法：</a:t>
            </a:r>
          </a:p>
          <a:p>
            <a:r>
              <a:rPr lang="zh-CN" altLang="en-US" dirty="0" smtClean="0"/>
              <a:t>选择排序、快速排序、希尔排序、堆排序</a:t>
            </a:r>
          </a:p>
          <a:p>
            <a:r>
              <a:rPr lang="en-US" altLang="zh-CN" dirty="0" smtClean="0"/>
              <a:t>In-place sort </a:t>
            </a:r>
            <a:r>
              <a:rPr lang="zh-CN" altLang="en-US" dirty="0" smtClean="0"/>
              <a:t>：插入排序、选择排序、冒泡排序、堆排序、快速排序 </a:t>
            </a:r>
            <a:r>
              <a:rPr lang="en-US" altLang="zh-CN" dirty="0" smtClean="0"/>
              <a:t>Out-place sort</a:t>
            </a:r>
            <a:r>
              <a:rPr lang="zh-CN" altLang="en-US" dirty="0" smtClean="0"/>
              <a:t>：归并排序、计数排序、基数排序、桶排序</a:t>
            </a:r>
          </a:p>
          <a:p>
            <a:r>
              <a:rPr lang="en-US" altLang="zh-CN" dirty="0" smtClean="0"/>
              <a:t>2.</a:t>
            </a:r>
            <a:r>
              <a:rPr lang="zh-CN" altLang="en-US" dirty="0" smtClean="0"/>
              <a:t>查找</a:t>
            </a:r>
          </a:p>
          <a:p>
            <a:r>
              <a:rPr lang="zh-CN" altLang="en-US" dirty="0" smtClean="0"/>
              <a:t>查找问题是在给定的集合（或者是允许多个元素具有相同值的多重集）中寻找一个给定的值。</a:t>
            </a:r>
          </a:p>
          <a:p>
            <a:r>
              <a:rPr lang="zh-CN" altLang="en-US" dirty="0" smtClean="0"/>
              <a:t>查找问题一般需要结合另外两种操作一起考虑：数据集合中添加和删除元素的操作。这这种情况下，必须仔细选择数据结构和算法，从各种操作的需求之间找到一个平衡。</a:t>
            </a:r>
          </a:p>
          <a:p>
            <a:r>
              <a:rPr lang="zh-CN" altLang="en-US" dirty="0" smtClean="0"/>
              <a:t>五中常用的查找方法：顺序查找、二分查找（折半查找）、二叉排序树查找、哈希表法（散列表）、分块查找。</a:t>
            </a:r>
          </a:p>
          <a:p>
            <a:r>
              <a:rPr lang="en-US" altLang="zh-CN" dirty="0" smtClean="0"/>
              <a:t>3.</a:t>
            </a:r>
            <a:r>
              <a:rPr lang="zh-CN" altLang="en-US" dirty="0" smtClean="0"/>
              <a:t>字符串处理</a:t>
            </a:r>
          </a:p>
          <a:p>
            <a:r>
              <a:rPr lang="zh-CN" altLang="en-US" dirty="0" smtClean="0"/>
              <a:t>字符串是字母表中的符号所构成的序列。在文本中查找一个给定的词称为字符串匹配问题。 字符串匹配问题的三种算法：蛮力字符串匹配、</a:t>
            </a:r>
            <a:r>
              <a:rPr lang="en-US" altLang="zh-CN" dirty="0" err="1" smtClean="0"/>
              <a:t>Horspool</a:t>
            </a:r>
            <a:r>
              <a:rPr lang="zh-CN" altLang="en-US" dirty="0" smtClean="0"/>
              <a:t>算法、</a:t>
            </a:r>
            <a:r>
              <a:rPr lang="en-US" altLang="zh-CN" dirty="0" smtClean="0"/>
              <a:t>Boyer-Moore</a:t>
            </a:r>
            <a:r>
              <a:rPr lang="zh-CN" altLang="en-US" dirty="0" smtClean="0"/>
              <a:t>算法。 </a:t>
            </a:r>
          </a:p>
          <a:p>
            <a:r>
              <a:rPr lang="en-US" altLang="zh-CN" dirty="0" smtClean="0"/>
              <a:t>4.</a:t>
            </a:r>
            <a:r>
              <a:rPr lang="zh-CN" altLang="en-US" dirty="0" smtClean="0"/>
              <a:t>图问题</a:t>
            </a:r>
          </a:p>
          <a:p>
            <a:r>
              <a:rPr lang="zh-CN" altLang="en-US" dirty="0" smtClean="0"/>
              <a:t>基本的图算法包括图的遍历算法（深度优先算法、广度优先算法）、最短路线算法（</a:t>
            </a:r>
            <a:r>
              <a:rPr lang="en-US" altLang="zh-CN" dirty="0" smtClean="0"/>
              <a:t>Dijkstra</a:t>
            </a:r>
            <a:r>
              <a:rPr lang="zh-CN" altLang="en-US" dirty="0" smtClean="0"/>
              <a:t>算法）以及有向图的拓扑排序。 图问题中的经典问题：旅行商问题和图填色问题。</a:t>
            </a:r>
          </a:p>
          <a:p>
            <a:r>
              <a:rPr lang="en-US" altLang="zh-CN" dirty="0" smtClean="0"/>
              <a:t>5.</a:t>
            </a:r>
            <a:r>
              <a:rPr lang="zh-CN" altLang="en-US" dirty="0" smtClean="0"/>
              <a:t>组合问题</a:t>
            </a:r>
          </a:p>
          <a:p>
            <a:r>
              <a:rPr lang="zh-CN" altLang="en-US" dirty="0" smtClean="0"/>
              <a:t>组合问题是计算领域中最难的问题。</a:t>
            </a:r>
          </a:p>
          <a:p>
            <a:r>
              <a:rPr lang="en-US" altLang="zh-CN" dirty="0" smtClean="0"/>
              <a:t>6.</a:t>
            </a:r>
            <a:r>
              <a:rPr lang="zh-CN" altLang="en-US" dirty="0" smtClean="0"/>
              <a:t>几何问题</a:t>
            </a:r>
          </a:p>
          <a:p>
            <a:r>
              <a:rPr lang="zh-CN" altLang="en-US" dirty="0" smtClean="0"/>
              <a:t>几何算法处理类似于点、线、多面体这样的几何对象。 两个经典的计算几何问题：最近对问题和凸包问题。</a:t>
            </a:r>
          </a:p>
          <a:p>
            <a:r>
              <a:rPr lang="en-US" altLang="zh-CN" dirty="0" smtClean="0"/>
              <a:t>7.</a:t>
            </a:r>
            <a:r>
              <a:rPr lang="zh-CN" altLang="en-US" dirty="0" smtClean="0"/>
              <a:t>数值问题</a:t>
            </a:r>
          </a:p>
          <a:p>
            <a:r>
              <a:rPr lang="zh-CN" altLang="en-US" dirty="0" smtClean="0"/>
              <a:t>数值问题涉及具有连续性的数学问题：如解方程和方程组、计算定积分、求函数的值等。</a:t>
            </a:r>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72</a:t>
            </a:fld>
            <a:endParaRPr lang="en-US" altLang="zh-CN"/>
          </a:p>
        </p:txBody>
      </p:sp>
    </p:spTree>
    <p:extLst>
      <p:ext uri="{BB962C8B-B14F-4D97-AF65-F5344CB8AC3E}">
        <p14:creationId xmlns:p14="http://schemas.microsoft.com/office/powerpoint/2010/main" val="3123378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73</a:t>
            </a:fld>
            <a:endParaRPr lang="en-US" altLang="zh-CN"/>
          </a:p>
        </p:txBody>
      </p:sp>
    </p:spTree>
    <p:extLst>
      <p:ext uri="{BB962C8B-B14F-4D97-AF65-F5344CB8AC3E}">
        <p14:creationId xmlns:p14="http://schemas.microsoft.com/office/powerpoint/2010/main" val="3600540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当为某一问题设计算法时，我们总是追求最好的复杂度。但是，怎样才能知道已达到最佳呢？我们必需考虑问题的复杂度。</a:t>
            </a:r>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74</a:t>
            </a:fld>
            <a:endParaRPr lang="en-US" altLang="zh-CN"/>
          </a:p>
        </p:txBody>
      </p:sp>
    </p:spTree>
    <p:extLst>
      <p:ext uri="{BB962C8B-B14F-4D97-AF65-F5344CB8AC3E}">
        <p14:creationId xmlns:p14="http://schemas.microsoft.com/office/powerpoint/2010/main" val="4285263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闭包性：</a:t>
            </a:r>
            <a:r>
              <a:rPr lang="zh-CN" altLang="en-US" dirty="0" smtClean="0"/>
              <a:t>许多问题是一些子问题的组合或重叠</a:t>
            </a:r>
            <a:r>
              <a:rPr lang="en-US" altLang="zh-CN" dirty="0" smtClean="0"/>
              <a:t>, </a:t>
            </a:r>
            <a:r>
              <a:rPr lang="zh-CN" altLang="en-US" dirty="0" smtClean="0"/>
              <a:t>而多项式函数通过算术运算的组合或重叠</a:t>
            </a:r>
            <a:r>
              <a:rPr lang="en-US" altLang="zh-CN" dirty="0" smtClean="0"/>
              <a:t>(</a:t>
            </a:r>
            <a:r>
              <a:rPr lang="zh-CN" altLang="en-US" dirty="0" smtClean="0"/>
              <a:t>即多项式函数的多项式函数</a:t>
            </a:r>
            <a:r>
              <a:rPr lang="en-US" altLang="zh-CN" dirty="0" smtClean="0"/>
              <a:t>) , </a:t>
            </a:r>
            <a:r>
              <a:rPr lang="zh-CN" altLang="en-US" dirty="0" smtClean="0"/>
              <a:t>得到的函数仍然是多项式阶的。</a:t>
            </a:r>
          </a:p>
          <a:p>
            <a:r>
              <a:rPr lang="zh-CN" altLang="en-US" b="1" dirty="0" smtClean="0"/>
              <a:t>独立性：</a:t>
            </a:r>
            <a:r>
              <a:rPr lang="zh-CN" altLang="en-US" dirty="0" smtClean="0"/>
              <a:t>某问题在一种计算模型</a:t>
            </a:r>
            <a:r>
              <a:rPr lang="en-US" altLang="zh-CN" dirty="0" smtClean="0"/>
              <a:t>(</a:t>
            </a:r>
            <a:r>
              <a:rPr lang="zh-CN" altLang="en-US" dirty="0" smtClean="0"/>
              <a:t>例如图灵机</a:t>
            </a:r>
            <a:r>
              <a:rPr lang="en-US" altLang="zh-CN" dirty="0" smtClean="0"/>
              <a:t>)</a:t>
            </a:r>
            <a:r>
              <a:rPr lang="zh-CN" altLang="en-US" dirty="0" smtClean="0"/>
              <a:t>下有多项式时间算法</a:t>
            </a:r>
            <a:r>
              <a:rPr lang="en-US" altLang="zh-CN" dirty="0" smtClean="0"/>
              <a:t>, </a:t>
            </a:r>
            <a:r>
              <a:rPr lang="zh-CN" altLang="en-US" dirty="0" smtClean="0"/>
              <a:t>那么</a:t>
            </a:r>
            <a:r>
              <a:rPr lang="en-US" altLang="zh-CN" dirty="0" smtClean="0"/>
              <a:t>, </a:t>
            </a:r>
            <a:r>
              <a:rPr lang="zh-CN" altLang="en-US" dirty="0" smtClean="0"/>
              <a:t>在其他计算模型下也一定有多项式时间算法。</a:t>
            </a:r>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76</a:t>
            </a:fld>
            <a:endParaRPr lang="en-US" altLang="zh-CN"/>
          </a:p>
        </p:txBody>
      </p:sp>
    </p:spTree>
    <p:extLst>
      <p:ext uri="{BB962C8B-B14F-4D97-AF65-F5344CB8AC3E}">
        <p14:creationId xmlns:p14="http://schemas.microsoft.com/office/powerpoint/2010/main" val="1974260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俗的说，停机问题就是判断任意一个程序是否会在有限的时间之内结束运行的问题。如果这个问题可以在有限的时间之内解决，则有一个程序判断其本身是否会停机并做出相反的行为，这时候显然不管停机问题的结果是什么都不会符合要求。所以这是一个不可解的问题。</a:t>
            </a:r>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77</a:t>
            </a:fld>
            <a:endParaRPr lang="en-US" altLang="zh-CN"/>
          </a:p>
        </p:txBody>
      </p:sp>
    </p:spTree>
    <p:extLst>
      <p:ext uri="{BB962C8B-B14F-4D97-AF65-F5344CB8AC3E}">
        <p14:creationId xmlns:p14="http://schemas.microsoft.com/office/powerpoint/2010/main" val="3116038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具体细分为三类</a:t>
            </a:r>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78</a:t>
            </a:fld>
            <a:endParaRPr lang="en-US" altLang="zh-CN"/>
          </a:p>
        </p:txBody>
      </p:sp>
    </p:spTree>
    <p:extLst>
      <p:ext uri="{BB962C8B-B14F-4D97-AF65-F5344CB8AC3E}">
        <p14:creationId xmlns:p14="http://schemas.microsoft.com/office/powerpoint/2010/main" val="3135206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英文名称“</a:t>
            </a:r>
            <a:r>
              <a:rPr lang="en-US" altLang="zh-CN" dirty="0" smtClean="0"/>
              <a:t>Algorithm”</a:t>
            </a:r>
            <a:r>
              <a:rPr lang="zh-CN" altLang="en-US" dirty="0" smtClean="0"/>
              <a:t>来自于</a:t>
            </a:r>
            <a:r>
              <a:rPr lang="en-US" altLang="zh-CN" dirty="0" smtClean="0"/>
              <a:t>9</a:t>
            </a:r>
            <a:r>
              <a:rPr lang="zh-CN" altLang="en-US" dirty="0" smtClean="0"/>
              <a:t>世纪波斯数学家花拉子米（比阿勒</a:t>
            </a:r>
            <a:r>
              <a:rPr lang="en-US" altLang="zh-CN" dirty="0" smtClean="0"/>
              <a:t>·</a:t>
            </a:r>
            <a:r>
              <a:rPr lang="zh-CN" altLang="en-US" dirty="0" smtClean="0"/>
              <a:t>霍瓦里松，波斯语：</a:t>
            </a:r>
            <a:r>
              <a:rPr lang="en-US" altLang="zh-CN" dirty="0" err="1" smtClean="0"/>
              <a:t>خوارزمی</a:t>
            </a:r>
            <a:r>
              <a:rPr lang="en-US" altLang="zh-CN" dirty="0" smtClean="0"/>
              <a:t> ‎</a:t>
            </a:r>
            <a:r>
              <a:rPr lang="zh-CN" altLang="en-US" dirty="0" smtClean="0"/>
              <a:t>，拉丁转写：</a:t>
            </a:r>
            <a:r>
              <a:rPr lang="en-US" altLang="zh-CN" dirty="0" smtClean="0"/>
              <a:t>al-Khwarizmi</a:t>
            </a:r>
            <a:r>
              <a:rPr lang="zh-CN" altLang="en-US" dirty="0" smtClean="0"/>
              <a:t>），因为比阿勒</a:t>
            </a:r>
            <a:r>
              <a:rPr lang="en-US" altLang="zh-CN" dirty="0" smtClean="0"/>
              <a:t>·</a:t>
            </a:r>
            <a:r>
              <a:rPr lang="zh-CN" altLang="en-US" dirty="0" smtClean="0"/>
              <a:t>霍瓦里松在数学上提出了算法这个概念。“算法”原为“</a:t>
            </a:r>
            <a:r>
              <a:rPr lang="en-US" altLang="zh-CN" dirty="0" smtClean="0"/>
              <a:t>algorism”</a:t>
            </a:r>
            <a:r>
              <a:rPr lang="zh-CN" altLang="en-US" dirty="0" smtClean="0"/>
              <a:t>，即“</a:t>
            </a:r>
            <a:r>
              <a:rPr lang="en-US" altLang="zh-CN" dirty="0" smtClean="0"/>
              <a:t>al-Khwarizmi”</a:t>
            </a:r>
            <a:r>
              <a:rPr lang="zh-CN" altLang="en-US" dirty="0" smtClean="0"/>
              <a:t>的音转，意思是“花拉子米”的运算法则，在</a:t>
            </a:r>
            <a:r>
              <a:rPr lang="en-US" altLang="zh-CN" dirty="0" smtClean="0"/>
              <a:t>18</a:t>
            </a:r>
            <a:r>
              <a:rPr lang="zh-CN" altLang="en-US" dirty="0" smtClean="0"/>
              <a:t>世纪演变为“</a:t>
            </a:r>
            <a:r>
              <a:rPr lang="en-US" altLang="zh-CN" dirty="0" smtClean="0"/>
              <a:t>algorithm”</a:t>
            </a:r>
            <a:r>
              <a:rPr lang="zh-CN" altLang="en-US" dirty="0" smtClean="0"/>
              <a:t>。</a:t>
            </a:r>
          </a:p>
          <a:p>
            <a:r>
              <a:rPr lang="zh-CN" altLang="en-US" dirty="0" smtClean="0"/>
              <a:t>欧几里得算法被人们认为是史上第一个算法。</a:t>
            </a:r>
            <a:endParaRPr lang="en-US" altLang="zh-CN" dirty="0" smtClean="0"/>
          </a:p>
          <a:p>
            <a:r>
              <a:rPr lang="zh-CN" altLang="en-US" dirty="0" smtClean="0"/>
              <a:t>算法在中国古代文献中称为“术”，最早出现在</a:t>
            </a:r>
            <a:r>
              <a:rPr lang="en-US" altLang="zh-CN" dirty="0" smtClean="0"/>
              <a:t>《</a:t>
            </a:r>
            <a:r>
              <a:rPr lang="zh-CN" altLang="en-US" dirty="0" smtClean="0"/>
              <a:t>周髀算经</a:t>
            </a:r>
            <a:r>
              <a:rPr lang="en-US" altLang="zh-CN" dirty="0" smtClean="0"/>
              <a:t>》</a:t>
            </a:r>
            <a:r>
              <a:rPr lang="zh-CN" altLang="en-US" dirty="0" smtClean="0"/>
              <a:t>、</a:t>
            </a:r>
            <a:r>
              <a:rPr lang="en-US" altLang="zh-CN" dirty="0" smtClean="0"/>
              <a:t>《</a:t>
            </a:r>
            <a:r>
              <a:rPr lang="zh-CN" altLang="en-US" dirty="0" smtClean="0"/>
              <a:t>九章算术</a:t>
            </a:r>
            <a:r>
              <a:rPr lang="en-US" altLang="zh-CN" dirty="0" smtClean="0"/>
              <a:t>》</a:t>
            </a:r>
            <a:r>
              <a:rPr lang="zh-CN" altLang="en-US" dirty="0" smtClean="0"/>
              <a:t>。特别是</a:t>
            </a:r>
            <a:r>
              <a:rPr lang="en-US" altLang="zh-CN" dirty="0" smtClean="0"/>
              <a:t>《</a:t>
            </a:r>
            <a:r>
              <a:rPr lang="zh-CN" altLang="en-US" dirty="0" smtClean="0"/>
              <a:t>九章算术</a:t>
            </a:r>
            <a:r>
              <a:rPr lang="en-US" altLang="zh-CN" dirty="0" smtClean="0"/>
              <a:t>》</a:t>
            </a:r>
            <a:r>
              <a:rPr lang="zh-CN" altLang="en-US" dirty="0" smtClean="0"/>
              <a:t>，给出四则运算、最大公约数、最小公倍数、开平方根、开立方根、求素数的埃拉托斯特尼筛法，线性方程组求解的算法。</a:t>
            </a:r>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3</a:t>
            </a:fld>
            <a:endParaRPr lang="en-US" altLang="zh-CN"/>
          </a:p>
        </p:txBody>
      </p:sp>
    </p:spTree>
    <p:extLst>
      <p:ext uri="{BB962C8B-B14F-4D97-AF65-F5344CB8AC3E}">
        <p14:creationId xmlns:p14="http://schemas.microsoft.com/office/powerpoint/2010/main" val="2058600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求大整数</a:t>
            </a:r>
            <a:r>
              <a:rPr lang="en-US" altLang="zh-CN" dirty="0" smtClean="0"/>
              <a:t>S = 49 770 428 644 836 899 </a:t>
            </a:r>
            <a:r>
              <a:rPr lang="zh-CN" altLang="en-US" dirty="0" smtClean="0"/>
              <a:t>的因子是个难解问题</a:t>
            </a:r>
            <a:r>
              <a:rPr lang="en-US" altLang="zh-CN" dirty="0" smtClean="0"/>
              <a:t>, </a:t>
            </a:r>
            <a:r>
              <a:rPr lang="zh-CN" altLang="en-US" dirty="0" smtClean="0"/>
              <a:t>但是验证</a:t>
            </a:r>
            <a:r>
              <a:rPr lang="en-US" altLang="zh-CN" dirty="0" smtClean="0"/>
              <a:t>a= 223 092 871 </a:t>
            </a:r>
            <a:r>
              <a:rPr lang="zh-CN" altLang="en-US" dirty="0" smtClean="0"/>
              <a:t>是不是大整数</a:t>
            </a:r>
            <a:r>
              <a:rPr lang="en-US" altLang="zh-CN" dirty="0" smtClean="0"/>
              <a:t>S </a:t>
            </a:r>
            <a:r>
              <a:rPr lang="zh-CN" altLang="en-US" dirty="0" smtClean="0"/>
              <a:t>的因子却很容易</a:t>
            </a:r>
            <a:r>
              <a:rPr lang="en-US" altLang="zh-CN" dirty="0" smtClean="0"/>
              <a:t>, </a:t>
            </a:r>
            <a:r>
              <a:rPr lang="zh-CN" altLang="en-US" dirty="0" smtClean="0"/>
              <a:t>只需要将大整数</a:t>
            </a:r>
            <a:r>
              <a:rPr lang="en-US" altLang="zh-CN" dirty="0" smtClean="0"/>
              <a:t>S</a:t>
            </a:r>
            <a:r>
              <a:rPr lang="zh-CN" altLang="en-US" dirty="0" smtClean="0"/>
              <a:t>除以这个因子</a:t>
            </a:r>
            <a:r>
              <a:rPr lang="en-US" altLang="zh-CN" dirty="0" smtClean="0"/>
              <a:t>a , </a:t>
            </a:r>
            <a:r>
              <a:rPr lang="zh-CN" altLang="en-US" dirty="0" smtClean="0"/>
              <a:t>然后验证结果是否为</a:t>
            </a:r>
            <a:r>
              <a:rPr lang="en-US" altLang="zh-CN" dirty="0" smtClean="0"/>
              <a:t>0</a:t>
            </a:r>
            <a:r>
              <a:rPr lang="zh-CN" altLang="en-US" dirty="0" smtClean="0"/>
              <a:t>。</a:t>
            </a:r>
            <a:endParaRPr lang="en-US" altLang="zh-CN" dirty="0" smtClean="0"/>
          </a:p>
          <a:p>
            <a:r>
              <a:rPr lang="zh-CN" altLang="en-US" dirty="0" smtClean="0"/>
              <a:t>求一个线性方程组的解可能很困难</a:t>
            </a:r>
            <a:r>
              <a:rPr lang="en-US" altLang="zh-CN" dirty="0" smtClean="0"/>
              <a:t>, </a:t>
            </a:r>
            <a:r>
              <a:rPr lang="zh-CN" altLang="en-US" dirty="0" smtClean="0"/>
              <a:t>但是验证一组解是否是方程组的解却很容易</a:t>
            </a:r>
            <a:r>
              <a:rPr lang="en-US" altLang="zh-CN" dirty="0" smtClean="0"/>
              <a:t>, </a:t>
            </a:r>
            <a:r>
              <a:rPr lang="zh-CN" altLang="en-US" dirty="0" smtClean="0"/>
              <a:t>只需要将这组解代入方程组中</a:t>
            </a:r>
            <a:r>
              <a:rPr lang="en-US" altLang="zh-CN" dirty="0" smtClean="0"/>
              <a:t>, </a:t>
            </a:r>
            <a:r>
              <a:rPr lang="zh-CN" altLang="en-US" dirty="0" smtClean="0"/>
              <a:t>然后验证是否满足这组方程。</a:t>
            </a:r>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79</a:t>
            </a:fld>
            <a:endParaRPr lang="en-US" altLang="zh-CN"/>
          </a:p>
        </p:txBody>
      </p:sp>
    </p:spTree>
    <p:extLst>
      <p:ext uri="{BB962C8B-B14F-4D97-AF65-F5344CB8AC3E}">
        <p14:creationId xmlns:p14="http://schemas.microsoft.com/office/powerpoint/2010/main" val="118257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Polynomial</a:t>
            </a:r>
            <a:r>
              <a:rPr lang="zh-CN" altLang="en-US" dirty="0" smtClean="0"/>
              <a:t>多项式的</a:t>
            </a:r>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80</a:t>
            </a:fld>
            <a:endParaRPr lang="en-US" altLang="zh-CN"/>
          </a:p>
        </p:txBody>
      </p:sp>
    </p:spTree>
    <p:extLst>
      <p:ext uri="{BB962C8B-B14F-4D97-AF65-F5344CB8AC3E}">
        <p14:creationId xmlns:p14="http://schemas.microsoft.com/office/powerpoint/2010/main" val="2445804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例如</a:t>
            </a:r>
            <a:r>
              <a:rPr lang="en-US" altLang="zh-CN" dirty="0" smtClean="0"/>
              <a:t>, </a:t>
            </a:r>
            <a:r>
              <a:rPr lang="zh-CN" altLang="en-US" dirty="0" smtClean="0"/>
              <a:t>考虑</a:t>
            </a:r>
            <a:r>
              <a:rPr lang="en-US" altLang="zh-CN" dirty="0" smtClean="0"/>
              <a:t>TSP </a:t>
            </a:r>
            <a:r>
              <a:rPr lang="zh-CN" altLang="en-US" dirty="0" smtClean="0"/>
              <a:t>问题的判定形式</a:t>
            </a:r>
            <a:r>
              <a:rPr lang="en-US" altLang="zh-CN" dirty="0" smtClean="0"/>
              <a:t>, </a:t>
            </a:r>
            <a:r>
              <a:rPr lang="zh-CN" altLang="en-US" dirty="0" smtClean="0"/>
              <a:t>假定算法</a:t>
            </a:r>
            <a:r>
              <a:rPr lang="en-US" altLang="zh-CN" dirty="0" smtClean="0"/>
              <a:t>A </a:t>
            </a:r>
            <a:r>
              <a:rPr lang="zh-CN" altLang="en-US" dirty="0" smtClean="0"/>
              <a:t>是求解</a:t>
            </a:r>
            <a:r>
              <a:rPr lang="en-US" altLang="zh-CN" dirty="0" smtClean="0"/>
              <a:t>TSP </a:t>
            </a:r>
            <a:r>
              <a:rPr lang="zh-CN" altLang="en-US" dirty="0" smtClean="0"/>
              <a:t>判定问题的非确定性算法。首先算法</a:t>
            </a:r>
            <a:r>
              <a:rPr lang="en-US" altLang="zh-CN" dirty="0" smtClean="0"/>
              <a:t>A </a:t>
            </a:r>
            <a:r>
              <a:rPr lang="zh-CN" altLang="en-US" dirty="0" smtClean="0"/>
              <a:t>以非确定的形式猜测一个路径是</a:t>
            </a:r>
            <a:r>
              <a:rPr lang="en-US" altLang="zh-CN" dirty="0" smtClean="0"/>
              <a:t>TSP </a:t>
            </a:r>
            <a:r>
              <a:rPr lang="zh-CN" altLang="en-US" dirty="0" smtClean="0"/>
              <a:t>判定问题的解</a:t>
            </a:r>
            <a:r>
              <a:rPr lang="en-US" altLang="zh-CN" dirty="0" smtClean="0"/>
              <a:t>, </a:t>
            </a:r>
            <a:r>
              <a:rPr lang="zh-CN" altLang="en-US" dirty="0" smtClean="0"/>
              <a:t>然后</a:t>
            </a:r>
            <a:r>
              <a:rPr lang="en-US" altLang="zh-CN" dirty="0" smtClean="0"/>
              <a:t>, </a:t>
            </a:r>
            <a:r>
              <a:rPr lang="zh-CN" altLang="en-US" dirty="0" smtClean="0"/>
              <a:t>用确定性算法检查这个路径是否经过所有顶点一次且仅一次并返回出发点</a:t>
            </a:r>
            <a:r>
              <a:rPr lang="en-US" altLang="zh-CN" dirty="0" smtClean="0"/>
              <a:t>, </a:t>
            </a:r>
            <a:r>
              <a:rPr lang="zh-CN" altLang="en-US" dirty="0" smtClean="0"/>
              <a:t>如果答案为</a:t>
            </a:r>
            <a:r>
              <a:rPr lang="en-US" altLang="zh-CN" dirty="0" smtClean="0"/>
              <a:t>yes , </a:t>
            </a:r>
            <a:r>
              <a:rPr lang="zh-CN" altLang="en-US" dirty="0" smtClean="0"/>
              <a:t>则继续验证这个回路的总长度是否≤ </a:t>
            </a:r>
            <a:r>
              <a:rPr lang="en-US" altLang="zh-CN" dirty="0" smtClean="0"/>
              <a:t>k, </a:t>
            </a:r>
            <a:r>
              <a:rPr lang="zh-CN" altLang="en-US" dirty="0" smtClean="0"/>
              <a:t>如果答案仍为</a:t>
            </a:r>
            <a:r>
              <a:rPr lang="en-US" altLang="zh-CN" dirty="0" smtClean="0"/>
              <a:t>yes , </a:t>
            </a:r>
            <a:r>
              <a:rPr lang="zh-CN" altLang="en-US" dirty="0" smtClean="0"/>
              <a:t>则算法输出</a:t>
            </a:r>
            <a:r>
              <a:rPr lang="en-US" altLang="zh-CN" dirty="0" smtClean="0"/>
              <a:t>yes , </a:t>
            </a:r>
            <a:r>
              <a:rPr lang="zh-CN" altLang="en-US" dirty="0" smtClean="0"/>
              <a:t>否则算法输出</a:t>
            </a:r>
            <a:r>
              <a:rPr lang="en-US" altLang="zh-CN" dirty="0" smtClean="0"/>
              <a:t>no</a:t>
            </a:r>
            <a:r>
              <a:rPr lang="zh-CN" altLang="en-US" dirty="0" smtClean="0"/>
              <a:t>。</a:t>
            </a:r>
          </a:p>
          <a:p>
            <a:r>
              <a:rPr lang="zh-CN" altLang="en-US" dirty="0" smtClean="0"/>
              <a:t>通过把各个边的代价加起来</a:t>
            </a:r>
            <a:r>
              <a:rPr lang="en-US" altLang="zh-CN" dirty="0" smtClean="0"/>
              <a:t>, </a:t>
            </a:r>
            <a:r>
              <a:rPr lang="zh-CN" altLang="en-US" dirty="0" smtClean="0"/>
              <a:t>并且验证边是否形成一个访问所有顶点一次且仅一次的回路</a:t>
            </a:r>
            <a:r>
              <a:rPr lang="en-US" altLang="zh-CN" dirty="0" smtClean="0"/>
              <a:t>, </a:t>
            </a:r>
            <a:r>
              <a:rPr lang="zh-CN" altLang="en-US" dirty="0" smtClean="0"/>
              <a:t>就可以检查一个特定的路径。显然</a:t>
            </a:r>
            <a:r>
              <a:rPr lang="en-US" altLang="zh-CN" dirty="0" smtClean="0"/>
              <a:t>, </a:t>
            </a:r>
            <a:r>
              <a:rPr lang="zh-CN" altLang="en-US" dirty="0" smtClean="0"/>
              <a:t>如果算法</a:t>
            </a:r>
            <a:r>
              <a:rPr lang="en-US" altLang="zh-CN" dirty="0" smtClean="0"/>
              <a:t>A </a:t>
            </a:r>
            <a:r>
              <a:rPr lang="zh-CN" altLang="en-US" dirty="0" smtClean="0"/>
              <a:t>输出</a:t>
            </a:r>
            <a:r>
              <a:rPr lang="en-US" altLang="zh-CN" dirty="0" smtClean="0"/>
              <a:t>no , </a:t>
            </a:r>
            <a:r>
              <a:rPr lang="zh-CN" altLang="en-US" dirty="0" smtClean="0"/>
              <a:t>并不意味着不存在一个满足要求的回路</a:t>
            </a:r>
            <a:r>
              <a:rPr lang="en-US" altLang="zh-CN" dirty="0" smtClean="0"/>
              <a:t>, </a:t>
            </a:r>
            <a:r>
              <a:rPr lang="zh-CN" altLang="en-US" dirty="0" smtClean="0"/>
              <a:t>因为算法的猜测可能是不正确的</a:t>
            </a:r>
            <a:r>
              <a:rPr lang="en-US" altLang="zh-CN" dirty="0" smtClean="0"/>
              <a:t>; </a:t>
            </a:r>
            <a:r>
              <a:rPr lang="zh-CN" altLang="en-US" dirty="0" smtClean="0"/>
              <a:t>另一方面</a:t>
            </a:r>
            <a:r>
              <a:rPr lang="en-US" altLang="zh-CN" dirty="0" smtClean="0"/>
              <a:t>, </a:t>
            </a:r>
            <a:r>
              <a:rPr lang="zh-CN" altLang="en-US" dirty="0" smtClean="0"/>
              <a:t>如果算法输出</a:t>
            </a:r>
            <a:r>
              <a:rPr lang="en-US" altLang="zh-CN" dirty="0" smtClean="0"/>
              <a:t>yes , </a:t>
            </a:r>
            <a:r>
              <a:rPr lang="zh-CN" altLang="en-US" dirty="0" smtClean="0"/>
              <a:t>当且仅当对于</a:t>
            </a:r>
            <a:r>
              <a:rPr lang="en-US" altLang="zh-CN" dirty="0" smtClean="0"/>
              <a:t>TSP </a:t>
            </a:r>
            <a:r>
              <a:rPr lang="zh-CN" altLang="en-US" dirty="0" smtClean="0"/>
              <a:t>判定问题的某个输入实例</a:t>
            </a:r>
            <a:r>
              <a:rPr lang="en-US" altLang="zh-CN" dirty="0" smtClean="0"/>
              <a:t>, </a:t>
            </a:r>
            <a:r>
              <a:rPr lang="zh-CN" altLang="en-US" dirty="0" smtClean="0"/>
              <a:t>至少存在一条满足要求的回路</a:t>
            </a:r>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81</a:t>
            </a:fld>
            <a:endParaRPr lang="en-US" altLang="zh-CN"/>
          </a:p>
        </p:txBody>
      </p:sp>
    </p:spTree>
    <p:extLst>
      <p:ext uri="{BB962C8B-B14F-4D97-AF65-F5344CB8AC3E}">
        <p14:creationId xmlns:p14="http://schemas.microsoft.com/office/powerpoint/2010/main" val="724169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NP </a:t>
            </a:r>
            <a:r>
              <a:rPr lang="zh-CN" altLang="en-US" dirty="0" smtClean="0"/>
              <a:t>完全问题是</a:t>
            </a:r>
            <a:r>
              <a:rPr lang="en-US" altLang="zh-CN" dirty="0" smtClean="0"/>
              <a:t>NP </a:t>
            </a:r>
            <a:r>
              <a:rPr lang="zh-CN" altLang="en-US" dirty="0" smtClean="0"/>
              <a:t>类问题的一个子类</a:t>
            </a:r>
            <a:r>
              <a:rPr lang="en-US" altLang="zh-CN" dirty="0" smtClean="0"/>
              <a:t>, </a:t>
            </a:r>
            <a:r>
              <a:rPr lang="zh-CN" altLang="en-US" dirty="0" smtClean="0"/>
              <a:t>对这个子类中的任何一个问题</a:t>
            </a:r>
            <a:r>
              <a:rPr lang="en-US" altLang="zh-CN" dirty="0" smtClean="0"/>
              <a:t>, </a:t>
            </a:r>
            <a:r>
              <a:rPr lang="zh-CN" altLang="en-US" dirty="0" smtClean="0"/>
              <a:t>如果能够证明用多项式时间的确定性算法来进行求解或判定</a:t>
            </a:r>
            <a:r>
              <a:rPr lang="en-US" altLang="zh-CN" dirty="0" smtClean="0"/>
              <a:t>, </a:t>
            </a:r>
            <a:r>
              <a:rPr lang="zh-CN" altLang="en-US" dirty="0" smtClean="0"/>
              <a:t>那么</a:t>
            </a:r>
            <a:r>
              <a:rPr lang="en-US" altLang="zh-CN" dirty="0" smtClean="0"/>
              <a:t>, NP </a:t>
            </a:r>
            <a:r>
              <a:rPr lang="zh-CN" altLang="en-US" dirty="0" smtClean="0"/>
              <a:t>完全问题中的所有问题都可以通过多项式时间的确定性算法来进行求解或判定。</a:t>
            </a:r>
            <a:endParaRPr lang="en-US" altLang="zh-CN" dirty="0" smtClean="0"/>
          </a:p>
          <a:p>
            <a:r>
              <a:rPr lang="zh-CN" altLang="en-US" dirty="0" smtClean="0"/>
              <a:t>问题</a:t>
            </a:r>
            <a:r>
              <a:rPr lang="en-US" altLang="zh-CN" dirty="0" smtClean="0"/>
              <a:t>Π </a:t>
            </a:r>
            <a:r>
              <a:rPr lang="zh-CN" altLang="en-US" dirty="0" smtClean="0"/>
              <a:t>以多项式时间变换到问题</a:t>
            </a:r>
            <a:r>
              <a:rPr lang="en-US" altLang="zh-CN" dirty="0" smtClean="0"/>
              <a:t>Π′, </a:t>
            </a:r>
            <a:r>
              <a:rPr lang="zh-CN" altLang="en-US" dirty="0" smtClean="0"/>
              <a:t>记为</a:t>
            </a:r>
            <a:r>
              <a:rPr lang="en-US" altLang="zh-CN" dirty="0" err="1" smtClean="0"/>
              <a:t>Π∝pΠ</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84</a:t>
            </a:fld>
            <a:endParaRPr lang="en-US" altLang="zh-CN"/>
          </a:p>
        </p:txBody>
      </p:sp>
    </p:spTree>
    <p:extLst>
      <p:ext uri="{BB962C8B-B14F-4D97-AF65-F5344CB8AC3E}">
        <p14:creationId xmlns:p14="http://schemas.microsoft.com/office/powerpoint/2010/main" val="1004325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若</a:t>
            </a:r>
            <a:r>
              <a:rPr lang="en-US" altLang="zh-CN" dirty="0" smtClean="0"/>
              <a:t>P≠ N P, </a:t>
            </a:r>
            <a:r>
              <a:rPr lang="zh-CN" altLang="en-US" dirty="0" smtClean="0"/>
              <a:t>则说明</a:t>
            </a:r>
            <a:r>
              <a:rPr lang="en-US" altLang="zh-CN" dirty="0" smtClean="0"/>
              <a:t>NP </a:t>
            </a:r>
            <a:r>
              <a:rPr lang="zh-CN" altLang="en-US" dirty="0" smtClean="0"/>
              <a:t>类中的所有问题</a:t>
            </a:r>
            <a:r>
              <a:rPr lang="en-US" altLang="zh-CN" dirty="0" smtClean="0"/>
              <a:t>, </a:t>
            </a:r>
            <a:r>
              <a:rPr lang="zh-CN" altLang="en-US" dirty="0" smtClean="0"/>
              <a:t>包括</a:t>
            </a:r>
            <a:r>
              <a:rPr lang="en-US" altLang="zh-CN" dirty="0" smtClean="0"/>
              <a:t>NP </a:t>
            </a:r>
            <a:r>
              <a:rPr lang="zh-CN" altLang="en-US" dirty="0" smtClean="0"/>
              <a:t>完全问题</a:t>
            </a:r>
            <a:r>
              <a:rPr lang="en-US" altLang="zh-CN" dirty="0" smtClean="0"/>
              <a:t>, </a:t>
            </a:r>
            <a:r>
              <a:rPr lang="zh-CN" altLang="en-US" dirty="0" smtClean="0"/>
              <a:t>都不存在多项式时间算法</a:t>
            </a:r>
            <a:r>
              <a:rPr lang="en-US" altLang="zh-CN" dirty="0" smtClean="0"/>
              <a:t>; </a:t>
            </a:r>
            <a:r>
              <a:rPr lang="zh-CN" altLang="en-US" dirty="0" smtClean="0"/>
              <a:t>若</a:t>
            </a:r>
            <a:r>
              <a:rPr lang="en-US" altLang="zh-CN" dirty="0" smtClean="0"/>
              <a:t>P = N P, </a:t>
            </a:r>
            <a:r>
              <a:rPr lang="zh-CN" altLang="en-US" dirty="0" smtClean="0"/>
              <a:t>则说明</a:t>
            </a:r>
            <a:r>
              <a:rPr lang="en-US" altLang="zh-CN" dirty="0" smtClean="0"/>
              <a:t>NP </a:t>
            </a:r>
            <a:r>
              <a:rPr lang="zh-CN" altLang="en-US" dirty="0" smtClean="0"/>
              <a:t>类中的所有问题</a:t>
            </a:r>
            <a:r>
              <a:rPr lang="en-US" altLang="zh-CN" dirty="0" smtClean="0"/>
              <a:t>, </a:t>
            </a:r>
            <a:r>
              <a:rPr lang="zh-CN" altLang="en-US" dirty="0" smtClean="0"/>
              <a:t>包括</a:t>
            </a:r>
            <a:r>
              <a:rPr lang="en-US" altLang="zh-CN" dirty="0" smtClean="0"/>
              <a:t>NP </a:t>
            </a:r>
            <a:r>
              <a:rPr lang="zh-CN" altLang="en-US" dirty="0" smtClean="0"/>
              <a:t>完全问题都具有多项式时间算法。无论哪一种答案</a:t>
            </a:r>
            <a:r>
              <a:rPr lang="en-US" altLang="zh-CN" dirty="0" smtClean="0"/>
              <a:t>, </a:t>
            </a:r>
            <a:r>
              <a:rPr lang="zh-CN" altLang="en-US" dirty="0" smtClean="0"/>
              <a:t>都将为算法设计提供重要的指导和依据</a:t>
            </a:r>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86</a:t>
            </a:fld>
            <a:endParaRPr lang="en-US" altLang="zh-CN"/>
          </a:p>
        </p:txBody>
      </p:sp>
    </p:spTree>
    <p:extLst>
      <p:ext uri="{BB962C8B-B14F-4D97-AF65-F5344CB8AC3E}">
        <p14:creationId xmlns:p14="http://schemas.microsoft.com/office/powerpoint/2010/main" val="1306086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难解问题中还有一类问题</a:t>
            </a:r>
            <a:r>
              <a:rPr lang="en-US" altLang="zh-CN" dirty="0" smtClean="0"/>
              <a:t>, </a:t>
            </a:r>
            <a:r>
              <a:rPr lang="zh-CN" altLang="en-US" dirty="0" smtClean="0"/>
              <a:t>虽然也能证明所有的</a:t>
            </a:r>
            <a:r>
              <a:rPr lang="en-US" altLang="zh-CN" dirty="0" smtClean="0"/>
              <a:t>NP </a:t>
            </a:r>
            <a:r>
              <a:rPr lang="zh-CN" altLang="en-US" dirty="0" smtClean="0"/>
              <a:t>类问题可以在多项式时间内变换为问题</a:t>
            </a:r>
            <a:r>
              <a:rPr lang="en-US" altLang="zh-CN" dirty="0" smtClean="0"/>
              <a:t>Π, </a:t>
            </a:r>
            <a:r>
              <a:rPr lang="zh-CN" altLang="en-US" dirty="0" smtClean="0"/>
              <a:t>但是并不能证明问题</a:t>
            </a:r>
            <a:r>
              <a:rPr lang="en-US" altLang="zh-CN" dirty="0" smtClean="0"/>
              <a:t>Π</a:t>
            </a:r>
            <a:r>
              <a:rPr lang="zh-CN" altLang="en-US" dirty="0" smtClean="0"/>
              <a:t>是</a:t>
            </a:r>
            <a:r>
              <a:rPr lang="en-US" altLang="zh-CN" dirty="0" smtClean="0"/>
              <a:t>NP </a:t>
            </a:r>
            <a:r>
              <a:rPr lang="zh-CN" altLang="en-US" dirty="0" smtClean="0"/>
              <a:t>类问题</a:t>
            </a:r>
            <a:r>
              <a:rPr lang="en-US" altLang="zh-CN" dirty="0" smtClean="0"/>
              <a:t>, </a:t>
            </a:r>
            <a:r>
              <a:rPr lang="zh-CN" altLang="en-US" dirty="0" smtClean="0"/>
              <a:t>所以</a:t>
            </a:r>
            <a:r>
              <a:rPr lang="en-US" altLang="zh-CN" dirty="0" smtClean="0"/>
              <a:t>, </a:t>
            </a:r>
            <a:r>
              <a:rPr lang="zh-CN" altLang="en-US" dirty="0" smtClean="0"/>
              <a:t>问题</a:t>
            </a:r>
            <a:r>
              <a:rPr lang="en-US" altLang="zh-CN" dirty="0" smtClean="0"/>
              <a:t>Π </a:t>
            </a:r>
            <a:r>
              <a:rPr lang="zh-CN" altLang="en-US" dirty="0" smtClean="0"/>
              <a:t>不是</a:t>
            </a:r>
            <a:r>
              <a:rPr lang="en-US" altLang="zh-CN" dirty="0" smtClean="0"/>
              <a:t>NP </a:t>
            </a:r>
            <a:r>
              <a:rPr lang="zh-CN" altLang="en-US" dirty="0" smtClean="0"/>
              <a:t>完全的。但是</a:t>
            </a:r>
            <a:r>
              <a:rPr lang="en-US" altLang="zh-CN" dirty="0" smtClean="0"/>
              <a:t>, </a:t>
            </a:r>
            <a:r>
              <a:rPr lang="zh-CN" altLang="en-US" dirty="0" smtClean="0"/>
              <a:t>问题</a:t>
            </a:r>
            <a:r>
              <a:rPr lang="en-US" altLang="zh-CN" dirty="0" smtClean="0"/>
              <a:t>Π</a:t>
            </a:r>
            <a:r>
              <a:rPr lang="zh-CN" altLang="en-US" dirty="0" smtClean="0"/>
              <a:t>至少与任意</a:t>
            </a:r>
            <a:r>
              <a:rPr lang="en-US" altLang="zh-CN" dirty="0" smtClean="0"/>
              <a:t>NP </a:t>
            </a:r>
            <a:r>
              <a:rPr lang="zh-CN" altLang="en-US" dirty="0" smtClean="0"/>
              <a:t>类问题有同样的难度</a:t>
            </a:r>
            <a:r>
              <a:rPr lang="en-US" altLang="zh-CN" dirty="0" smtClean="0"/>
              <a:t>, </a:t>
            </a:r>
            <a:r>
              <a:rPr lang="zh-CN" altLang="en-US" dirty="0" smtClean="0"/>
              <a:t>这样的问题称为</a:t>
            </a:r>
            <a:r>
              <a:rPr lang="en-US" altLang="zh-CN" dirty="0" smtClean="0"/>
              <a:t>NP </a:t>
            </a:r>
            <a:r>
              <a:rPr lang="zh-CN" altLang="en-US" dirty="0" smtClean="0"/>
              <a:t>难问题</a:t>
            </a:r>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88</a:t>
            </a:fld>
            <a:endParaRPr lang="en-US" altLang="zh-CN"/>
          </a:p>
        </p:txBody>
      </p:sp>
    </p:spTree>
    <p:extLst>
      <p:ext uri="{BB962C8B-B14F-4D97-AF65-F5344CB8AC3E}">
        <p14:creationId xmlns:p14="http://schemas.microsoft.com/office/powerpoint/2010/main" val="3408620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例如</a:t>
            </a:r>
            <a:r>
              <a:rPr lang="en-US" altLang="zh-CN" dirty="0" smtClean="0"/>
              <a:t>, </a:t>
            </a:r>
            <a:r>
              <a:rPr lang="zh-CN" altLang="en-US" dirty="0" smtClean="0"/>
              <a:t>判定图</a:t>
            </a:r>
            <a:r>
              <a:rPr lang="en-US" altLang="zh-CN" dirty="0" smtClean="0"/>
              <a:t>G = ( V , E) </a:t>
            </a:r>
            <a:r>
              <a:rPr lang="zh-CN" altLang="en-US" dirty="0" smtClean="0"/>
              <a:t>中是否存在哈密顿回路是</a:t>
            </a:r>
            <a:r>
              <a:rPr lang="en-US" altLang="zh-CN" dirty="0" smtClean="0"/>
              <a:t>NP</a:t>
            </a:r>
            <a:r>
              <a:rPr lang="zh-CN" altLang="en-US" dirty="0" smtClean="0"/>
              <a:t>完全问题</a:t>
            </a:r>
            <a:r>
              <a:rPr lang="en-US" altLang="zh-CN" dirty="0" smtClean="0"/>
              <a:t>, </a:t>
            </a:r>
            <a:r>
              <a:rPr lang="zh-CN" altLang="en-US" dirty="0" smtClean="0"/>
              <a:t>而求哈密顿回路中最短路径的</a:t>
            </a:r>
            <a:r>
              <a:rPr lang="en-US" altLang="zh-CN" dirty="0" smtClean="0"/>
              <a:t>TSP</a:t>
            </a:r>
            <a:r>
              <a:rPr lang="zh-CN" altLang="en-US" dirty="0" smtClean="0"/>
              <a:t>问题则是</a:t>
            </a:r>
            <a:r>
              <a:rPr lang="en-US" altLang="zh-CN" dirty="0" smtClean="0"/>
              <a:t>NP </a:t>
            </a:r>
            <a:r>
              <a:rPr lang="zh-CN" altLang="en-US" dirty="0" smtClean="0"/>
              <a:t>难问题；</a:t>
            </a:r>
            <a:endParaRPr lang="en-US" altLang="zh-CN" dirty="0" smtClean="0"/>
          </a:p>
          <a:p>
            <a:r>
              <a:rPr lang="zh-CN" altLang="en-US" dirty="0" smtClean="0"/>
              <a:t>判定图</a:t>
            </a:r>
            <a:r>
              <a:rPr lang="en-US" altLang="zh-CN" dirty="0" smtClean="0"/>
              <a:t>G= ( V , E) </a:t>
            </a:r>
            <a:r>
              <a:rPr lang="zh-CN" altLang="en-US" dirty="0" smtClean="0"/>
              <a:t>中是否存在</a:t>
            </a:r>
            <a:r>
              <a:rPr lang="en-US" altLang="zh-CN" dirty="0" smtClean="0"/>
              <a:t>k </a:t>
            </a:r>
            <a:r>
              <a:rPr lang="zh-CN" altLang="en-US" dirty="0" smtClean="0"/>
              <a:t>个顶点的团问题是</a:t>
            </a:r>
            <a:r>
              <a:rPr lang="en-US" altLang="zh-CN" dirty="0" smtClean="0"/>
              <a:t>NP </a:t>
            </a:r>
            <a:r>
              <a:rPr lang="zh-CN" altLang="en-US" dirty="0" smtClean="0"/>
              <a:t>完全问题</a:t>
            </a:r>
            <a:r>
              <a:rPr lang="en-US" altLang="zh-CN" dirty="0" smtClean="0"/>
              <a:t>, </a:t>
            </a:r>
            <a:r>
              <a:rPr lang="zh-CN" altLang="en-US" dirty="0" smtClean="0"/>
              <a:t>而求图</a:t>
            </a:r>
            <a:r>
              <a:rPr lang="en-US" altLang="zh-CN" dirty="0" smtClean="0"/>
              <a:t>G= ( V, E) </a:t>
            </a:r>
            <a:r>
              <a:rPr lang="zh-CN" altLang="en-US" dirty="0" smtClean="0"/>
              <a:t>中顶点数最多的团问题则是</a:t>
            </a:r>
            <a:r>
              <a:rPr lang="en-US" altLang="zh-CN" dirty="0" smtClean="0"/>
              <a:t>NP </a:t>
            </a:r>
            <a:r>
              <a:rPr lang="zh-CN" altLang="en-US" dirty="0" smtClean="0"/>
              <a:t>难问题。</a:t>
            </a:r>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89</a:t>
            </a:fld>
            <a:endParaRPr lang="en-US" altLang="zh-CN"/>
          </a:p>
        </p:txBody>
      </p:sp>
    </p:spTree>
    <p:extLst>
      <p:ext uri="{BB962C8B-B14F-4D97-AF65-F5344CB8AC3E}">
        <p14:creationId xmlns:p14="http://schemas.microsoft.com/office/powerpoint/2010/main" val="2840112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smtClean="0"/>
              <a:t>PageRank</a:t>
            </a:r>
            <a:r>
              <a:rPr lang="zh-CN" altLang="en-US" dirty="0" smtClean="0"/>
              <a:t>通过网络浩瀚的超链接关系来确定一个页面的等级。</a:t>
            </a:r>
            <a:endParaRPr lang="en-US" altLang="zh-CN" dirty="0" smtClean="0"/>
          </a:p>
          <a:p>
            <a:r>
              <a:rPr lang="zh-CN" altLang="en-US" b="1" dirty="0" smtClean="0"/>
              <a:t>蛋白质结构分析</a:t>
            </a:r>
            <a:r>
              <a:rPr lang="zh-CN" altLang="en-US" dirty="0" smtClean="0"/>
              <a:t>的问题从数学上讲，是寻找一种从蛋白质的氨基酸线性序列到蛋白质所有原子三维坐标的一种映射。</a:t>
            </a:r>
            <a:endParaRPr lang="en-US" altLang="zh-CN" dirty="0" smtClean="0"/>
          </a:p>
          <a:p>
            <a:r>
              <a:rPr lang="zh-CN" altLang="en-US" dirty="0" smtClean="0"/>
              <a:t>典型的蛋白质含有几百个氨基酸、上千个原子，而大蛋白质（如载脂蛋白）的氨基酸个数超过</a:t>
            </a:r>
            <a:r>
              <a:rPr lang="en-US" altLang="zh-CN" dirty="0" smtClean="0"/>
              <a:t>4500</a:t>
            </a:r>
            <a:r>
              <a:rPr lang="zh-CN" altLang="en-US" dirty="0" smtClean="0"/>
              <a:t>。所有可能的序列到结构的映射数随蛋白质氨基酸残基个数而呈指数增长，是天文数字。</a:t>
            </a:r>
            <a:endParaRPr lang="en-US" altLang="zh-CN" dirty="0" smtClean="0"/>
          </a:p>
          <a:p>
            <a:r>
              <a:rPr lang="en-US" altLang="zh-CN" b="1" dirty="0" err="1" smtClean="0"/>
              <a:t>AlphaGo</a:t>
            </a:r>
            <a:r>
              <a:rPr lang="zh-CN" altLang="en-US" dirty="0" smtClean="0"/>
              <a:t>结合了监督学习和强化学习的优势。它通过训练形成一个策略网络（</a:t>
            </a:r>
            <a:r>
              <a:rPr lang="en-US" altLang="zh-CN" dirty="0" smtClean="0"/>
              <a:t>policy network</a:t>
            </a:r>
            <a:r>
              <a:rPr lang="zh-CN" altLang="en-US" dirty="0" smtClean="0"/>
              <a:t>），将棋盘上的局势作为输入信息，并对所有可行的落子位置生成一个概率分布。然后，训练出一个价值网络（</a:t>
            </a:r>
            <a:r>
              <a:rPr lang="en-US" altLang="zh-CN" dirty="0" smtClean="0"/>
              <a:t>value network</a:t>
            </a:r>
            <a:r>
              <a:rPr lang="zh-CN" altLang="en-US" dirty="0" smtClean="0"/>
              <a:t>）对自我对弈进行预测，以 </a:t>
            </a:r>
            <a:r>
              <a:rPr lang="en-US" altLang="zh-CN" dirty="0" smtClean="0"/>
              <a:t>-1</a:t>
            </a:r>
            <a:r>
              <a:rPr lang="zh-CN" altLang="en-US" dirty="0" smtClean="0"/>
              <a:t>（对手的绝对胜利）到</a:t>
            </a:r>
            <a:r>
              <a:rPr lang="en-US" altLang="zh-CN" dirty="0" smtClean="0"/>
              <a:t>1</a:t>
            </a:r>
            <a:r>
              <a:rPr lang="zh-CN" altLang="en-US" dirty="0" smtClean="0"/>
              <a:t>（</a:t>
            </a:r>
            <a:r>
              <a:rPr lang="en-US" altLang="zh-CN" dirty="0" err="1" smtClean="0"/>
              <a:t>AlphaGo</a:t>
            </a:r>
            <a:r>
              <a:rPr lang="zh-CN" altLang="en-US" dirty="0" smtClean="0"/>
              <a:t>的绝对胜利）的标准，预测所有可行落子位置的结果。这两个网络自身都十分强大，而阿尔法围棋将这两种网络整合进基于概率的蒙特卡罗树搜索（</a:t>
            </a:r>
            <a:r>
              <a:rPr lang="en-US" altLang="zh-CN" dirty="0" smtClean="0"/>
              <a:t>MCTS</a:t>
            </a:r>
            <a:r>
              <a:rPr lang="zh-CN" altLang="en-US" dirty="0" smtClean="0"/>
              <a:t>）中，实现了它真正的优势。“蒙特卡洛树搜索”是一种启发式的搜索策略，能够基于对搜索空间的随机抽样来扩大搜索树，从而分析围棋这类游戏中每一步棋应该怎么走才能够创造最好机会。</a:t>
            </a:r>
            <a:endParaRPr lang="en-US" altLang="zh-CN" dirty="0" smtClean="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4</a:t>
            </a:fld>
            <a:endParaRPr lang="en-US" altLang="zh-CN"/>
          </a:p>
        </p:txBody>
      </p:sp>
    </p:spTree>
    <p:extLst>
      <p:ext uri="{BB962C8B-B14F-4D97-AF65-F5344CB8AC3E}">
        <p14:creationId xmlns:p14="http://schemas.microsoft.com/office/powerpoint/2010/main" val="3114048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p>
        </p:txBody>
      </p:sp>
      <p:sp>
        <p:nvSpPr>
          <p:cNvPr id="4" name="幻灯片编号占位符 3"/>
          <p:cNvSpPr>
            <a:spLocks noGrp="1"/>
          </p:cNvSpPr>
          <p:nvPr>
            <p:ph type="sldNum" sz="quarter" idx="10"/>
          </p:nvPr>
        </p:nvSpPr>
        <p:spPr/>
        <p:txBody>
          <a:bodyPr/>
          <a:lstStyle/>
          <a:p>
            <a:pPr>
              <a:defRPr/>
            </a:pPr>
            <a:fld id="{7A5F1DD8-550F-6744-91F7-ECFD8C07CCED}" type="slidenum">
              <a:rPr lang="en-US" altLang="zh-CN" smtClean="0"/>
              <a:pPr>
                <a:defRPr/>
              </a:pPr>
              <a:t>5</a:t>
            </a:fld>
            <a:endParaRPr lang="en-US" altLang="zh-CN"/>
          </a:p>
        </p:txBody>
      </p:sp>
    </p:spTree>
    <p:extLst>
      <p:ext uri="{BB962C8B-B14F-4D97-AF65-F5344CB8AC3E}">
        <p14:creationId xmlns:p14="http://schemas.microsoft.com/office/powerpoint/2010/main" val="1356156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13</a:t>
            </a:fld>
            <a:endParaRPr lang="en-US" altLang="zh-CN"/>
          </a:p>
        </p:txBody>
      </p:sp>
    </p:spTree>
    <p:extLst>
      <p:ext uri="{BB962C8B-B14F-4D97-AF65-F5344CB8AC3E}">
        <p14:creationId xmlns:p14="http://schemas.microsoft.com/office/powerpoint/2010/main" val="2091991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广义上讲，算法是某一系列运算步 骤，它表达解决某一类计算问题的一般方法，对这类方法的任何一个输入，它可以按步骤一步一步计算，最终产生一个输出。但是对于所有的计算问题，都离不开要 计算的对象或者要处理的信息，而如何高效的把它们组织起来，就是数据结构关心的问题，所以算法是离不开数据结构的。</a:t>
            </a:r>
            <a:endParaRPr kumimoji="1" lang="zh-CN" altLang="en-US" dirty="0"/>
          </a:p>
        </p:txBody>
      </p:sp>
      <p:sp>
        <p:nvSpPr>
          <p:cNvPr id="4" name="幻灯片编号占位符 3"/>
          <p:cNvSpPr>
            <a:spLocks noGrp="1"/>
          </p:cNvSpPr>
          <p:nvPr>
            <p:ph type="sldNum" sz="quarter" idx="10"/>
          </p:nvPr>
        </p:nvSpPr>
        <p:spPr/>
        <p:txBody>
          <a:bodyPr/>
          <a:lstStyle/>
          <a:p>
            <a:pPr>
              <a:defRPr/>
            </a:pPr>
            <a:fld id="{7A5F1DD8-550F-6744-91F7-ECFD8C07CCED}" type="slidenum">
              <a:rPr lang="en-US" altLang="zh-CN" smtClean="0"/>
              <a:pPr>
                <a:defRPr/>
              </a:pPr>
              <a:t>16</a:t>
            </a:fld>
            <a:endParaRPr lang="en-US" altLang="zh-CN"/>
          </a:p>
        </p:txBody>
      </p:sp>
    </p:spTree>
    <p:extLst>
      <p:ext uri="{BB962C8B-B14F-4D97-AF65-F5344CB8AC3E}">
        <p14:creationId xmlns:p14="http://schemas.microsoft.com/office/powerpoint/2010/main" val="2080014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请同学们推导</a:t>
            </a:r>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22</a:t>
            </a:fld>
            <a:endParaRPr lang="en-US" altLang="zh-CN"/>
          </a:p>
        </p:txBody>
      </p:sp>
    </p:spTree>
    <p:extLst>
      <p:ext uri="{BB962C8B-B14F-4D97-AF65-F5344CB8AC3E}">
        <p14:creationId xmlns:p14="http://schemas.microsoft.com/office/powerpoint/2010/main" val="1710039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请同学们推导</a:t>
            </a:r>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23</a:t>
            </a:fld>
            <a:endParaRPr lang="en-US" altLang="zh-CN"/>
          </a:p>
        </p:txBody>
      </p:sp>
    </p:spTree>
    <p:extLst>
      <p:ext uri="{BB962C8B-B14F-4D97-AF65-F5344CB8AC3E}">
        <p14:creationId xmlns:p14="http://schemas.microsoft.com/office/powerpoint/2010/main" val="1063522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在黑板上画一下</a:t>
            </a:r>
            <a:endParaRPr lang="zh-CN" altLang="en-US"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a:solidFill>
                  <a:srgbClr val="000000"/>
                </a:solidFill>
              </a:rPr>
              <a:pPr>
                <a:defRPr/>
              </a:pPr>
              <a:t>36</a:t>
            </a:fld>
            <a:endParaRPr lang="en-US" altLang="zh-CN">
              <a:solidFill>
                <a:srgbClr val="000000"/>
              </a:solidFill>
            </a:endParaRPr>
          </a:p>
        </p:txBody>
      </p:sp>
    </p:spTree>
    <p:extLst>
      <p:ext uri="{BB962C8B-B14F-4D97-AF65-F5344CB8AC3E}">
        <p14:creationId xmlns:p14="http://schemas.microsoft.com/office/powerpoint/2010/main" val="2050378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smtClean="0"/>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smtClean="0"/>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smtClean="0"/>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smtClean="0"/>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smtClean="0"/>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smtClean="0"/>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smtClean="0"/>
            </a:p>
          </p:txBody>
        </p:sp>
      </p:grpSp>
      <p:sp>
        <p:nvSpPr>
          <p:cNvPr id="39948" name="Rectangle 12"/>
          <p:cNvSpPr>
            <a:spLocks noGrp="1" noChangeArrowheads="1"/>
          </p:cNvSpPr>
          <p:nvPr>
            <p:ph type="ctrTitle"/>
          </p:nvPr>
        </p:nvSpPr>
        <p:spPr>
          <a:xfrm>
            <a:off x="990600" y="1676400"/>
            <a:ext cx="7772400" cy="1462088"/>
          </a:xfrm>
        </p:spPr>
        <p:txBody>
          <a:bodyPr/>
          <a:lstStyle>
            <a:lvl1pPr>
              <a:defRPr>
                <a:latin typeface="黑体" panose="02010609060101010101" pitchFamily="49" charset="-122"/>
                <a:ea typeface="黑体" panose="02010609060101010101" pitchFamily="49" charset="-122"/>
              </a:defRPr>
            </a:lvl1pPr>
          </a:lstStyle>
          <a:p>
            <a:pPr lvl="0"/>
            <a:r>
              <a:rPr lang="zh-CN" altLang="en-US" noProof="0" dirty="0" smtClean="0"/>
              <a:t>单击此处编辑母版标题样式</a:t>
            </a:r>
          </a:p>
        </p:txBody>
      </p:sp>
      <p:sp>
        <p:nvSpPr>
          <p:cNvPr id="399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atin typeface="黑体" panose="02010609060101010101" pitchFamily="49" charset="-122"/>
                <a:ea typeface="黑体" panose="02010609060101010101" pitchFamily="49" charset="-122"/>
              </a:defRPr>
            </a:lvl1pPr>
          </a:lstStyle>
          <a:p>
            <a:pPr lvl="0"/>
            <a:r>
              <a:rPr lang="zh-CN" altLang="en-US" noProof="0" dirty="0" smtClean="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0B086ED3-DA28-7049-91D1-C118ADE7EDA5}" type="slidenum">
              <a:rPr lang="en-US" altLang="zh-CN"/>
              <a:pPr>
                <a:defRPr/>
              </a:pPr>
              <a:t>‹#›</a:t>
            </a:fld>
            <a:endParaRPr lang="en-US" altLang="zh-CN"/>
          </a:p>
        </p:txBody>
      </p:sp>
    </p:spTree>
    <p:extLst>
      <p:ext uri="{BB962C8B-B14F-4D97-AF65-F5344CB8AC3E}">
        <p14:creationId xmlns:p14="http://schemas.microsoft.com/office/powerpoint/2010/main" val="27746461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ADE02F99-5EE1-8841-817C-5A3F3EF6DF84}" type="slidenum">
              <a:rPr lang="en-US" altLang="zh-CN"/>
              <a:pPr>
                <a:defRPr/>
              </a:pPr>
              <a:t>‹#›</a:t>
            </a:fld>
            <a:endParaRPr lang="en-US" altLang="zh-CN"/>
          </a:p>
        </p:txBody>
      </p:sp>
    </p:spTree>
    <p:extLst>
      <p:ext uri="{BB962C8B-B14F-4D97-AF65-F5344CB8AC3E}">
        <p14:creationId xmlns:p14="http://schemas.microsoft.com/office/powerpoint/2010/main" val="145558544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23088" y="214313"/>
            <a:ext cx="2032000"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7088" y="214313"/>
            <a:ext cx="5943600"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CC54719-4D8B-2141-985C-C976DDCDF01E}" type="slidenum">
              <a:rPr lang="en-US" altLang="zh-CN"/>
              <a:pPr>
                <a:defRPr/>
              </a:pPr>
              <a:t>‹#›</a:t>
            </a:fld>
            <a:endParaRPr lang="en-US" altLang="zh-CN"/>
          </a:p>
        </p:txBody>
      </p:sp>
    </p:spTree>
    <p:extLst>
      <p:ext uri="{BB962C8B-B14F-4D97-AF65-F5344CB8AC3E}">
        <p14:creationId xmlns:p14="http://schemas.microsoft.com/office/powerpoint/2010/main" val="203828391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054100"/>
          </a:xfrm>
        </p:spPr>
        <p:txBody>
          <a:bodyPr/>
          <a:lstStyle/>
          <a:p>
            <a:r>
              <a:rPr lang="zh-CN" altLang="en-US" dirty="0" smtClean="0"/>
              <a:t>单击此处编辑母版标题样式</a:t>
            </a:r>
            <a:endParaRPr lang="zh-CN" altLang="en-US" dirty="0"/>
          </a:p>
        </p:txBody>
      </p:sp>
      <p:sp>
        <p:nvSpPr>
          <p:cNvPr id="3" name="文本占位符 2"/>
          <p:cNvSpPr>
            <a:spLocks noGrp="1"/>
          </p:cNvSpPr>
          <p:nvPr>
            <p:ph type="body" sz="half" idx="1"/>
          </p:nvPr>
        </p:nvSpPr>
        <p:spPr>
          <a:xfrm>
            <a:off x="827088" y="1628775"/>
            <a:ext cx="3987800" cy="45037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67288" y="1628775"/>
            <a:ext cx="3987800" cy="45037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C9F3BF96-CBF7-414F-AD22-2F0A3A6E2DE0}" type="slidenum">
              <a:rPr lang="en-US" altLang="zh-CN"/>
              <a:pPr>
                <a:defRPr/>
              </a:pPr>
              <a:t>‹#›</a:t>
            </a:fld>
            <a:endParaRPr lang="en-US" altLang="zh-CN"/>
          </a:p>
        </p:txBody>
      </p:sp>
    </p:spTree>
    <p:extLst>
      <p:ext uri="{BB962C8B-B14F-4D97-AF65-F5344CB8AC3E}">
        <p14:creationId xmlns:p14="http://schemas.microsoft.com/office/powerpoint/2010/main" val="77853842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solidFill>
                    <a:srgbClr val="000000"/>
                  </a:solidFill>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solidFill>
                    <a:srgbClr val="000000"/>
                  </a:solidFill>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solidFill>
                  <a:srgbClr val="000000"/>
                </a:solidFill>
              </a:endParaRPr>
            </a:p>
          </p:txBody>
        </p:sp>
      </p:grpSp>
      <p:sp>
        <p:nvSpPr>
          <p:cNvPr id="39948" name="Rectangle 12"/>
          <p:cNvSpPr>
            <a:spLocks noGrp="1" noChangeArrowheads="1"/>
          </p:cNvSpPr>
          <p:nvPr>
            <p:ph type="ctrTitle"/>
          </p:nvPr>
        </p:nvSpPr>
        <p:spPr>
          <a:xfrm>
            <a:off x="990600" y="1676400"/>
            <a:ext cx="7772400" cy="1462088"/>
          </a:xfrm>
        </p:spPr>
        <p:txBody>
          <a:bodyPr/>
          <a:lstStyle>
            <a:lvl1pPr>
              <a:defRPr>
                <a:latin typeface="黑体" panose="02010609060101010101" pitchFamily="49" charset="-122"/>
                <a:ea typeface="黑体" panose="02010609060101010101" pitchFamily="49" charset="-122"/>
              </a:defRPr>
            </a:lvl1pPr>
          </a:lstStyle>
          <a:p>
            <a:pPr lvl="0"/>
            <a:r>
              <a:rPr lang="zh-CN" altLang="en-US" noProof="0" dirty="0"/>
              <a:t>单击此处编辑母版标题样式</a:t>
            </a:r>
          </a:p>
        </p:txBody>
      </p:sp>
      <p:sp>
        <p:nvSpPr>
          <p:cNvPr id="399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atin typeface="黑体" panose="02010609060101010101" pitchFamily="49" charset="-122"/>
                <a:ea typeface="黑体" panose="02010609060101010101" pitchFamily="49" charset="-122"/>
              </a:defRPr>
            </a:lvl1pPr>
          </a:lstStyle>
          <a:p>
            <a:pPr lvl="0"/>
            <a:r>
              <a:rPr lang="zh-CN" altLang="en-US" noProof="0" dirty="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93A101E6-D0C3-4FC0-ABBC-AF0BB42299FE}" type="slidenum">
              <a:rPr lang="en-US" altLang="zh-CN">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39067654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1CD26288-1C4B-4DF7-9D70-67AC558EFDE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6028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atin typeface="黑体" panose="02010609060101010101" pitchFamily="49" charset="-122"/>
                <a:ea typeface="黑体" panose="02010609060101010101" pitchFamily="49"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p:txBody>
          <a:bodyPr/>
          <a:lstStyle>
            <a:lvl1pPr>
              <a:defRPr>
                <a:latin typeface="Heiti SC Light" charset="-122"/>
                <a:ea typeface="Heiti SC Light" charset="-122"/>
                <a:cs typeface="Heiti SC Light" charset="-122"/>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atin typeface="Heiti SC Light" charset="-122"/>
                <a:ea typeface="Heiti SC Light" charset="-122"/>
                <a:cs typeface="Heiti SC Light" charset="-122"/>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9FA9F688-4881-481F-B6F8-7BF85D44BD0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39411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27088" y="1628775"/>
            <a:ext cx="3987800" cy="45037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67288" y="1628775"/>
            <a:ext cx="3987800" cy="45037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A9902A37-B3FC-41BD-A4B8-DE7E01C5EC9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45889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5298EDA5-0241-4587-9C82-4E33D63FA89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0701441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37B84DE1-7DD6-47A3-B015-E098A36F186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22066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12AB2E35-CEE6-4C6B-A966-1BAF248331B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26720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80F339D2-D513-3E41-9C6D-8DB6BE5C56E0}" type="slidenum">
              <a:rPr lang="en-US" altLang="zh-CN"/>
              <a:pPr>
                <a:defRPr/>
              </a:pPr>
              <a:t>‹#›</a:t>
            </a:fld>
            <a:endParaRPr lang="en-US" altLang="zh-CN"/>
          </a:p>
        </p:txBody>
      </p:sp>
    </p:spTree>
    <p:extLst>
      <p:ext uri="{BB962C8B-B14F-4D97-AF65-F5344CB8AC3E}">
        <p14:creationId xmlns:p14="http://schemas.microsoft.com/office/powerpoint/2010/main" val="16738503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0DAF44ED-8BC3-4779-8469-4E1338ADA00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46588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D61890B5-699D-41F0-BD1C-06811977FE2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084317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72E88CB5-6B49-45AD-B9DE-C09555AA74B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775848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23088" y="214313"/>
            <a:ext cx="2032000"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27088" y="214313"/>
            <a:ext cx="5943600"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29F27F28-5601-4A7E-99EF-C02534111A0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4015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054100"/>
          </a:xfrm>
        </p:spPr>
        <p:txBody>
          <a:bodyPr/>
          <a:lstStyle/>
          <a:p>
            <a:r>
              <a:rPr lang="zh-CN" altLang="en-US" dirty="0"/>
              <a:t>单击此处编辑母版标题样式</a:t>
            </a:r>
          </a:p>
        </p:txBody>
      </p:sp>
      <p:sp>
        <p:nvSpPr>
          <p:cNvPr id="3" name="文本占位符 2"/>
          <p:cNvSpPr>
            <a:spLocks noGrp="1"/>
          </p:cNvSpPr>
          <p:nvPr>
            <p:ph type="body" sz="half" idx="1"/>
          </p:nvPr>
        </p:nvSpPr>
        <p:spPr>
          <a:xfrm>
            <a:off x="827088" y="1628775"/>
            <a:ext cx="3987800" cy="45037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67288" y="1628775"/>
            <a:ext cx="3987800" cy="45037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B7DBBBC5-5428-4836-9699-D6958CD319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487260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solidFill>
                    <a:srgbClr val="000000"/>
                  </a:solidFill>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solidFill>
                    <a:srgbClr val="000000"/>
                  </a:solidFill>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solidFill>
                  <a:srgbClr val="000000"/>
                </a:solidFill>
              </a:endParaRPr>
            </a:p>
          </p:txBody>
        </p:sp>
      </p:grpSp>
      <p:sp>
        <p:nvSpPr>
          <p:cNvPr id="39948" name="Rectangle 12"/>
          <p:cNvSpPr>
            <a:spLocks noGrp="1" noChangeArrowheads="1"/>
          </p:cNvSpPr>
          <p:nvPr>
            <p:ph type="ctrTitle"/>
          </p:nvPr>
        </p:nvSpPr>
        <p:spPr>
          <a:xfrm>
            <a:off x="990600" y="1676400"/>
            <a:ext cx="7772400" cy="1462088"/>
          </a:xfrm>
        </p:spPr>
        <p:txBody>
          <a:bodyPr/>
          <a:lstStyle>
            <a:lvl1pPr>
              <a:defRPr>
                <a:latin typeface="黑体" panose="02010609060101010101" pitchFamily="49" charset="-122"/>
                <a:ea typeface="黑体" panose="02010609060101010101" pitchFamily="49" charset="-122"/>
              </a:defRPr>
            </a:lvl1pPr>
          </a:lstStyle>
          <a:p>
            <a:pPr lvl="0"/>
            <a:r>
              <a:rPr lang="zh-CN" altLang="en-US" noProof="0" dirty="0"/>
              <a:t>单击此处编辑母版标题样式</a:t>
            </a:r>
          </a:p>
        </p:txBody>
      </p:sp>
      <p:sp>
        <p:nvSpPr>
          <p:cNvPr id="399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atin typeface="黑体" panose="02010609060101010101" pitchFamily="49" charset="-122"/>
                <a:ea typeface="黑体" panose="02010609060101010101" pitchFamily="49" charset="-122"/>
              </a:defRPr>
            </a:lvl1pPr>
          </a:lstStyle>
          <a:p>
            <a:pPr lvl="0"/>
            <a:r>
              <a:rPr lang="zh-CN" altLang="en-US" noProof="0" dirty="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93A101E6-D0C3-4FC0-ABBC-AF0BB42299FE}" type="slidenum">
              <a:rPr lang="en-US" altLang="zh-CN">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28403423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1CD26288-1C4B-4DF7-9D70-67AC558EFDE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90745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atin typeface="黑体" panose="02010609060101010101" pitchFamily="49" charset="-122"/>
                <a:ea typeface="黑体" panose="02010609060101010101" pitchFamily="49"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p:txBody>
          <a:bodyPr/>
          <a:lstStyle>
            <a:lvl1pPr>
              <a:defRPr>
                <a:latin typeface="Heiti SC Light" charset="-122"/>
                <a:ea typeface="Heiti SC Light" charset="-122"/>
                <a:cs typeface="Heiti SC Light" charset="-122"/>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atin typeface="Heiti SC Light" charset="-122"/>
                <a:ea typeface="Heiti SC Light" charset="-122"/>
                <a:cs typeface="Heiti SC Light" charset="-122"/>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9FA9F688-4881-481F-B6F8-7BF85D44BD0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156410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27088" y="1628775"/>
            <a:ext cx="3987800" cy="45037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67288" y="1628775"/>
            <a:ext cx="3987800" cy="45037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A9902A37-B3FC-41BD-A4B8-DE7E01C5EC9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303552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5298EDA5-0241-4587-9C82-4E33D63FA89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2909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atin typeface="黑体" panose="02010609060101010101" pitchFamily="49" charset="-122"/>
                <a:ea typeface="黑体" panose="02010609060101010101" pitchFamily="49"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atin typeface="Heiti SC Light" charset="-122"/>
                <a:ea typeface="Heiti SC Light" charset="-122"/>
                <a:cs typeface="Heiti SC Light" charset="-122"/>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atin typeface="Heiti SC Light" charset="-122"/>
                <a:ea typeface="Heiti SC Light" charset="-122"/>
                <a:cs typeface="Heiti SC Light" charset="-122"/>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E13D289-3DA0-6349-BBE9-CD81A61B3CDA}" type="slidenum">
              <a:rPr lang="en-US" altLang="zh-CN"/>
              <a:pPr>
                <a:defRPr/>
              </a:pPr>
              <a:t>‹#›</a:t>
            </a:fld>
            <a:endParaRPr lang="en-US" altLang="zh-CN"/>
          </a:p>
        </p:txBody>
      </p:sp>
    </p:spTree>
    <p:extLst>
      <p:ext uri="{BB962C8B-B14F-4D97-AF65-F5344CB8AC3E}">
        <p14:creationId xmlns:p14="http://schemas.microsoft.com/office/powerpoint/2010/main" val="3663844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37B84DE1-7DD6-47A3-B015-E098A36F186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2529267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12AB2E35-CEE6-4C6B-A966-1BAF248331B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932755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0DAF44ED-8BC3-4779-8469-4E1338ADA00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0819462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D61890B5-699D-41F0-BD1C-06811977FE2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095585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72E88CB5-6B49-45AD-B9DE-C09555AA74B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80269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23088" y="214313"/>
            <a:ext cx="2032000"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27088" y="214313"/>
            <a:ext cx="5943600"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29F27F28-5601-4A7E-99EF-C02534111A0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009442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054100"/>
          </a:xfrm>
        </p:spPr>
        <p:txBody>
          <a:bodyPr/>
          <a:lstStyle/>
          <a:p>
            <a:r>
              <a:rPr lang="zh-CN" altLang="en-US" dirty="0"/>
              <a:t>单击此处编辑母版标题样式</a:t>
            </a:r>
          </a:p>
        </p:txBody>
      </p:sp>
      <p:sp>
        <p:nvSpPr>
          <p:cNvPr id="3" name="文本占位符 2"/>
          <p:cNvSpPr>
            <a:spLocks noGrp="1"/>
          </p:cNvSpPr>
          <p:nvPr>
            <p:ph type="body" sz="half" idx="1"/>
          </p:nvPr>
        </p:nvSpPr>
        <p:spPr>
          <a:xfrm>
            <a:off x="827088" y="1628775"/>
            <a:ext cx="3987800" cy="45037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67288" y="1628775"/>
            <a:ext cx="3987800" cy="45037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B7DBBBC5-5428-4836-9699-D6958CD319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9494103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solidFill>
                    <a:srgbClr val="000000"/>
                  </a:solidFill>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solidFill>
                    <a:srgbClr val="000000"/>
                  </a:solidFill>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solidFill>
                  <a:srgbClr val="000000"/>
                </a:solidFill>
              </a:endParaRPr>
            </a:p>
          </p:txBody>
        </p:sp>
      </p:grpSp>
      <p:sp>
        <p:nvSpPr>
          <p:cNvPr id="39948" name="Rectangle 12"/>
          <p:cNvSpPr>
            <a:spLocks noGrp="1" noChangeArrowheads="1"/>
          </p:cNvSpPr>
          <p:nvPr>
            <p:ph type="ctrTitle"/>
          </p:nvPr>
        </p:nvSpPr>
        <p:spPr>
          <a:xfrm>
            <a:off x="990600" y="1676400"/>
            <a:ext cx="7772400" cy="1462088"/>
          </a:xfrm>
        </p:spPr>
        <p:txBody>
          <a:bodyPr/>
          <a:lstStyle>
            <a:lvl1pPr>
              <a:defRPr>
                <a:latin typeface="黑体" panose="02010609060101010101" pitchFamily="49" charset="-122"/>
                <a:ea typeface="黑体" panose="02010609060101010101" pitchFamily="49" charset="-122"/>
              </a:defRPr>
            </a:lvl1pPr>
          </a:lstStyle>
          <a:p>
            <a:pPr lvl="0"/>
            <a:r>
              <a:rPr lang="zh-CN" altLang="en-US" noProof="0" dirty="0"/>
              <a:t>单击此处编辑母版标题样式</a:t>
            </a:r>
          </a:p>
        </p:txBody>
      </p:sp>
      <p:sp>
        <p:nvSpPr>
          <p:cNvPr id="399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atin typeface="黑体" panose="02010609060101010101" pitchFamily="49" charset="-122"/>
                <a:ea typeface="黑体" panose="02010609060101010101" pitchFamily="49" charset="-122"/>
              </a:defRPr>
            </a:lvl1pPr>
          </a:lstStyle>
          <a:p>
            <a:pPr lvl="0"/>
            <a:r>
              <a:rPr lang="zh-CN" altLang="en-US" noProof="0" dirty="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93A101E6-D0C3-4FC0-ABBC-AF0BB42299FE}" type="slidenum">
              <a:rPr lang="en-US" altLang="zh-CN">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1961988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1CD26288-1C4B-4DF7-9D70-67AC558EFDE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088577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atin typeface="黑体" panose="02010609060101010101" pitchFamily="49" charset="-122"/>
                <a:ea typeface="黑体" panose="02010609060101010101" pitchFamily="49"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p:txBody>
          <a:bodyPr/>
          <a:lstStyle>
            <a:lvl1pPr>
              <a:defRPr>
                <a:latin typeface="Heiti SC Light" charset="-122"/>
                <a:ea typeface="Heiti SC Light" charset="-122"/>
                <a:cs typeface="Heiti SC Light" charset="-122"/>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atin typeface="Heiti SC Light" charset="-122"/>
                <a:ea typeface="Heiti SC Light" charset="-122"/>
                <a:cs typeface="Heiti SC Light" charset="-122"/>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9FA9F688-4881-481F-B6F8-7BF85D44BD0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9140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7088" y="1628775"/>
            <a:ext cx="3987800" cy="45037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67288" y="1628775"/>
            <a:ext cx="3987800" cy="45037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EEBC0E5F-4D3C-2E4D-862F-84C225B8E904}" type="slidenum">
              <a:rPr lang="en-US" altLang="zh-CN"/>
              <a:pPr>
                <a:defRPr/>
              </a:pPr>
              <a:t>‹#›</a:t>
            </a:fld>
            <a:endParaRPr lang="en-US" altLang="zh-CN"/>
          </a:p>
        </p:txBody>
      </p:sp>
    </p:spTree>
    <p:extLst>
      <p:ext uri="{BB962C8B-B14F-4D97-AF65-F5344CB8AC3E}">
        <p14:creationId xmlns:p14="http://schemas.microsoft.com/office/powerpoint/2010/main" val="160205568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27088" y="1628775"/>
            <a:ext cx="3987800" cy="45037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67288" y="1628775"/>
            <a:ext cx="3987800" cy="45037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A9902A37-B3FC-41BD-A4B8-DE7E01C5EC9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557914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5298EDA5-0241-4587-9C82-4E33D63FA89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589936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37B84DE1-7DD6-47A3-B015-E098A36F186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581265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12AB2E35-CEE6-4C6B-A966-1BAF248331B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584864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0DAF44ED-8BC3-4779-8469-4E1338ADA00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388676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D61890B5-699D-41F0-BD1C-06811977FE2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968160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72E88CB5-6B49-45AD-B9DE-C09555AA74B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227822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23088" y="214313"/>
            <a:ext cx="2032000"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27088" y="214313"/>
            <a:ext cx="5943600"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29F27F28-5601-4A7E-99EF-C02534111A0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6575599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054100"/>
          </a:xfrm>
        </p:spPr>
        <p:txBody>
          <a:bodyPr/>
          <a:lstStyle/>
          <a:p>
            <a:r>
              <a:rPr lang="zh-CN" altLang="en-US" dirty="0"/>
              <a:t>单击此处编辑母版标题样式</a:t>
            </a:r>
          </a:p>
        </p:txBody>
      </p:sp>
      <p:sp>
        <p:nvSpPr>
          <p:cNvPr id="3" name="文本占位符 2"/>
          <p:cNvSpPr>
            <a:spLocks noGrp="1"/>
          </p:cNvSpPr>
          <p:nvPr>
            <p:ph type="body" sz="half" idx="1"/>
          </p:nvPr>
        </p:nvSpPr>
        <p:spPr>
          <a:xfrm>
            <a:off x="827088" y="1628775"/>
            <a:ext cx="3987800" cy="45037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67288" y="1628775"/>
            <a:ext cx="3987800" cy="45037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B7DBBBC5-5428-4836-9699-D6958CD319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454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E8BFA632-7690-244C-9455-79999B0ECC72}" type="slidenum">
              <a:rPr lang="en-US" altLang="zh-CN"/>
              <a:pPr>
                <a:defRPr/>
              </a:pPr>
              <a:t>‹#›</a:t>
            </a:fld>
            <a:endParaRPr lang="en-US" altLang="zh-CN"/>
          </a:p>
        </p:txBody>
      </p:sp>
    </p:spTree>
    <p:extLst>
      <p:ext uri="{BB962C8B-B14F-4D97-AF65-F5344CB8AC3E}">
        <p14:creationId xmlns:p14="http://schemas.microsoft.com/office/powerpoint/2010/main" val="599965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332B0336-2A9E-7948-A297-EBBC40D84086}" type="slidenum">
              <a:rPr lang="en-US" altLang="zh-CN"/>
              <a:pPr>
                <a:defRPr/>
              </a:pPr>
              <a:t>‹#›</a:t>
            </a:fld>
            <a:endParaRPr lang="en-US" altLang="zh-CN"/>
          </a:p>
        </p:txBody>
      </p:sp>
    </p:spTree>
    <p:extLst>
      <p:ext uri="{BB962C8B-B14F-4D97-AF65-F5344CB8AC3E}">
        <p14:creationId xmlns:p14="http://schemas.microsoft.com/office/powerpoint/2010/main" val="1181460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2BE9E919-A463-264A-AD28-C5A0DC5B5896}" type="slidenum">
              <a:rPr lang="en-US" altLang="zh-CN"/>
              <a:pPr>
                <a:defRPr/>
              </a:pPr>
              <a:t>‹#›</a:t>
            </a:fld>
            <a:endParaRPr lang="en-US" altLang="zh-CN"/>
          </a:p>
        </p:txBody>
      </p:sp>
    </p:spTree>
    <p:extLst>
      <p:ext uri="{BB962C8B-B14F-4D97-AF65-F5344CB8AC3E}">
        <p14:creationId xmlns:p14="http://schemas.microsoft.com/office/powerpoint/2010/main" val="11811596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56654E74-A211-9C4A-8B2A-C9C9BE23D609}" type="slidenum">
              <a:rPr lang="en-US" altLang="zh-CN"/>
              <a:pPr>
                <a:defRPr/>
              </a:pPr>
              <a:t>‹#›</a:t>
            </a:fld>
            <a:endParaRPr lang="en-US" altLang="zh-CN"/>
          </a:p>
        </p:txBody>
      </p:sp>
    </p:spTree>
    <p:extLst>
      <p:ext uri="{BB962C8B-B14F-4D97-AF65-F5344CB8AC3E}">
        <p14:creationId xmlns:p14="http://schemas.microsoft.com/office/powerpoint/2010/main" val="41073240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690F03A9-C277-A241-8A61-72F4A75198CC}" type="slidenum">
              <a:rPr lang="en-US" altLang="zh-CN"/>
              <a:pPr>
                <a:defRPr/>
              </a:pPr>
              <a:t>‹#›</a:t>
            </a:fld>
            <a:endParaRPr lang="en-US" altLang="zh-CN"/>
          </a:p>
        </p:txBody>
      </p:sp>
    </p:spTree>
    <p:extLst>
      <p:ext uri="{BB962C8B-B14F-4D97-AF65-F5344CB8AC3E}">
        <p14:creationId xmlns:p14="http://schemas.microsoft.com/office/powerpoint/2010/main" val="11670389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657225"/>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smtClean="0"/>
          </a:p>
        </p:txBody>
      </p:sp>
      <p:sp>
        <p:nvSpPr>
          <p:cNvPr id="1027" name="Rectangle 3"/>
          <p:cNvSpPr>
            <a:spLocks noChangeArrowheads="1"/>
          </p:cNvSpPr>
          <p:nvPr/>
        </p:nvSpPr>
        <p:spPr bwMode="ltGray">
          <a:xfrm>
            <a:off x="800100" y="657225"/>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smtClean="0"/>
          </a:p>
        </p:txBody>
      </p:sp>
      <p:sp>
        <p:nvSpPr>
          <p:cNvPr id="1028" name="Rectangle 4"/>
          <p:cNvSpPr>
            <a:spLocks noChangeArrowheads="1"/>
          </p:cNvSpPr>
          <p:nvPr/>
        </p:nvSpPr>
        <p:spPr bwMode="ltGray">
          <a:xfrm>
            <a:off x="541338" y="1079500"/>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smtClean="0"/>
          </a:p>
        </p:txBody>
      </p:sp>
      <p:sp>
        <p:nvSpPr>
          <p:cNvPr id="1029" name="Rectangle 5"/>
          <p:cNvSpPr>
            <a:spLocks noChangeArrowheads="1"/>
          </p:cNvSpPr>
          <p:nvPr/>
        </p:nvSpPr>
        <p:spPr bwMode="ltGray">
          <a:xfrm>
            <a:off x="911225" y="1079500"/>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smtClean="0"/>
          </a:p>
        </p:txBody>
      </p:sp>
      <p:sp>
        <p:nvSpPr>
          <p:cNvPr id="1030" name="Rectangle 6"/>
          <p:cNvSpPr>
            <a:spLocks noChangeArrowheads="1"/>
          </p:cNvSpPr>
          <p:nvPr/>
        </p:nvSpPr>
        <p:spPr bwMode="ltGray">
          <a:xfrm>
            <a:off x="127000" y="1006475"/>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smtClean="0"/>
          </a:p>
        </p:txBody>
      </p:sp>
      <p:sp>
        <p:nvSpPr>
          <p:cNvPr id="1031" name="Rectangle 7"/>
          <p:cNvSpPr>
            <a:spLocks noChangeArrowheads="1"/>
          </p:cNvSpPr>
          <p:nvPr/>
        </p:nvSpPr>
        <p:spPr bwMode="gray">
          <a:xfrm>
            <a:off x="762000" y="549275"/>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smtClean="0"/>
          </a:p>
        </p:txBody>
      </p:sp>
      <p:sp>
        <p:nvSpPr>
          <p:cNvPr id="1032" name="Rectangle 8"/>
          <p:cNvSpPr>
            <a:spLocks noChangeArrowheads="1"/>
          </p:cNvSpPr>
          <p:nvPr/>
        </p:nvSpPr>
        <p:spPr bwMode="gray">
          <a:xfrm>
            <a:off x="442913" y="133985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smtClean="0"/>
          </a:p>
        </p:txBody>
      </p:sp>
      <p:sp>
        <p:nvSpPr>
          <p:cNvPr id="1033" name="Rectangle 9"/>
          <p:cNvSpPr>
            <a:spLocks noGrp="1" noChangeArrowheads="1"/>
          </p:cNvSpPr>
          <p:nvPr>
            <p:ph type="title"/>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p>
        </p:txBody>
      </p:sp>
      <p:sp>
        <p:nvSpPr>
          <p:cNvPr id="1034" name="Rectangle 10"/>
          <p:cNvSpPr>
            <a:spLocks noGrp="1" noChangeArrowheads="1"/>
          </p:cNvSpPr>
          <p:nvPr>
            <p:ph type="body" idx="1"/>
          </p:nvPr>
        </p:nvSpPr>
        <p:spPr bwMode="auto">
          <a:xfrm>
            <a:off x="827088" y="1628775"/>
            <a:ext cx="8128000" cy="450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8923" name="Rectangle 11"/>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latin typeface="黑体" panose="02010609060101010101" pitchFamily="49" charset="-122"/>
                <a:ea typeface="黑体" panose="02010609060101010101" pitchFamily="49" charset="-122"/>
              </a:defRPr>
            </a:lvl1pPr>
          </a:lstStyle>
          <a:p>
            <a:pPr>
              <a:defRPr/>
            </a:pPr>
            <a:endParaRPr lang="en-US" altLang="zh-CN"/>
          </a:p>
        </p:txBody>
      </p:sp>
      <p:sp>
        <p:nvSpPr>
          <p:cNvPr id="38924" name="Rectangle 12"/>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a:latin typeface="黑体" panose="02010609060101010101" pitchFamily="49" charset="-122"/>
                <a:ea typeface="黑体" panose="02010609060101010101" pitchFamily="49" charset="-122"/>
              </a:defRPr>
            </a:lvl1pPr>
          </a:lstStyle>
          <a:p>
            <a:pPr>
              <a:defRPr/>
            </a:pPr>
            <a:endParaRPr lang="en-US" altLang="zh-CN"/>
          </a:p>
        </p:txBody>
      </p:sp>
      <p:sp>
        <p:nvSpPr>
          <p:cNvPr id="38925"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b="0" smtClean="0">
                <a:latin typeface="Times New Roman" panose="02020603050405020304" pitchFamily="18" charset="0"/>
                <a:ea typeface="黑体" panose="02010609060101010101" pitchFamily="49" charset="-122"/>
                <a:cs typeface="Times New Roman" panose="02020603050405020304" pitchFamily="18" charset="0"/>
              </a:defRPr>
            </a:lvl1pPr>
          </a:lstStyle>
          <a:p>
            <a:pPr>
              <a:defRPr/>
            </a:pPr>
            <a:fld id="{B0CD87F4-029F-7F47-B497-B756CB254890}" type="slidenum">
              <a:rPr lang="en-US" altLang="zh-CN" smtClean="0"/>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iming>
    <p:tnLst>
      <p:par>
        <p:cTn id="1" dur="indefinite" restart="never" nodeType="tmRoot"/>
      </p:par>
    </p:tnLst>
  </p:timing>
  <p:hf hdr="0" ftr="0" dt="0"/>
  <p:txStyles>
    <p:title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657225"/>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solidFill>
                <a:srgbClr val="000000"/>
              </a:solidFill>
            </a:endParaRPr>
          </a:p>
        </p:txBody>
      </p:sp>
      <p:sp>
        <p:nvSpPr>
          <p:cNvPr id="1027" name="Rectangle 3"/>
          <p:cNvSpPr>
            <a:spLocks noChangeArrowheads="1"/>
          </p:cNvSpPr>
          <p:nvPr/>
        </p:nvSpPr>
        <p:spPr bwMode="ltGray">
          <a:xfrm>
            <a:off x="800100" y="657225"/>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solidFill>
                <a:srgbClr val="000000"/>
              </a:solidFill>
            </a:endParaRPr>
          </a:p>
        </p:txBody>
      </p:sp>
      <p:sp>
        <p:nvSpPr>
          <p:cNvPr id="1028" name="Rectangle 4"/>
          <p:cNvSpPr>
            <a:spLocks noChangeArrowheads="1"/>
          </p:cNvSpPr>
          <p:nvPr/>
        </p:nvSpPr>
        <p:spPr bwMode="ltGray">
          <a:xfrm>
            <a:off x="541338" y="1079500"/>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solidFill>
                <a:srgbClr val="000000"/>
              </a:solidFill>
            </a:endParaRPr>
          </a:p>
        </p:txBody>
      </p:sp>
      <p:sp>
        <p:nvSpPr>
          <p:cNvPr id="1029" name="Rectangle 5"/>
          <p:cNvSpPr>
            <a:spLocks noChangeArrowheads="1"/>
          </p:cNvSpPr>
          <p:nvPr/>
        </p:nvSpPr>
        <p:spPr bwMode="ltGray">
          <a:xfrm>
            <a:off x="911225" y="1079500"/>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solidFill>
                <a:srgbClr val="000000"/>
              </a:solidFill>
            </a:endParaRPr>
          </a:p>
        </p:txBody>
      </p:sp>
      <p:sp>
        <p:nvSpPr>
          <p:cNvPr id="1030" name="Rectangle 6"/>
          <p:cNvSpPr>
            <a:spLocks noChangeArrowheads="1"/>
          </p:cNvSpPr>
          <p:nvPr/>
        </p:nvSpPr>
        <p:spPr bwMode="ltGray">
          <a:xfrm>
            <a:off x="127000" y="1006475"/>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solidFill>
                <a:srgbClr val="000000"/>
              </a:solidFill>
            </a:endParaRPr>
          </a:p>
        </p:txBody>
      </p:sp>
      <p:sp>
        <p:nvSpPr>
          <p:cNvPr id="1031" name="Rectangle 7"/>
          <p:cNvSpPr>
            <a:spLocks noChangeArrowheads="1"/>
          </p:cNvSpPr>
          <p:nvPr/>
        </p:nvSpPr>
        <p:spPr bwMode="gray">
          <a:xfrm>
            <a:off x="762000" y="549275"/>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solidFill>
                <a:srgbClr val="000000"/>
              </a:solidFill>
            </a:endParaRPr>
          </a:p>
        </p:txBody>
      </p:sp>
      <p:sp>
        <p:nvSpPr>
          <p:cNvPr id="1032" name="Rectangle 8"/>
          <p:cNvSpPr>
            <a:spLocks noChangeArrowheads="1"/>
          </p:cNvSpPr>
          <p:nvPr/>
        </p:nvSpPr>
        <p:spPr bwMode="gray">
          <a:xfrm>
            <a:off x="442913" y="133985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solidFill>
                <a:srgbClr val="000000"/>
              </a:solidFill>
            </a:endParaRPr>
          </a:p>
        </p:txBody>
      </p:sp>
      <p:sp>
        <p:nvSpPr>
          <p:cNvPr id="1033" name="Rectangle 9"/>
          <p:cNvSpPr>
            <a:spLocks noGrp="1" noChangeArrowheads="1"/>
          </p:cNvSpPr>
          <p:nvPr>
            <p:ph type="title"/>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p>
        </p:txBody>
      </p:sp>
      <p:sp>
        <p:nvSpPr>
          <p:cNvPr id="1034" name="Rectangle 10"/>
          <p:cNvSpPr>
            <a:spLocks noGrp="1" noChangeArrowheads="1"/>
          </p:cNvSpPr>
          <p:nvPr>
            <p:ph type="body" idx="1"/>
          </p:nvPr>
        </p:nvSpPr>
        <p:spPr bwMode="auto">
          <a:xfrm>
            <a:off x="827088" y="1628775"/>
            <a:ext cx="8128000" cy="450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8923" name="Rectangle 11"/>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latin typeface="黑体" panose="02010609060101010101" pitchFamily="49" charset="-122"/>
                <a:ea typeface="黑体" panose="02010609060101010101" pitchFamily="49" charset="-122"/>
              </a:defRPr>
            </a:lvl1pPr>
          </a:lstStyle>
          <a:p>
            <a:pPr>
              <a:defRPr/>
            </a:pPr>
            <a:endParaRPr lang="en-US" altLang="zh-CN">
              <a:solidFill>
                <a:srgbClr val="000000"/>
              </a:solidFill>
            </a:endParaRPr>
          </a:p>
        </p:txBody>
      </p:sp>
      <p:sp>
        <p:nvSpPr>
          <p:cNvPr id="38924" name="Rectangle 12"/>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a:latin typeface="黑体" panose="02010609060101010101" pitchFamily="49" charset="-122"/>
                <a:ea typeface="黑体" panose="02010609060101010101" pitchFamily="49" charset="-122"/>
              </a:defRPr>
            </a:lvl1pPr>
          </a:lstStyle>
          <a:p>
            <a:pPr>
              <a:defRPr/>
            </a:pPr>
            <a:endParaRPr lang="en-US" altLang="zh-CN">
              <a:solidFill>
                <a:srgbClr val="000000"/>
              </a:solidFill>
            </a:endParaRPr>
          </a:p>
        </p:txBody>
      </p:sp>
      <p:sp>
        <p:nvSpPr>
          <p:cNvPr id="38925"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b="0">
                <a:latin typeface="Times New Roman" panose="02020603050405020304" pitchFamily="18" charset="0"/>
                <a:ea typeface="黑体" panose="02010609060101010101" pitchFamily="49" charset="-122"/>
                <a:cs typeface="Times New Roman" panose="02020603050405020304" pitchFamily="18" charset="0"/>
              </a:defRPr>
            </a:lvl1pPr>
          </a:lstStyle>
          <a:p>
            <a:pPr>
              <a:defRPr/>
            </a:pPr>
            <a:fld id="{E2B0CF4C-89BE-4807-B3EB-91143036465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94955988"/>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hf hdr="0" ftr="0" dt="0"/>
  <p:txStyles>
    <p:title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2pPr>
      <a:lvl3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3pPr>
      <a:lvl4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4pPr>
      <a:lvl5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657225"/>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solidFill>
                <a:srgbClr val="000000"/>
              </a:solidFill>
            </a:endParaRPr>
          </a:p>
        </p:txBody>
      </p:sp>
      <p:sp>
        <p:nvSpPr>
          <p:cNvPr id="1027" name="Rectangle 3"/>
          <p:cNvSpPr>
            <a:spLocks noChangeArrowheads="1"/>
          </p:cNvSpPr>
          <p:nvPr/>
        </p:nvSpPr>
        <p:spPr bwMode="ltGray">
          <a:xfrm>
            <a:off x="800100" y="657225"/>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solidFill>
                <a:srgbClr val="000000"/>
              </a:solidFill>
            </a:endParaRPr>
          </a:p>
        </p:txBody>
      </p:sp>
      <p:sp>
        <p:nvSpPr>
          <p:cNvPr id="1028" name="Rectangle 4"/>
          <p:cNvSpPr>
            <a:spLocks noChangeArrowheads="1"/>
          </p:cNvSpPr>
          <p:nvPr/>
        </p:nvSpPr>
        <p:spPr bwMode="ltGray">
          <a:xfrm>
            <a:off x="541338" y="1079500"/>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solidFill>
                <a:srgbClr val="000000"/>
              </a:solidFill>
            </a:endParaRPr>
          </a:p>
        </p:txBody>
      </p:sp>
      <p:sp>
        <p:nvSpPr>
          <p:cNvPr id="1029" name="Rectangle 5"/>
          <p:cNvSpPr>
            <a:spLocks noChangeArrowheads="1"/>
          </p:cNvSpPr>
          <p:nvPr/>
        </p:nvSpPr>
        <p:spPr bwMode="ltGray">
          <a:xfrm>
            <a:off x="911225" y="1079500"/>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solidFill>
                <a:srgbClr val="000000"/>
              </a:solidFill>
            </a:endParaRPr>
          </a:p>
        </p:txBody>
      </p:sp>
      <p:sp>
        <p:nvSpPr>
          <p:cNvPr id="1030" name="Rectangle 6"/>
          <p:cNvSpPr>
            <a:spLocks noChangeArrowheads="1"/>
          </p:cNvSpPr>
          <p:nvPr/>
        </p:nvSpPr>
        <p:spPr bwMode="ltGray">
          <a:xfrm>
            <a:off x="127000" y="1006475"/>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solidFill>
                <a:srgbClr val="000000"/>
              </a:solidFill>
            </a:endParaRPr>
          </a:p>
        </p:txBody>
      </p:sp>
      <p:sp>
        <p:nvSpPr>
          <p:cNvPr id="1031" name="Rectangle 7"/>
          <p:cNvSpPr>
            <a:spLocks noChangeArrowheads="1"/>
          </p:cNvSpPr>
          <p:nvPr/>
        </p:nvSpPr>
        <p:spPr bwMode="gray">
          <a:xfrm>
            <a:off x="762000" y="549275"/>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solidFill>
                <a:srgbClr val="000000"/>
              </a:solidFill>
            </a:endParaRPr>
          </a:p>
        </p:txBody>
      </p:sp>
      <p:sp>
        <p:nvSpPr>
          <p:cNvPr id="1032" name="Rectangle 8"/>
          <p:cNvSpPr>
            <a:spLocks noChangeArrowheads="1"/>
          </p:cNvSpPr>
          <p:nvPr/>
        </p:nvSpPr>
        <p:spPr bwMode="gray">
          <a:xfrm>
            <a:off x="442913" y="133985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solidFill>
                <a:srgbClr val="000000"/>
              </a:solidFill>
            </a:endParaRPr>
          </a:p>
        </p:txBody>
      </p:sp>
      <p:sp>
        <p:nvSpPr>
          <p:cNvPr id="1033" name="Rectangle 9"/>
          <p:cNvSpPr>
            <a:spLocks noGrp="1" noChangeArrowheads="1"/>
          </p:cNvSpPr>
          <p:nvPr>
            <p:ph type="title"/>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p>
        </p:txBody>
      </p:sp>
      <p:sp>
        <p:nvSpPr>
          <p:cNvPr id="1034" name="Rectangle 10"/>
          <p:cNvSpPr>
            <a:spLocks noGrp="1" noChangeArrowheads="1"/>
          </p:cNvSpPr>
          <p:nvPr>
            <p:ph type="body" idx="1"/>
          </p:nvPr>
        </p:nvSpPr>
        <p:spPr bwMode="auto">
          <a:xfrm>
            <a:off x="827088" y="1628775"/>
            <a:ext cx="8128000" cy="450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8923" name="Rectangle 11"/>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latin typeface="黑体" panose="02010609060101010101" pitchFamily="49" charset="-122"/>
                <a:ea typeface="黑体" panose="02010609060101010101" pitchFamily="49" charset="-122"/>
              </a:defRPr>
            </a:lvl1pPr>
          </a:lstStyle>
          <a:p>
            <a:pPr>
              <a:defRPr/>
            </a:pPr>
            <a:endParaRPr lang="en-US" altLang="zh-CN">
              <a:solidFill>
                <a:srgbClr val="000000"/>
              </a:solidFill>
            </a:endParaRPr>
          </a:p>
        </p:txBody>
      </p:sp>
      <p:sp>
        <p:nvSpPr>
          <p:cNvPr id="38924" name="Rectangle 12"/>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a:latin typeface="黑体" panose="02010609060101010101" pitchFamily="49" charset="-122"/>
                <a:ea typeface="黑体" panose="02010609060101010101" pitchFamily="49" charset="-122"/>
              </a:defRPr>
            </a:lvl1pPr>
          </a:lstStyle>
          <a:p>
            <a:pPr>
              <a:defRPr/>
            </a:pPr>
            <a:endParaRPr lang="en-US" altLang="zh-CN">
              <a:solidFill>
                <a:srgbClr val="000000"/>
              </a:solidFill>
            </a:endParaRPr>
          </a:p>
        </p:txBody>
      </p:sp>
      <p:sp>
        <p:nvSpPr>
          <p:cNvPr id="38925"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b="0">
                <a:latin typeface="Times New Roman" panose="02020603050405020304" pitchFamily="18" charset="0"/>
                <a:ea typeface="黑体" panose="02010609060101010101" pitchFamily="49" charset="-122"/>
                <a:cs typeface="Times New Roman" panose="02020603050405020304" pitchFamily="18" charset="0"/>
              </a:defRPr>
            </a:lvl1pPr>
          </a:lstStyle>
          <a:p>
            <a:pPr>
              <a:defRPr/>
            </a:pPr>
            <a:fld id="{E2B0CF4C-89BE-4807-B3EB-91143036465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907759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hf hdr="0" ftr="0" dt="0"/>
  <p:txStyles>
    <p:title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2pPr>
      <a:lvl3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3pPr>
      <a:lvl4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4pPr>
      <a:lvl5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657225"/>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solidFill>
                <a:srgbClr val="000000"/>
              </a:solidFill>
            </a:endParaRPr>
          </a:p>
        </p:txBody>
      </p:sp>
      <p:sp>
        <p:nvSpPr>
          <p:cNvPr id="1027" name="Rectangle 3"/>
          <p:cNvSpPr>
            <a:spLocks noChangeArrowheads="1"/>
          </p:cNvSpPr>
          <p:nvPr/>
        </p:nvSpPr>
        <p:spPr bwMode="ltGray">
          <a:xfrm>
            <a:off x="800100" y="657225"/>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solidFill>
                <a:srgbClr val="000000"/>
              </a:solidFill>
            </a:endParaRPr>
          </a:p>
        </p:txBody>
      </p:sp>
      <p:sp>
        <p:nvSpPr>
          <p:cNvPr id="1028" name="Rectangle 4"/>
          <p:cNvSpPr>
            <a:spLocks noChangeArrowheads="1"/>
          </p:cNvSpPr>
          <p:nvPr/>
        </p:nvSpPr>
        <p:spPr bwMode="ltGray">
          <a:xfrm>
            <a:off x="541338" y="1079500"/>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solidFill>
                <a:srgbClr val="000000"/>
              </a:solidFill>
            </a:endParaRPr>
          </a:p>
        </p:txBody>
      </p:sp>
      <p:sp>
        <p:nvSpPr>
          <p:cNvPr id="1029" name="Rectangle 5"/>
          <p:cNvSpPr>
            <a:spLocks noChangeArrowheads="1"/>
          </p:cNvSpPr>
          <p:nvPr/>
        </p:nvSpPr>
        <p:spPr bwMode="ltGray">
          <a:xfrm>
            <a:off x="911225" y="1079500"/>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solidFill>
                <a:srgbClr val="000000"/>
              </a:solidFill>
            </a:endParaRPr>
          </a:p>
        </p:txBody>
      </p:sp>
      <p:sp>
        <p:nvSpPr>
          <p:cNvPr id="1030" name="Rectangle 6"/>
          <p:cNvSpPr>
            <a:spLocks noChangeArrowheads="1"/>
          </p:cNvSpPr>
          <p:nvPr/>
        </p:nvSpPr>
        <p:spPr bwMode="ltGray">
          <a:xfrm>
            <a:off x="127000" y="1006475"/>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solidFill>
                <a:srgbClr val="000000"/>
              </a:solidFill>
            </a:endParaRPr>
          </a:p>
        </p:txBody>
      </p:sp>
      <p:sp>
        <p:nvSpPr>
          <p:cNvPr id="1031" name="Rectangle 7"/>
          <p:cNvSpPr>
            <a:spLocks noChangeArrowheads="1"/>
          </p:cNvSpPr>
          <p:nvPr/>
        </p:nvSpPr>
        <p:spPr bwMode="gray">
          <a:xfrm>
            <a:off x="762000" y="549275"/>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solidFill>
                <a:srgbClr val="000000"/>
              </a:solidFill>
            </a:endParaRPr>
          </a:p>
        </p:txBody>
      </p:sp>
      <p:sp>
        <p:nvSpPr>
          <p:cNvPr id="1032" name="Rectangle 8"/>
          <p:cNvSpPr>
            <a:spLocks noChangeArrowheads="1"/>
          </p:cNvSpPr>
          <p:nvPr/>
        </p:nvSpPr>
        <p:spPr bwMode="gray">
          <a:xfrm>
            <a:off x="442913" y="133985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solidFill>
                <a:srgbClr val="000000"/>
              </a:solidFill>
            </a:endParaRPr>
          </a:p>
        </p:txBody>
      </p:sp>
      <p:sp>
        <p:nvSpPr>
          <p:cNvPr id="1033" name="Rectangle 9"/>
          <p:cNvSpPr>
            <a:spLocks noGrp="1" noChangeArrowheads="1"/>
          </p:cNvSpPr>
          <p:nvPr>
            <p:ph type="title"/>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p>
        </p:txBody>
      </p:sp>
      <p:sp>
        <p:nvSpPr>
          <p:cNvPr id="1034" name="Rectangle 10"/>
          <p:cNvSpPr>
            <a:spLocks noGrp="1" noChangeArrowheads="1"/>
          </p:cNvSpPr>
          <p:nvPr>
            <p:ph type="body" idx="1"/>
          </p:nvPr>
        </p:nvSpPr>
        <p:spPr bwMode="auto">
          <a:xfrm>
            <a:off x="827088" y="1628775"/>
            <a:ext cx="8128000" cy="450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8923" name="Rectangle 11"/>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latin typeface="黑体" panose="02010609060101010101" pitchFamily="49" charset="-122"/>
                <a:ea typeface="黑体" panose="02010609060101010101" pitchFamily="49" charset="-122"/>
              </a:defRPr>
            </a:lvl1pPr>
          </a:lstStyle>
          <a:p>
            <a:pPr>
              <a:defRPr/>
            </a:pPr>
            <a:endParaRPr lang="en-US" altLang="zh-CN">
              <a:solidFill>
                <a:srgbClr val="000000"/>
              </a:solidFill>
            </a:endParaRPr>
          </a:p>
        </p:txBody>
      </p:sp>
      <p:sp>
        <p:nvSpPr>
          <p:cNvPr id="38924" name="Rectangle 12"/>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a:latin typeface="黑体" panose="02010609060101010101" pitchFamily="49" charset="-122"/>
                <a:ea typeface="黑体" panose="02010609060101010101" pitchFamily="49" charset="-122"/>
              </a:defRPr>
            </a:lvl1pPr>
          </a:lstStyle>
          <a:p>
            <a:pPr>
              <a:defRPr/>
            </a:pPr>
            <a:endParaRPr lang="en-US" altLang="zh-CN">
              <a:solidFill>
                <a:srgbClr val="000000"/>
              </a:solidFill>
            </a:endParaRPr>
          </a:p>
        </p:txBody>
      </p:sp>
      <p:sp>
        <p:nvSpPr>
          <p:cNvPr id="38925"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b="0">
                <a:latin typeface="Times New Roman" panose="02020603050405020304" pitchFamily="18" charset="0"/>
                <a:ea typeface="黑体" panose="02010609060101010101" pitchFamily="49" charset="-122"/>
                <a:cs typeface="Times New Roman" panose="02020603050405020304" pitchFamily="18" charset="0"/>
              </a:defRPr>
            </a:lvl1pPr>
          </a:lstStyle>
          <a:p>
            <a:pPr>
              <a:defRPr/>
            </a:pPr>
            <a:fld id="{E2B0CF4C-89BE-4807-B3EB-91143036465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97975959"/>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hf hdr="0" ftr="0" dt="0"/>
  <p:txStyles>
    <p:title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2pPr>
      <a:lvl3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3pPr>
      <a:lvl4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4pPr>
      <a:lvl5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16.wmf"/></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jpg"/><Relationship Id="rId11" Type="http://schemas.openxmlformats.org/officeDocument/2006/relationships/image" Target="../media/image31.jpg"/><Relationship Id="rId5" Type="http://schemas.openxmlformats.org/officeDocument/2006/relationships/image" Target="../media/image25.jpg"/><Relationship Id="rId10" Type="http://schemas.openxmlformats.org/officeDocument/2006/relationships/image" Target="../media/image30.jpg"/><Relationship Id="rId4" Type="http://schemas.openxmlformats.org/officeDocument/2006/relationships/image" Target="../media/image24.jpg"/><Relationship Id="rId9"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32.wmf"/><Relationship Id="rId5" Type="http://schemas.openxmlformats.org/officeDocument/2006/relationships/oleObject" Target="../embeddings/oleObject2.bin"/><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8.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8.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8.xml"/><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45.wmf"/><Relationship Id="rId5" Type="http://schemas.openxmlformats.org/officeDocument/2006/relationships/oleObject" Target="../embeddings/oleObject4.bin"/><Relationship Id="rId4" Type="http://schemas.openxmlformats.org/officeDocument/2006/relationships/image" Target="../media/image44.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oleObject" Target="../embeddings/oleObject11.bin"/><Relationship Id="rId18" Type="http://schemas.openxmlformats.org/officeDocument/2006/relationships/image" Target="../media/image54.w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51.wmf"/><Relationship Id="rId17" Type="http://schemas.openxmlformats.org/officeDocument/2006/relationships/oleObject" Target="../embeddings/oleObject13.bin"/><Relationship Id="rId2" Type="http://schemas.openxmlformats.org/officeDocument/2006/relationships/slideLayout" Target="../slideLayouts/slideLayout12.xml"/><Relationship Id="rId16" Type="http://schemas.openxmlformats.org/officeDocument/2006/relationships/image" Target="../media/image53.wmf"/><Relationship Id="rId1" Type="http://schemas.openxmlformats.org/officeDocument/2006/relationships/vmlDrawing" Target="../drawings/vmlDrawing4.vml"/><Relationship Id="rId6" Type="http://schemas.openxmlformats.org/officeDocument/2006/relationships/image" Target="../media/image48.wmf"/><Relationship Id="rId11" Type="http://schemas.openxmlformats.org/officeDocument/2006/relationships/oleObject" Target="../embeddings/oleObject10.bin"/><Relationship Id="rId5" Type="http://schemas.openxmlformats.org/officeDocument/2006/relationships/oleObject" Target="../embeddings/oleObject7.bin"/><Relationship Id="rId15" Type="http://schemas.openxmlformats.org/officeDocument/2006/relationships/oleObject" Target="../embeddings/oleObject12.bin"/><Relationship Id="rId10" Type="http://schemas.openxmlformats.org/officeDocument/2006/relationships/image" Target="../media/image50.wmf"/><Relationship Id="rId4" Type="http://schemas.openxmlformats.org/officeDocument/2006/relationships/image" Target="../media/image47.wmf"/><Relationship Id="rId9" Type="http://schemas.openxmlformats.org/officeDocument/2006/relationships/oleObject" Target="../embeddings/oleObject9.bin"/><Relationship Id="rId14" Type="http://schemas.openxmlformats.org/officeDocument/2006/relationships/image" Target="../media/image52.wmf"/></Relationships>
</file>

<file path=ppt/slides/_rels/slide49.xml.rels><?xml version="1.0" encoding="UTF-8" standalone="yes"?>
<Relationships xmlns="http://schemas.openxmlformats.org/package/2006/relationships"><Relationship Id="rId8" Type="http://schemas.openxmlformats.org/officeDocument/2006/relationships/image" Target="../media/image56.wmf"/><Relationship Id="rId13" Type="http://schemas.openxmlformats.org/officeDocument/2006/relationships/oleObject" Target="../embeddings/oleObject19.bin"/><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57.wmf"/><Relationship Id="rId2" Type="http://schemas.openxmlformats.org/officeDocument/2006/relationships/slideLayout" Target="../slideLayouts/slideLayout12.xml"/><Relationship Id="rId16" Type="http://schemas.openxmlformats.org/officeDocument/2006/relationships/image" Target="../media/image58.wmf"/><Relationship Id="rId1" Type="http://schemas.openxmlformats.org/officeDocument/2006/relationships/vmlDrawing" Target="../drawings/vmlDrawing5.vml"/><Relationship Id="rId6" Type="http://schemas.openxmlformats.org/officeDocument/2006/relationships/image" Target="../media/image49.wmf"/><Relationship Id="rId11" Type="http://schemas.openxmlformats.org/officeDocument/2006/relationships/oleObject" Target="../embeddings/oleObject18.bin"/><Relationship Id="rId5" Type="http://schemas.openxmlformats.org/officeDocument/2006/relationships/oleObject" Target="../embeddings/oleObject15.bin"/><Relationship Id="rId15" Type="http://schemas.openxmlformats.org/officeDocument/2006/relationships/oleObject" Target="../embeddings/oleObject20.bin"/><Relationship Id="rId10" Type="http://schemas.openxmlformats.org/officeDocument/2006/relationships/image" Target="../media/image51.wmf"/><Relationship Id="rId4" Type="http://schemas.openxmlformats.org/officeDocument/2006/relationships/image" Target="../media/image55.wmf"/><Relationship Id="rId9" Type="http://schemas.openxmlformats.org/officeDocument/2006/relationships/oleObject" Target="../embeddings/oleObject17.bin"/><Relationship Id="rId14" Type="http://schemas.openxmlformats.org/officeDocument/2006/relationships/image" Target="../media/image53.wmf"/></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2.xml"/><Relationship Id="rId1" Type="http://schemas.openxmlformats.org/officeDocument/2006/relationships/vmlDrawing" Target="../drawings/vmlDrawing6.vml"/><Relationship Id="rId4" Type="http://schemas.openxmlformats.org/officeDocument/2006/relationships/image" Target="../media/image59.emf"/></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vmlDrawing" Target="../drawings/vmlDrawing7.vml"/><Relationship Id="rId4" Type="http://schemas.openxmlformats.org/officeDocument/2006/relationships/image" Target="../media/image61.wmf"/></Relationships>
</file>

<file path=ppt/slides/_rels/slide55.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63.wmf"/><Relationship Id="rId5" Type="http://schemas.openxmlformats.org/officeDocument/2006/relationships/oleObject" Target="../embeddings/oleObject24.bin"/><Relationship Id="rId4" Type="http://schemas.openxmlformats.org/officeDocument/2006/relationships/image" Target="../media/image62.wmf"/></Relationships>
</file>

<file path=ppt/slides/_rels/slide56.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image" Target="../media/image69.wmf"/><Relationship Id="rId18" Type="http://schemas.openxmlformats.org/officeDocument/2006/relationships/oleObject" Target="../embeddings/oleObject36.bin"/><Relationship Id="rId3" Type="http://schemas.openxmlformats.org/officeDocument/2006/relationships/oleObject" Target="../embeddings/oleObject26.bin"/><Relationship Id="rId21" Type="http://schemas.openxmlformats.org/officeDocument/2006/relationships/oleObject" Target="../embeddings/oleObject39.bin"/><Relationship Id="rId7" Type="http://schemas.openxmlformats.org/officeDocument/2006/relationships/oleObject" Target="../embeddings/oleObject28.bin"/><Relationship Id="rId12" Type="http://schemas.openxmlformats.org/officeDocument/2006/relationships/oleObject" Target="../embeddings/oleObject31.bin"/><Relationship Id="rId17" Type="http://schemas.openxmlformats.org/officeDocument/2006/relationships/oleObject" Target="../embeddings/oleObject35.bin"/><Relationship Id="rId2" Type="http://schemas.openxmlformats.org/officeDocument/2006/relationships/slideLayout" Target="../slideLayouts/slideLayout12.xml"/><Relationship Id="rId16" Type="http://schemas.openxmlformats.org/officeDocument/2006/relationships/oleObject" Target="../embeddings/oleObject34.bin"/><Relationship Id="rId20" Type="http://schemas.openxmlformats.org/officeDocument/2006/relationships/oleObject" Target="../embeddings/oleObject38.bin"/><Relationship Id="rId1" Type="http://schemas.openxmlformats.org/officeDocument/2006/relationships/vmlDrawing" Target="../drawings/vmlDrawing9.vml"/><Relationship Id="rId6" Type="http://schemas.openxmlformats.org/officeDocument/2006/relationships/image" Target="../media/image66.wmf"/><Relationship Id="rId11" Type="http://schemas.openxmlformats.org/officeDocument/2006/relationships/image" Target="../media/image68.wmf"/><Relationship Id="rId5" Type="http://schemas.openxmlformats.org/officeDocument/2006/relationships/oleObject" Target="../embeddings/oleObject27.bin"/><Relationship Id="rId15" Type="http://schemas.openxmlformats.org/officeDocument/2006/relationships/oleObject" Target="../embeddings/oleObject33.bin"/><Relationship Id="rId10" Type="http://schemas.openxmlformats.org/officeDocument/2006/relationships/oleObject" Target="../embeddings/oleObject30.bin"/><Relationship Id="rId19" Type="http://schemas.openxmlformats.org/officeDocument/2006/relationships/oleObject" Target="../embeddings/oleObject37.bin"/><Relationship Id="rId4" Type="http://schemas.openxmlformats.org/officeDocument/2006/relationships/image" Target="../media/image65.wmf"/><Relationship Id="rId9" Type="http://schemas.openxmlformats.org/officeDocument/2006/relationships/oleObject" Target="../embeddings/oleObject29.bin"/><Relationship Id="rId14" Type="http://schemas.openxmlformats.org/officeDocument/2006/relationships/oleObject" Target="../embeddings/oleObject32.bin"/></Relationships>
</file>

<file path=ppt/slides/_rels/slide57.x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oleObject" Target="../embeddings/oleObject45.bin"/><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74.wmf"/><Relationship Id="rId2" Type="http://schemas.openxmlformats.org/officeDocument/2006/relationships/slideLayout" Target="../slideLayouts/slideLayout12.xml"/><Relationship Id="rId16" Type="http://schemas.openxmlformats.org/officeDocument/2006/relationships/image" Target="../media/image76.wmf"/><Relationship Id="rId1" Type="http://schemas.openxmlformats.org/officeDocument/2006/relationships/vmlDrawing" Target="../drawings/vmlDrawing10.vml"/><Relationship Id="rId6" Type="http://schemas.openxmlformats.org/officeDocument/2006/relationships/image" Target="../media/image71.wmf"/><Relationship Id="rId11" Type="http://schemas.openxmlformats.org/officeDocument/2006/relationships/oleObject" Target="../embeddings/oleObject44.bin"/><Relationship Id="rId5" Type="http://schemas.openxmlformats.org/officeDocument/2006/relationships/oleObject" Target="../embeddings/oleObject41.bin"/><Relationship Id="rId15" Type="http://schemas.openxmlformats.org/officeDocument/2006/relationships/oleObject" Target="../embeddings/oleObject46.bin"/><Relationship Id="rId10" Type="http://schemas.openxmlformats.org/officeDocument/2006/relationships/image" Target="../media/image73.wmf"/><Relationship Id="rId4" Type="http://schemas.openxmlformats.org/officeDocument/2006/relationships/image" Target="../media/image70.wmf"/><Relationship Id="rId9" Type="http://schemas.openxmlformats.org/officeDocument/2006/relationships/oleObject" Target="../embeddings/oleObject43.bin"/><Relationship Id="rId14" Type="http://schemas.openxmlformats.org/officeDocument/2006/relationships/image" Target="../media/image75.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12.xml"/><Relationship Id="rId1" Type="http://schemas.openxmlformats.org/officeDocument/2006/relationships/vmlDrawing" Target="../drawings/vmlDrawing11.vml"/><Relationship Id="rId4" Type="http://schemas.openxmlformats.org/officeDocument/2006/relationships/image" Target="../media/image77.wmf"/></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83.wmf"/><Relationship Id="rId18" Type="http://schemas.openxmlformats.org/officeDocument/2006/relationships/image" Target="../media/image85.wmf"/><Relationship Id="rId26" Type="http://schemas.openxmlformats.org/officeDocument/2006/relationships/image" Target="../media/image89.wmf"/><Relationship Id="rId3" Type="http://schemas.openxmlformats.org/officeDocument/2006/relationships/notesSlide" Target="../notesSlides/notesSlide13.xml"/><Relationship Id="rId21" Type="http://schemas.openxmlformats.org/officeDocument/2006/relationships/oleObject" Target="../embeddings/oleObject57.bin"/><Relationship Id="rId7" Type="http://schemas.openxmlformats.org/officeDocument/2006/relationships/image" Target="../media/image80.wmf"/><Relationship Id="rId12" Type="http://schemas.openxmlformats.org/officeDocument/2006/relationships/oleObject" Target="../embeddings/oleObject52.bin"/><Relationship Id="rId17" Type="http://schemas.openxmlformats.org/officeDocument/2006/relationships/oleObject" Target="../embeddings/oleObject55.bin"/><Relationship Id="rId25" Type="http://schemas.openxmlformats.org/officeDocument/2006/relationships/oleObject" Target="../embeddings/oleObject59.bin"/><Relationship Id="rId2" Type="http://schemas.openxmlformats.org/officeDocument/2006/relationships/slideLayout" Target="../slideLayouts/slideLayout12.xml"/><Relationship Id="rId16" Type="http://schemas.openxmlformats.org/officeDocument/2006/relationships/oleObject" Target="../embeddings/oleObject54.bin"/><Relationship Id="rId20" Type="http://schemas.openxmlformats.org/officeDocument/2006/relationships/image" Target="../media/image86.wmf"/><Relationship Id="rId1" Type="http://schemas.openxmlformats.org/officeDocument/2006/relationships/vmlDrawing" Target="../drawings/vmlDrawing12.vml"/><Relationship Id="rId6" Type="http://schemas.openxmlformats.org/officeDocument/2006/relationships/oleObject" Target="../embeddings/oleObject49.bin"/><Relationship Id="rId11" Type="http://schemas.openxmlformats.org/officeDocument/2006/relationships/image" Target="../media/image82.wmf"/><Relationship Id="rId24" Type="http://schemas.openxmlformats.org/officeDocument/2006/relationships/image" Target="../media/image88.wmf"/><Relationship Id="rId5" Type="http://schemas.openxmlformats.org/officeDocument/2006/relationships/image" Target="../media/image79.wmf"/><Relationship Id="rId15" Type="http://schemas.openxmlformats.org/officeDocument/2006/relationships/image" Target="../media/image84.wmf"/><Relationship Id="rId23" Type="http://schemas.openxmlformats.org/officeDocument/2006/relationships/oleObject" Target="../embeddings/oleObject58.bin"/><Relationship Id="rId10" Type="http://schemas.openxmlformats.org/officeDocument/2006/relationships/oleObject" Target="../embeddings/oleObject51.bin"/><Relationship Id="rId19" Type="http://schemas.openxmlformats.org/officeDocument/2006/relationships/oleObject" Target="../embeddings/oleObject56.bin"/><Relationship Id="rId4" Type="http://schemas.openxmlformats.org/officeDocument/2006/relationships/oleObject" Target="../embeddings/oleObject48.bin"/><Relationship Id="rId9" Type="http://schemas.openxmlformats.org/officeDocument/2006/relationships/image" Target="../media/image81.wmf"/><Relationship Id="rId14" Type="http://schemas.openxmlformats.org/officeDocument/2006/relationships/oleObject" Target="../embeddings/oleObject53.bin"/><Relationship Id="rId22" Type="http://schemas.openxmlformats.org/officeDocument/2006/relationships/image" Target="../media/image87.wmf"/></Relationships>
</file>

<file path=ppt/slides/_rels/slide66.xml.rels><?xml version="1.0" encoding="UTF-8" standalone="yes"?>
<Relationships xmlns="http://schemas.openxmlformats.org/package/2006/relationships"><Relationship Id="rId8" Type="http://schemas.openxmlformats.org/officeDocument/2006/relationships/image" Target="../media/image92.wmf"/><Relationship Id="rId13" Type="http://schemas.openxmlformats.org/officeDocument/2006/relationships/oleObject" Target="../embeddings/oleObject65.bin"/><Relationship Id="rId3" Type="http://schemas.openxmlformats.org/officeDocument/2006/relationships/oleObject" Target="../embeddings/oleObject60.bin"/><Relationship Id="rId7" Type="http://schemas.openxmlformats.org/officeDocument/2006/relationships/oleObject" Target="../embeddings/oleObject62.bin"/><Relationship Id="rId12" Type="http://schemas.openxmlformats.org/officeDocument/2006/relationships/image" Target="../media/image94.wmf"/><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image" Target="../media/image91.wmf"/><Relationship Id="rId11" Type="http://schemas.openxmlformats.org/officeDocument/2006/relationships/oleObject" Target="../embeddings/oleObject64.bin"/><Relationship Id="rId5" Type="http://schemas.openxmlformats.org/officeDocument/2006/relationships/oleObject" Target="../embeddings/oleObject61.bin"/><Relationship Id="rId10" Type="http://schemas.openxmlformats.org/officeDocument/2006/relationships/image" Target="../media/image93.wmf"/><Relationship Id="rId4" Type="http://schemas.openxmlformats.org/officeDocument/2006/relationships/image" Target="../media/image90.wmf"/><Relationship Id="rId9" Type="http://schemas.openxmlformats.org/officeDocument/2006/relationships/oleObject" Target="../embeddings/oleObject63.bin"/><Relationship Id="rId14" Type="http://schemas.openxmlformats.org/officeDocument/2006/relationships/image" Target="../media/image95.wmf"/></Relationships>
</file>

<file path=ppt/slides/_rels/slide67.x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oleObject" Target="../embeddings/oleObject71.bin"/><Relationship Id="rId3" Type="http://schemas.openxmlformats.org/officeDocument/2006/relationships/oleObject" Target="../embeddings/oleObject66.bin"/><Relationship Id="rId7" Type="http://schemas.openxmlformats.org/officeDocument/2006/relationships/oleObject" Target="../embeddings/oleObject68.bin"/><Relationship Id="rId12" Type="http://schemas.openxmlformats.org/officeDocument/2006/relationships/image" Target="../media/image99.wmf"/><Relationship Id="rId2" Type="http://schemas.openxmlformats.org/officeDocument/2006/relationships/slideLayout" Target="../slideLayouts/slideLayout12.xml"/><Relationship Id="rId16" Type="http://schemas.openxmlformats.org/officeDocument/2006/relationships/image" Target="../media/image101.wmf"/><Relationship Id="rId1" Type="http://schemas.openxmlformats.org/officeDocument/2006/relationships/vmlDrawing" Target="../drawings/vmlDrawing14.vml"/><Relationship Id="rId6" Type="http://schemas.openxmlformats.org/officeDocument/2006/relationships/image" Target="../media/image96.wmf"/><Relationship Id="rId11" Type="http://schemas.openxmlformats.org/officeDocument/2006/relationships/oleObject" Target="../embeddings/oleObject70.bin"/><Relationship Id="rId5" Type="http://schemas.openxmlformats.org/officeDocument/2006/relationships/oleObject" Target="../embeddings/oleObject67.bin"/><Relationship Id="rId15" Type="http://schemas.openxmlformats.org/officeDocument/2006/relationships/oleObject" Target="../embeddings/oleObject72.bin"/><Relationship Id="rId10" Type="http://schemas.openxmlformats.org/officeDocument/2006/relationships/image" Target="../media/image98.wmf"/><Relationship Id="rId4" Type="http://schemas.openxmlformats.org/officeDocument/2006/relationships/image" Target="../media/image90.wmf"/><Relationship Id="rId9" Type="http://schemas.openxmlformats.org/officeDocument/2006/relationships/oleObject" Target="../embeddings/oleObject69.bin"/><Relationship Id="rId14" Type="http://schemas.openxmlformats.org/officeDocument/2006/relationships/image" Target="../media/image100.wmf"/></Relationships>
</file>

<file path=ppt/slides/_rels/slide68.xml.rels><?xml version="1.0" encoding="UTF-8" standalone="yes"?>
<Relationships xmlns="http://schemas.openxmlformats.org/package/2006/relationships"><Relationship Id="rId8" Type="http://schemas.openxmlformats.org/officeDocument/2006/relationships/image" Target="../media/image104.wmf"/><Relationship Id="rId13" Type="http://schemas.openxmlformats.org/officeDocument/2006/relationships/oleObject" Target="../embeddings/oleObject78.bin"/><Relationship Id="rId18" Type="http://schemas.openxmlformats.org/officeDocument/2006/relationships/image" Target="../media/image108.wmf"/><Relationship Id="rId3" Type="http://schemas.openxmlformats.org/officeDocument/2006/relationships/oleObject" Target="../embeddings/oleObject73.bin"/><Relationship Id="rId7" Type="http://schemas.openxmlformats.org/officeDocument/2006/relationships/oleObject" Target="../embeddings/oleObject75.bin"/><Relationship Id="rId12" Type="http://schemas.openxmlformats.org/officeDocument/2006/relationships/image" Target="../media/image105.wmf"/><Relationship Id="rId17" Type="http://schemas.openxmlformats.org/officeDocument/2006/relationships/oleObject" Target="../embeddings/oleObject80.bin"/><Relationship Id="rId2" Type="http://schemas.openxmlformats.org/officeDocument/2006/relationships/slideLayout" Target="../slideLayouts/slideLayout12.xml"/><Relationship Id="rId16" Type="http://schemas.openxmlformats.org/officeDocument/2006/relationships/image" Target="../media/image107.wmf"/><Relationship Id="rId20" Type="http://schemas.openxmlformats.org/officeDocument/2006/relationships/image" Target="../media/image90.wmf"/><Relationship Id="rId1" Type="http://schemas.openxmlformats.org/officeDocument/2006/relationships/vmlDrawing" Target="../drawings/vmlDrawing15.vml"/><Relationship Id="rId6" Type="http://schemas.openxmlformats.org/officeDocument/2006/relationships/image" Target="../media/image103.wmf"/><Relationship Id="rId11" Type="http://schemas.openxmlformats.org/officeDocument/2006/relationships/oleObject" Target="../embeddings/oleObject77.bin"/><Relationship Id="rId5" Type="http://schemas.openxmlformats.org/officeDocument/2006/relationships/oleObject" Target="../embeddings/oleObject74.bin"/><Relationship Id="rId15" Type="http://schemas.openxmlformats.org/officeDocument/2006/relationships/oleObject" Target="../embeddings/oleObject79.bin"/><Relationship Id="rId10" Type="http://schemas.openxmlformats.org/officeDocument/2006/relationships/image" Target="../media/image45.wmf"/><Relationship Id="rId19" Type="http://schemas.openxmlformats.org/officeDocument/2006/relationships/oleObject" Target="../embeddings/oleObject81.bin"/><Relationship Id="rId4" Type="http://schemas.openxmlformats.org/officeDocument/2006/relationships/image" Target="../media/image102.wmf"/><Relationship Id="rId9" Type="http://schemas.openxmlformats.org/officeDocument/2006/relationships/oleObject" Target="../embeddings/oleObject76.bin"/><Relationship Id="rId14" Type="http://schemas.openxmlformats.org/officeDocument/2006/relationships/image" Target="../media/image106.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ACM%20TURC2018&#22823;&#20250;&#23459;&#35762;.pptx"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9.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www.ctex.org/"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ctrTitle"/>
          </p:nvPr>
        </p:nvSpPr>
        <p:spPr/>
        <p:txBody>
          <a:bodyPr/>
          <a:lstStyle/>
          <a:p>
            <a:pPr eaLnBrk="1" hangingPunct="1">
              <a:defRPr/>
            </a:pPr>
            <a:r>
              <a:rPr lang="zh-CN" altLang="en-US" sz="6000" b="1" dirty="0"/>
              <a:t>算法分析与</a:t>
            </a:r>
            <a:r>
              <a:rPr lang="zh-CN" altLang="en-US" sz="6000" b="1" dirty="0" smtClean="0"/>
              <a:t>设计</a:t>
            </a:r>
            <a:endParaRPr lang="zh-CN" altLang="en-US" sz="6000" b="1" dirty="0"/>
          </a:p>
        </p:txBody>
      </p:sp>
      <p:sp>
        <p:nvSpPr>
          <p:cNvPr id="3076" name="Rectangle 3"/>
          <p:cNvSpPr>
            <a:spLocks noGrp="1" noChangeArrowheads="1"/>
          </p:cNvSpPr>
          <p:nvPr>
            <p:ph type="subTitle" idx="1"/>
          </p:nvPr>
        </p:nvSpPr>
        <p:spPr>
          <a:xfrm>
            <a:off x="0" y="4221088"/>
            <a:ext cx="9144000" cy="2160587"/>
          </a:xfrm>
        </p:spPr>
        <p:txBody>
          <a:bodyPr/>
          <a:lstStyle/>
          <a:p>
            <a:pPr eaLnBrk="1" hangingPunct="1">
              <a:lnSpc>
                <a:spcPct val="80000"/>
              </a:lnSpc>
              <a:buFont typeface="Wingdings" charset="2"/>
              <a:buNone/>
              <a:defRPr/>
            </a:pPr>
            <a:r>
              <a:rPr lang="zh-CN" altLang="en-US" sz="2800" b="1" dirty="0" smtClean="0">
                <a:solidFill>
                  <a:srgbClr val="FF0000"/>
                </a:solidFill>
                <a:latin typeface="Times New Roman" panose="02020603050405020304" pitchFamily="18" charset="0"/>
                <a:cs typeface="Times New Roman" panose="02020603050405020304" pitchFamily="18" charset="0"/>
              </a:rPr>
              <a:t>任课教师：沈典</a:t>
            </a:r>
          </a:p>
          <a:p>
            <a:pPr eaLnBrk="1" hangingPunct="1">
              <a:spcBef>
                <a:spcPts val="0"/>
              </a:spcBef>
              <a:spcAft>
                <a:spcPts val="0"/>
              </a:spcAft>
              <a:defRPr/>
            </a:pPr>
            <a:r>
              <a:rPr lang="zh-CN" altLang="en-US" sz="2400" b="1" dirty="0" smtClean="0">
                <a:solidFill>
                  <a:srgbClr val="990000"/>
                </a:solidFill>
                <a:latin typeface="Times New Roman" panose="02020603050405020304" pitchFamily="18" charset="0"/>
                <a:cs typeface="Times New Roman" panose="02020603050405020304" pitchFamily="18" charset="0"/>
              </a:rPr>
              <a:t> </a:t>
            </a:r>
          </a:p>
          <a:p>
            <a:pPr eaLnBrk="1" hangingPunct="1">
              <a:defRPr/>
            </a:pPr>
            <a:r>
              <a:rPr lang="zh-CN" altLang="en-US" sz="2000" b="1" dirty="0" smtClean="0">
                <a:solidFill>
                  <a:srgbClr val="FF0000"/>
                </a:solidFill>
                <a:latin typeface="Times New Roman" panose="02020603050405020304" pitchFamily="18" charset="0"/>
                <a:cs typeface="Times New Roman" panose="02020603050405020304" pitchFamily="18" charset="0"/>
              </a:rPr>
              <a:t>办公室：计算机楼</a:t>
            </a:r>
            <a:r>
              <a:rPr lang="en-US" altLang="zh-CN" sz="2000" b="1" dirty="0" smtClean="0">
                <a:solidFill>
                  <a:srgbClr val="FF0000"/>
                </a:solidFill>
                <a:latin typeface="Times New Roman" panose="02020603050405020304" pitchFamily="18" charset="0"/>
                <a:cs typeface="Times New Roman" panose="02020603050405020304" pitchFamily="18" charset="0"/>
              </a:rPr>
              <a:t>368</a:t>
            </a:r>
            <a:r>
              <a:rPr lang="zh-CN" altLang="en-US" sz="2000" b="1" dirty="0" smtClean="0">
                <a:solidFill>
                  <a:srgbClr val="FF0000"/>
                </a:solidFill>
                <a:latin typeface="Times New Roman" panose="02020603050405020304" pitchFamily="18" charset="0"/>
                <a:cs typeface="Times New Roman" panose="02020603050405020304" pitchFamily="18" charset="0"/>
              </a:rPr>
              <a:t>室</a:t>
            </a:r>
            <a:endParaRPr lang="en-US" altLang="zh-CN" sz="2000" b="1" dirty="0" smtClean="0">
              <a:solidFill>
                <a:srgbClr val="FF0000"/>
              </a:solidFill>
              <a:latin typeface="Times New Roman" panose="02020603050405020304" pitchFamily="18" charset="0"/>
              <a:cs typeface="Times New Roman" panose="02020603050405020304" pitchFamily="18" charset="0"/>
            </a:endParaRPr>
          </a:p>
          <a:p>
            <a:pPr eaLnBrk="1" hangingPunct="1">
              <a:buFont typeface="Wingdings" charset="2"/>
              <a:buNone/>
              <a:defRPr/>
            </a:pPr>
            <a:r>
              <a:rPr lang="en-US" altLang="zh-CN" sz="2000" b="1" dirty="0" smtClean="0">
                <a:solidFill>
                  <a:srgbClr val="FF0000"/>
                </a:solidFill>
                <a:latin typeface="Times New Roman" panose="02020603050405020304" pitchFamily="18" charset="0"/>
                <a:cs typeface="Times New Roman" panose="02020603050405020304" pitchFamily="18" charset="0"/>
              </a:rPr>
              <a:t>Email</a:t>
            </a:r>
            <a:r>
              <a:rPr lang="zh-CN" altLang="en-US" sz="2000" b="1" dirty="0" smtClean="0">
                <a:solidFill>
                  <a:srgbClr val="FF0000"/>
                </a:solidFill>
                <a:latin typeface="Times New Roman" panose="02020603050405020304" pitchFamily="18" charset="0"/>
                <a:cs typeface="Times New Roman" panose="02020603050405020304" pitchFamily="18" charset="0"/>
              </a:rPr>
              <a:t>：</a:t>
            </a:r>
            <a:r>
              <a:rPr lang="en-US" altLang="zh-CN" sz="2000" b="1" dirty="0" smtClean="0">
                <a:solidFill>
                  <a:srgbClr val="FF0000"/>
                </a:solidFill>
                <a:latin typeface="Times New Roman" panose="02020603050405020304" pitchFamily="18" charset="0"/>
                <a:cs typeface="Times New Roman" panose="02020603050405020304" pitchFamily="18" charset="0"/>
              </a:rPr>
              <a:t>dshen@seu.edu.cn</a:t>
            </a:r>
          </a:p>
          <a:p>
            <a:pPr eaLnBrk="1" hangingPunct="1">
              <a:buFont typeface="Wingdings" charset="2"/>
              <a:buNone/>
              <a:defRPr/>
            </a:pPr>
            <a:r>
              <a:rPr lang="en-US" altLang="zh-CN" sz="2000" b="1" dirty="0" smtClean="0">
                <a:solidFill>
                  <a:srgbClr val="0000FF"/>
                </a:solidFill>
                <a:latin typeface="Times New Roman" panose="02020603050405020304" pitchFamily="18" charset="0"/>
                <a:cs typeface="Times New Roman" panose="02020603050405020304" pitchFamily="18" charset="0"/>
              </a:rPr>
              <a:t>http://dianshenseu.github.io</a:t>
            </a:r>
            <a:endParaRPr lang="en-US" altLang="zh-CN" sz="2000" b="1" dirty="0">
              <a:latin typeface="Heiti SC Light" charset="-122"/>
              <a:ea typeface="Heiti SC Light" charset="-122"/>
              <a:cs typeface="Heiti SC Light" charset="-122"/>
            </a:endParaRPr>
          </a:p>
        </p:txBody>
      </p:sp>
      <p:sp>
        <p:nvSpPr>
          <p:cNvPr id="2" name="矩形 1"/>
          <p:cNvSpPr/>
          <p:nvPr/>
        </p:nvSpPr>
        <p:spPr>
          <a:xfrm>
            <a:off x="1008563" y="3327375"/>
            <a:ext cx="5926622" cy="461665"/>
          </a:xfrm>
          <a:prstGeom prst="rect">
            <a:avLst/>
          </a:prstGeom>
        </p:spPr>
        <p:txBody>
          <a:bodyPr wrap="none">
            <a:spAutoFit/>
          </a:bodyPr>
          <a:lstStyle/>
          <a:p>
            <a:r>
              <a:rPr kumimoji="1" lang="en-US" altLang="zh-CN" sz="2400" dirty="0" smtClean="0">
                <a:solidFill>
                  <a:schemeClr val="tx1">
                    <a:lumMod val="75000"/>
                    <a:lumOff val="25000"/>
                  </a:schemeClr>
                </a:solidFill>
                <a:latin typeface="Verdana" pitchFamily="34" charset="0"/>
                <a:ea typeface="Verdana" pitchFamily="34" charset="0"/>
                <a:cs typeface="Verdana" pitchFamily="34" charset="0"/>
              </a:rPr>
              <a:t>Analysis</a:t>
            </a:r>
            <a:r>
              <a:rPr kumimoji="1" lang="zh-CN" altLang="en-US" sz="2400" dirty="0" smtClean="0">
                <a:solidFill>
                  <a:schemeClr val="tx1">
                    <a:lumMod val="75000"/>
                    <a:lumOff val="25000"/>
                  </a:schemeClr>
                </a:solidFill>
                <a:latin typeface="Verdana" pitchFamily="34" charset="0"/>
                <a:ea typeface="Meiryo" pitchFamily="34" charset="-128"/>
                <a:cs typeface="Verdana" pitchFamily="34" charset="0"/>
              </a:rPr>
              <a:t> </a:t>
            </a:r>
            <a:r>
              <a:rPr kumimoji="1" lang="en-US" altLang="zh-CN" sz="2400" dirty="0" smtClean="0">
                <a:solidFill>
                  <a:schemeClr val="tx1">
                    <a:lumMod val="75000"/>
                    <a:lumOff val="25000"/>
                  </a:schemeClr>
                </a:solidFill>
                <a:latin typeface="Verdana" pitchFamily="34" charset="0"/>
                <a:ea typeface="Verdana" pitchFamily="34" charset="0"/>
                <a:cs typeface="Verdana" pitchFamily="34" charset="0"/>
              </a:rPr>
              <a:t>and</a:t>
            </a:r>
            <a:r>
              <a:rPr kumimoji="1" lang="zh-CN" altLang="en-US" sz="2400" dirty="0" smtClean="0">
                <a:solidFill>
                  <a:schemeClr val="tx1">
                    <a:lumMod val="75000"/>
                    <a:lumOff val="25000"/>
                  </a:schemeClr>
                </a:solidFill>
                <a:latin typeface="Verdana" pitchFamily="34" charset="0"/>
                <a:ea typeface="Meiryo" pitchFamily="34" charset="-128"/>
                <a:cs typeface="Verdana" pitchFamily="34" charset="0"/>
              </a:rPr>
              <a:t> </a:t>
            </a:r>
            <a:r>
              <a:rPr kumimoji="1" lang="en-US" altLang="zh-CN" sz="2400" dirty="0" smtClean="0">
                <a:solidFill>
                  <a:schemeClr val="tx1">
                    <a:lumMod val="75000"/>
                    <a:lumOff val="25000"/>
                  </a:schemeClr>
                </a:solidFill>
                <a:latin typeface="Verdana" pitchFamily="34" charset="0"/>
                <a:ea typeface="Verdana" pitchFamily="34" charset="0"/>
                <a:cs typeface="Verdana" pitchFamily="34" charset="0"/>
              </a:rPr>
              <a:t>Design</a:t>
            </a:r>
            <a:r>
              <a:rPr kumimoji="1" lang="zh-CN" altLang="en-US" sz="2400" dirty="0" smtClean="0">
                <a:solidFill>
                  <a:schemeClr val="tx1">
                    <a:lumMod val="75000"/>
                    <a:lumOff val="25000"/>
                  </a:schemeClr>
                </a:solidFill>
                <a:latin typeface="Verdana" pitchFamily="34" charset="0"/>
                <a:ea typeface="Meiryo" pitchFamily="34" charset="-128"/>
                <a:cs typeface="Verdana" pitchFamily="34" charset="0"/>
              </a:rPr>
              <a:t> </a:t>
            </a:r>
            <a:r>
              <a:rPr kumimoji="1" lang="en-US" altLang="zh-CN" sz="2400" dirty="0" smtClean="0">
                <a:solidFill>
                  <a:schemeClr val="tx1">
                    <a:lumMod val="75000"/>
                    <a:lumOff val="25000"/>
                  </a:schemeClr>
                </a:solidFill>
                <a:latin typeface="Verdana" pitchFamily="34" charset="0"/>
                <a:ea typeface="Verdana" pitchFamily="34" charset="0"/>
                <a:cs typeface="Verdana" pitchFamily="34" charset="0"/>
              </a:rPr>
              <a:t>of</a:t>
            </a:r>
            <a:r>
              <a:rPr kumimoji="1" lang="zh-CN" altLang="en-US" sz="2400" dirty="0" smtClean="0">
                <a:solidFill>
                  <a:schemeClr val="tx1">
                    <a:lumMod val="75000"/>
                    <a:lumOff val="25000"/>
                  </a:schemeClr>
                </a:solidFill>
                <a:latin typeface="Verdana" pitchFamily="34" charset="0"/>
                <a:ea typeface="Meiryo" pitchFamily="34" charset="-128"/>
                <a:cs typeface="Verdana" pitchFamily="34" charset="0"/>
              </a:rPr>
              <a:t> </a:t>
            </a:r>
            <a:r>
              <a:rPr kumimoji="1" lang="en-US" altLang="zh-CN" sz="2400" dirty="0" smtClean="0">
                <a:solidFill>
                  <a:schemeClr val="tx1">
                    <a:lumMod val="75000"/>
                    <a:lumOff val="25000"/>
                  </a:schemeClr>
                </a:solidFill>
                <a:latin typeface="Verdana" pitchFamily="34" charset="0"/>
                <a:ea typeface="Verdana" pitchFamily="34" charset="0"/>
                <a:cs typeface="Verdana" pitchFamily="34" charset="0"/>
              </a:rPr>
              <a:t>Algorithm</a:t>
            </a:r>
            <a:endParaRPr lang="zh-CN" altLang="en-US" sz="2400" dirty="0">
              <a:solidFill>
                <a:schemeClr val="tx1">
                  <a:lumMod val="75000"/>
                  <a:lumOff val="25000"/>
                </a:schemeClr>
              </a:solidFill>
              <a:latin typeface="Verdana" pitchFamily="34" charset="0"/>
              <a:ea typeface="Meiryo" pitchFamily="34" charset="-128"/>
              <a:cs typeface="Verdana"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第一章 </a:t>
            </a:r>
            <a:r>
              <a:rPr lang="zh-CN" altLang="en-US" dirty="0" smtClean="0"/>
              <a:t>算法概述</a:t>
            </a:r>
            <a:endParaRPr lang="zh-CN" altLang="en-US" dirty="0"/>
          </a:p>
        </p:txBody>
      </p:sp>
      <p:sp>
        <p:nvSpPr>
          <p:cNvPr id="3" name="内容占位符 2"/>
          <p:cNvSpPr>
            <a:spLocks noGrp="1"/>
          </p:cNvSpPr>
          <p:nvPr>
            <p:ph idx="1"/>
          </p:nvPr>
        </p:nvSpPr>
        <p:spPr/>
        <p:txBody>
          <a:bodyPr/>
          <a:lstStyle/>
          <a:p>
            <a:pPr eaLnBrk="1" hangingPunct="1">
              <a:spcAft>
                <a:spcPct val="20000"/>
              </a:spcAft>
              <a:defRPr/>
            </a:pPr>
            <a:r>
              <a:rPr lang="zh-CN" altLang="en-US" sz="3600" b="1" dirty="0">
                <a:latin typeface="Times New Roman" charset="0"/>
              </a:rPr>
              <a:t>学习要点</a:t>
            </a:r>
            <a:r>
              <a:rPr lang="en-US" altLang="zh-CN" sz="3600" b="1" dirty="0">
                <a:latin typeface="Times New Roman" charset="0"/>
              </a:rPr>
              <a:t>: </a:t>
            </a:r>
          </a:p>
          <a:p>
            <a:pPr lvl="1" eaLnBrk="1" hangingPunct="1">
              <a:spcBef>
                <a:spcPct val="40000"/>
              </a:spcBef>
              <a:defRPr/>
            </a:pPr>
            <a:r>
              <a:rPr lang="zh-CN" altLang="en-US" b="1" dirty="0">
                <a:latin typeface="Times New Roman" charset="0"/>
              </a:rPr>
              <a:t>理解</a:t>
            </a:r>
            <a:r>
              <a:rPr lang="zh-CN" altLang="en-US" dirty="0">
                <a:latin typeface="Times New Roman" charset="0"/>
              </a:rPr>
              <a:t>算法的</a:t>
            </a:r>
            <a:r>
              <a:rPr lang="zh-CN" altLang="en-US" dirty="0" smtClean="0">
                <a:latin typeface="Times New Roman" charset="0"/>
              </a:rPr>
              <a:t>概念</a:t>
            </a:r>
            <a:endParaRPr lang="zh-CN" altLang="en-US" dirty="0">
              <a:latin typeface="Times New Roman" charset="0"/>
            </a:endParaRPr>
          </a:p>
          <a:p>
            <a:pPr lvl="1" eaLnBrk="1" hangingPunct="1">
              <a:spcBef>
                <a:spcPct val="40000"/>
              </a:spcBef>
              <a:defRPr/>
            </a:pPr>
            <a:r>
              <a:rPr lang="zh-CN" altLang="en-US" b="1" dirty="0">
                <a:latin typeface="Times New Roman" charset="0"/>
              </a:rPr>
              <a:t>理解</a:t>
            </a:r>
            <a:r>
              <a:rPr lang="zh-CN" altLang="en-US" dirty="0">
                <a:latin typeface="Times New Roman" charset="0"/>
              </a:rPr>
              <a:t>什么是程序，程序与算法的区别</a:t>
            </a:r>
            <a:r>
              <a:rPr lang="zh-CN" altLang="en-US" dirty="0" smtClean="0">
                <a:latin typeface="Times New Roman" charset="0"/>
              </a:rPr>
              <a:t>和联系</a:t>
            </a:r>
            <a:endParaRPr lang="zh-CN" altLang="en-US" dirty="0">
              <a:latin typeface="Times New Roman" charset="0"/>
            </a:endParaRPr>
          </a:p>
          <a:p>
            <a:pPr lvl="1" eaLnBrk="1" hangingPunct="1">
              <a:spcBef>
                <a:spcPct val="40000"/>
              </a:spcBef>
              <a:defRPr/>
            </a:pPr>
            <a:r>
              <a:rPr lang="zh-CN" altLang="en-US" b="1" dirty="0">
                <a:latin typeface="Times New Roman" charset="0"/>
              </a:rPr>
              <a:t>掌握</a:t>
            </a:r>
            <a:r>
              <a:rPr lang="zh-CN" altLang="en-US" dirty="0">
                <a:latin typeface="Times New Roman" charset="0"/>
              </a:rPr>
              <a:t>描述算法的方法</a:t>
            </a:r>
          </a:p>
          <a:p>
            <a:pPr lvl="1" eaLnBrk="1" hangingPunct="1">
              <a:spcBef>
                <a:spcPct val="40000"/>
              </a:spcBef>
              <a:defRPr/>
            </a:pPr>
            <a:r>
              <a:rPr lang="zh-CN" altLang="en-US" b="1" dirty="0" smtClean="0">
                <a:latin typeface="Times New Roman" charset="0"/>
              </a:rPr>
              <a:t>掌握</a:t>
            </a:r>
            <a:r>
              <a:rPr lang="zh-CN" altLang="en-US" dirty="0">
                <a:latin typeface="Times New Roman" charset="0"/>
              </a:rPr>
              <a:t>算法的计算复杂性</a:t>
            </a:r>
            <a:r>
              <a:rPr lang="zh-CN" altLang="en-US" dirty="0" smtClean="0">
                <a:latin typeface="Times New Roman" charset="0"/>
              </a:rPr>
              <a:t>概念</a:t>
            </a:r>
            <a:endParaRPr lang="zh-CN" altLang="en-US" dirty="0">
              <a:latin typeface="Times New Roman" charset="0"/>
            </a:endParaRPr>
          </a:p>
          <a:p>
            <a:pPr lvl="1" eaLnBrk="1" hangingPunct="1">
              <a:spcBef>
                <a:spcPct val="40000"/>
              </a:spcBef>
              <a:defRPr/>
            </a:pPr>
            <a:r>
              <a:rPr lang="zh-CN" altLang="en-US" b="1" dirty="0">
                <a:latin typeface="Times New Roman" charset="0"/>
              </a:rPr>
              <a:t>掌握</a:t>
            </a:r>
            <a:r>
              <a:rPr lang="zh-CN" altLang="en-US" dirty="0">
                <a:latin typeface="Times New Roman" charset="0"/>
              </a:rPr>
              <a:t>算法渐近复杂性的数学</a:t>
            </a:r>
            <a:r>
              <a:rPr lang="zh-CN" altLang="en-US" dirty="0" smtClean="0">
                <a:latin typeface="Times New Roman" charset="0"/>
              </a:rPr>
              <a:t>表述</a:t>
            </a:r>
            <a:endParaRPr lang="en-US" altLang="zh-CN" dirty="0" smtClean="0">
              <a:latin typeface="Times New Roman" charset="0"/>
            </a:endParaRPr>
          </a:p>
          <a:p>
            <a:pPr lvl="1" eaLnBrk="1" hangingPunct="1">
              <a:spcBef>
                <a:spcPct val="40000"/>
              </a:spcBef>
              <a:defRPr/>
            </a:pPr>
            <a:r>
              <a:rPr lang="zh-CN" altLang="en-US" b="1" dirty="0" smtClean="0">
                <a:latin typeface="Times New Roman" charset="0"/>
              </a:rPr>
              <a:t>了解</a:t>
            </a:r>
            <a:r>
              <a:rPr lang="en-US" altLang="zh-CN" dirty="0" smtClean="0">
                <a:latin typeface="Times New Roman" charset="0"/>
              </a:rPr>
              <a:t>NP</a:t>
            </a:r>
            <a:r>
              <a:rPr lang="zh-CN" altLang="en-US" dirty="0" smtClean="0">
                <a:latin typeface="Times New Roman" charset="0"/>
              </a:rPr>
              <a:t>类问题的基本概念</a:t>
            </a:r>
            <a:endParaRPr lang="zh-CN" altLang="en-US" dirty="0"/>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pPr>
                <a:defRPr/>
              </a:pPr>
              <a:t>10</a:t>
            </a:fld>
            <a:endParaRPr lang="en-US" altLang="zh-CN"/>
          </a:p>
        </p:txBody>
      </p:sp>
    </p:spTree>
    <p:extLst>
      <p:ext uri="{BB962C8B-B14F-4D97-AF65-F5344CB8AC3E}">
        <p14:creationId xmlns:p14="http://schemas.microsoft.com/office/powerpoint/2010/main" val="20664929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pPr>
                <a:defRPr/>
              </a:pPr>
              <a:t>11</a:t>
            </a:fld>
            <a:endParaRPr lang="en-US" altLang="zh-CN"/>
          </a:p>
        </p:txBody>
      </p:sp>
      <p:sp>
        <p:nvSpPr>
          <p:cNvPr id="5" name="矩形 4"/>
          <p:cNvSpPr/>
          <p:nvPr/>
        </p:nvSpPr>
        <p:spPr bwMode="auto">
          <a:xfrm>
            <a:off x="0" y="44624"/>
            <a:ext cx="9144000" cy="201622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Tahoma" pitchFamily="34" charset="0"/>
              <a:ea typeface="宋体" pitchFamily="2" charset="-122"/>
            </a:endParaRPr>
          </a:p>
        </p:txBody>
      </p:sp>
      <p:sp>
        <p:nvSpPr>
          <p:cNvPr id="6" name="文本框 5"/>
          <p:cNvSpPr txBox="1"/>
          <p:nvPr/>
        </p:nvSpPr>
        <p:spPr>
          <a:xfrm>
            <a:off x="1349002" y="2636912"/>
            <a:ext cx="6445995" cy="923330"/>
          </a:xfrm>
          <a:prstGeom prst="rect">
            <a:avLst/>
          </a:prstGeom>
          <a:noFill/>
        </p:spPr>
        <p:txBody>
          <a:bodyPr wrap="none" rtlCol="0">
            <a:spAutoFit/>
          </a:bodyPr>
          <a:lstStyle/>
          <a:p>
            <a:r>
              <a:rPr lang="zh-CN" altLang="en-US" sz="5400" dirty="0" smtClean="0">
                <a:solidFill>
                  <a:srgbClr val="FF0000"/>
                </a:solidFill>
                <a:latin typeface="黑体" panose="02010609060101010101" pitchFamily="49" charset="-122"/>
                <a:ea typeface="黑体" panose="02010609060101010101" pitchFamily="49" charset="-122"/>
              </a:rPr>
              <a:t>基础知识和算法设计</a:t>
            </a:r>
            <a:endParaRPr lang="zh-CN" altLang="en-US" sz="54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592913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F516968F-B091-DC41-A429-70CF09503935}" type="slidenum">
              <a:rPr lang="en-US" altLang="zh-CN" sz="1400" smtClean="0">
                <a:latin typeface="Times New Roman" panose="02020603050405020304" pitchFamily="18" charset="0"/>
              </a:rPr>
              <a:pPr>
                <a:spcBef>
                  <a:spcPct val="0"/>
                </a:spcBef>
                <a:buClrTx/>
                <a:buSzTx/>
                <a:buFontTx/>
                <a:buNone/>
                <a:defRPr/>
              </a:pPr>
              <a:t>12</a:t>
            </a:fld>
            <a:endParaRPr lang="en-US" altLang="zh-CN" sz="1400" dirty="0" smtClean="0">
              <a:latin typeface="Times New Roman" panose="02020603050405020304" pitchFamily="18" charset="0"/>
            </a:endParaRPr>
          </a:p>
        </p:txBody>
      </p:sp>
      <p:sp>
        <p:nvSpPr>
          <p:cNvPr id="6147" name="Rectangle 2"/>
          <p:cNvSpPr>
            <a:spLocks noGrp="1" noChangeArrowheads="1"/>
          </p:cNvSpPr>
          <p:nvPr>
            <p:ph type="title"/>
          </p:nvPr>
        </p:nvSpPr>
        <p:spPr/>
        <p:txBody>
          <a:bodyPr/>
          <a:lstStyle/>
          <a:p>
            <a:pPr>
              <a:defRPr/>
            </a:pPr>
            <a:r>
              <a:rPr lang="zh-CN" altLang="en-US" dirty="0">
                <a:latin typeface="黑体" panose="02010609060101010101" pitchFamily="49" charset="-122"/>
                <a:ea typeface="黑体" panose="02010609060101010101" pitchFamily="49" charset="-122"/>
              </a:rPr>
              <a:t>什么是</a:t>
            </a:r>
            <a:r>
              <a:rPr lang="zh-CN" altLang="en-US" dirty="0" smtClean="0">
                <a:latin typeface="黑体" panose="02010609060101010101" pitchFamily="49" charset="-122"/>
                <a:ea typeface="黑体" panose="02010609060101010101" pitchFamily="49" charset="-122"/>
              </a:rPr>
              <a:t>算法</a:t>
            </a:r>
            <a:endParaRPr lang="zh-CN" altLang="en-US" dirty="0">
              <a:latin typeface="黑体" panose="02010609060101010101" pitchFamily="49" charset="-122"/>
              <a:ea typeface="黑体" panose="02010609060101010101" pitchFamily="49" charset="-122"/>
            </a:endParaRPr>
          </a:p>
        </p:txBody>
      </p:sp>
      <p:sp>
        <p:nvSpPr>
          <p:cNvPr id="6148" name="Rectangle 3"/>
          <p:cNvSpPr>
            <a:spLocks noGrp="1" noChangeArrowheads="1"/>
          </p:cNvSpPr>
          <p:nvPr>
            <p:ph type="body" sz="half" idx="1"/>
          </p:nvPr>
        </p:nvSpPr>
        <p:spPr>
          <a:xfrm>
            <a:off x="827088" y="1628775"/>
            <a:ext cx="8066087" cy="4968875"/>
          </a:xfrm>
        </p:spPr>
        <p:txBody>
          <a:bodyPr/>
          <a:lstStyle/>
          <a:p>
            <a:pPr eaLnBrk="1" hangingPunct="1">
              <a:defRPr/>
            </a:pPr>
            <a:r>
              <a:rPr lang="zh-CN" altLang="en-US" sz="2800" dirty="0">
                <a:latin typeface="黑体" panose="02010609060101010101" pitchFamily="49" charset="-122"/>
                <a:ea typeface="黑体" panose="02010609060101010101" pitchFamily="49" charset="-122"/>
              </a:rPr>
              <a:t>算法</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(Algorithm</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p>
          <a:p>
            <a:pPr lvl="1" eaLnBrk="1" hangingPunct="1">
              <a:defRPr/>
            </a:pPr>
            <a:r>
              <a:rPr lang="zh-CN" altLang="en-US" sz="2400" dirty="0">
                <a:latin typeface="黑体" panose="02010609060101010101" pitchFamily="49" charset="-122"/>
                <a:ea typeface="黑体" panose="02010609060101010101" pitchFamily="49" charset="-122"/>
              </a:rPr>
              <a:t>一个（由人或机器进行）关于某种运算规则的集合</a:t>
            </a:r>
          </a:p>
          <a:p>
            <a:pPr lvl="1" eaLnBrk="1" hangingPunct="1">
              <a:defRPr/>
            </a:pPr>
            <a:endParaRPr lang="zh-CN" altLang="en-US" sz="2400" dirty="0">
              <a:latin typeface="黑体" panose="02010609060101010101" pitchFamily="49" charset="-122"/>
              <a:ea typeface="黑体" panose="02010609060101010101" pitchFamily="49" charset="-122"/>
            </a:endParaRPr>
          </a:p>
          <a:p>
            <a:pPr lvl="1" eaLnBrk="1" hangingPunct="1">
              <a:defRPr/>
            </a:pPr>
            <a:endParaRPr lang="zh-CN" altLang="en-US" sz="2400" dirty="0">
              <a:latin typeface="黑体" panose="02010609060101010101" pitchFamily="49" charset="-122"/>
              <a:ea typeface="黑体" panose="02010609060101010101" pitchFamily="49" charset="-122"/>
            </a:endParaRPr>
          </a:p>
          <a:p>
            <a:pPr lvl="1" eaLnBrk="1" hangingPunct="1">
              <a:defRPr/>
            </a:pPr>
            <a:endParaRPr lang="zh-CN" altLang="en-US" sz="2400" dirty="0">
              <a:latin typeface="黑体" panose="02010609060101010101" pitchFamily="49" charset="-122"/>
              <a:ea typeface="黑体" panose="02010609060101010101" pitchFamily="49" charset="-122"/>
            </a:endParaRPr>
          </a:p>
          <a:p>
            <a:pPr lvl="1" eaLnBrk="1" hangingPunct="1">
              <a:defRPr/>
            </a:pPr>
            <a:endParaRPr lang="zh-CN" altLang="en-US" sz="2400" dirty="0">
              <a:latin typeface="黑体" panose="02010609060101010101" pitchFamily="49" charset="-122"/>
              <a:ea typeface="黑体" panose="02010609060101010101" pitchFamily="49" charset="-122"/>
            </a:endParaRPr>
          </a:p>
          <a:p>
            <a:pPr lvl="1" eaLnBrk="1" hangingPunct="1">
              <a:defRPr/>
            </a:pPr>
            <a:endParaRPr lang="zh-CN" altLang="en-US" sz="2400" dirty="0">
              <a:latin typeface="黑体" panose="02010609060101010101" pitchFamily="49" charset="-122"/>
              <a:ea typeface="黑体" panose="02010609060101010101" pitchFamily="49" charset="-122"/>
            </a:endParaRPr>
          </a:p>
          <a:p>
            <a:pPr eaLnBrk="1" hangingPunct="1">
              <a:defRPr/>
            </a:pPr>
            <a:r>
              <a:rPr lang="zh-CN" altLang="en-US" sz="2800" dirty="0">
                <a:latin typeface="黑体" panose="02010609060101010101" pitchFamily="49" charset="-122"/>
                <a:ea typeface="黑体" panose="02010609060101010101" pitchFamily="49" charset="-122"/>
              </a:rPr>
              <a:t>特点：</a:t>
            </a:r>
          </a:p>
          <a:p>
            <a:pPr lvl="1" eaLnBrk="1" hangingPunct="1">
              <a:defRPr/>
            </a:pPr>
            <a:r>
              <a:rPr lang="zh-CN" altLang="en-US" sz="2400" dirty="0">
                <a:latin typeface="黑体" panose="02010609060101010101" pitchFamily="49" charset="-122"/>
                <a:ea typeface="黑体" panose="02010609060101010101" pitchFamily="49" charset="-122"/>
              </a:rPr>
              <a:t>执行时，不能包含任何主观的决定；</a:t>
            </a:r>
          </a:p>
          <a:p>
            <a:pPr lvl="1" eaLnBrk="1" hangingPunct="1">
              <a:defRPr/>
            </a:pPr>
            <a:r>
              <a:rPr lang="zh-CN" altLang="en-US" sz="2400" dirty="0">
                <a:latin typeface="黑体" panose="02010609060101010101" pitchFamily="49" charset="-122"/>
                <a:ea typeface="黑体" panose="02010609060101010101" pitchFamily="49" charset="-122"/>
              </a:rPr>
              <a:t>不能有类似</a:t>
            </a:r>
            <a:r>
              <a:rPr lang="zh-CN" altLang="en-US" sz="2400" b="1" dirty="0">
                <a:latin typeface="黑体" panose="02010609060101010101" pitchFamily="49" charset="-122"/>
                <a:ea typeface="黑体" panose="02010609060101010101" pitchFamily="49" charset="-122"/>
              </a:rPr>
              <a:t>直觉</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创造力</a:t>
            </a:r>
            <a:r>
              <a:rPr lang="zh-CN" altLang="en-US" sz="2400" dirty="0">
                <a:latin typeface="黑体" panose="02010609060101010101" pitchFamily="49" charset="-122"/>
                <a:ea typeface="黑体" panose="02010609060101010101" pitchFamily="49" charset="-122"/>
              </a:rPr>
              <a:t>等因素</a:t>
            </a:r>
            <a:r>
              <a:rPr lang="zh-CN" altLang="en-US" sz="2400" dirty="0"/>
              <a:t>。</a:t>
            </a:r>
          </a:p>
        </p:txBody>
      </p:sp>
      <p:sp>
        <p:nvSpPr>
          <p:cNvPr id="6149" name="Rectangle 4"/>
          <p:cNvSpPr>
            <a:spLocks noChangeArrowheads="1"/>
          </p:cNvSpPr>
          <p:nvPr/>
        </p:nvSpPr>
        <p:spPr bwMode="auto">
          <a:xfrm>
            <a:off x="250825" y="3860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spcBef>
                <a:spcPct val="0"/>
              </a:spcBef>
              <a:buClrTx/>
              <a:buSzTx/>
              <a:buFontTx/>
              <a:buNone/>
              <a:defRPr/>
            </a:pPr>
            <a:endParaRPr lang="zh-CN" altLang="en-US" sz="1800" smtClean="0"/>
          </a:p>
        </p:txBody>
      </p:sp>
      <p:graphicFrame>
        <p:nvGraphicFramePr>
          <p:cNvPr id="18437" name="Object 5"/>
          <p:cNvGraphicFramePr>
            <a:graphicFrameLocks noChangeAspect="1"/>
          </p:cNvGraphicFramePr>
          <p:nvPr/>
        </p:nvGraphicFramePr>
        <p:xfrm>
          <a:off x="3065463" y="2659063"/>
          <a:ext cx="2078037" cy="1042987"/>
        </p:xfrm>
        <a:graphic>
          <a:graphicData uri="http://schemas.openxmlformats.org/presentationml/2006/ole">
            <mc:AlternateContent xmlns:mc="http://schemas.openxmlformats.org/markup-compatibility/2006">
              <mc:Choice xmlns:v="urn:schemas-microsoft-com:vml" Requires="v">
                <p:oleObj spid="_x0000_s98550" name="公式" r:id="rId3" imgW="418918" imgH="215806" progId="Equation.3">
                  <p:embed/>
                </p:oleObj>
              </mc:Choice>
              <mc:Fallback>
                <p:oleObj name="公式" r:id="rId3" imgW="418918" imgH="215806" progId="Equation.3">
                  <p:embed/>
                  <p:pic>
                    <p:nvPicPr>
                      <p:cNvPr id="1843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5463" y="2659063"/>
                        <a:ext cx="2078037"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1" name="Rectangle 6"/>
          <p:cNvSpPr>
            <a:spLocks noChangeArrowheads="1"/>
          </p:cNvSpPr>
          <p:nvPr/>
        </p:nvSpPr>
        <p:spPr bwMode="auto">
          <a:xfrm>
            <a:off x="5795963" y="2852738"/>
            <a:ext cx="1327150"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buFont typeface="Wingdings" charset="2"/>
              <a:buNone/>
              <a:defRPr/>
            </a:pPr>
            <a:r>
              <a:rPr lang="zh-CN" altLang="en-US" dirty="0" smtClean="0">
                <a:solidFill>
                  <a:schemeClr val="hlink"/>
                </a:solidFill>
                <a:latin typeface="黑体" panose="02010609060101010101" pitchFamily="49" charset="-122"/>
                <a:ea typeface="黑体" panose="02010609060101010101" pitchFamily="49" charset="-122"/>
              </a:rPr>
              <a:t>输出</a:t>
            </a:r>
          </a:p>
        </p:txBody>
      </p:sp>
      <p:sp>
        <p:nvSpPr>
          <p:cNvPr id="6152" name="Line 7"/>
          <p:cNvSpPr>
            <a:spLocks noChangeShapeType="1"/>
          </p:cNvSpPr>
          <p:nvPr/>
        </p:nvSpPr>
        <p:spPr bwMode="auto">
          <a:xfrm>
            <a:off x="2555875" y="3141663"/>
            <a:ext cx="6477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53" name="Rectangle 8"/>
          <p:cNvSpPr>
            <a:spLocks noChangeArrowheads="1"/>
          </p:cNvSpPr>
          <p:nvPr/>
        </p:nvSpPr>
        <p:spPr bwMode="auto">
          <a:xfrm>
            <a:off x="1620838" y="2852738"/>
            <a:ext cx="1079500"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buFont typeface="Wingdings" charset="2"/>
              <a:buNone/>
              <a:defRPr/>
            </a:pPr>
            <a:r>
              <a:rPr lang="zh-CN" altLang="en-US" dirty="0" smtClean="0">
                <a:solidFill>
                  <a:schemeClr val="hlink"/>
                </a:solidFill>
                <a:latin typeface="黑体" panose="02010609060101010101" pitchFamily="49" charset="-122"/>
                <a:ea typeface="黑体" panose="02010609060101010101" pitchFamily="49" charset="-122"/>
              </a:rPr>
              <a:t>输入</a:t>
            </a:r>
          </a:p>
        </p:txBody>
      </p:sp>
      <p:sp>
        <p:nvSpPr>
          <p:cNvPr id="6154" name="Line 9"/>
          <p:cNvSpPr>
            <a:spLocks noChangeShapeType="1"/>
          </p:cNvSpPr>
          <p:nvPr/>
        </p:nvSpPr>
        <p:spPr bwMode="auto">
          <a:xfrm>
            <a:off x="5148263" y="3141663"/>
            <a:ext cx="6477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55" name="Rectangle 10"/>
          <p:cNvSpPr>
            <a:spLocks noChangeArrowheads="1"/>
          </p:cNvSpPr>
          <p:nvPr/>
        </p:nvSpPr>
        <p:spPr bwMode="auto">
          <a:xfrm>
            <a:off x="3492500" y="3789040"/>
            <a:ext cx="1366838"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buFont typeface="Wingdings" charset="2"/>
              <a:buNone/>
              <a:defRPr/>
            </a:pPr>
            <a:r>
              <a:rPr lang="zh-CN" altLang="en-US" sz="2800" dirty="0" smtClean="0">
                <a:solidFill>
                  <a:schemeClr val="hlink"/>
                </a:solidFill>
                <a:latin typeface="黑体" panose="02010609060101010101" pitchFamily="49" charset="-122"/>
                <a:ea typeface="黑体" panose="02010609060101010101" pitchFamily="49" charset="-122"/>
              </a:rPr>
              <a:t>确定性</a:t>
            </a:r>
          </a:p>
          <a:p>
            <a:pPr eaLnBrk="1" hangingPunct="1">
              <a:buFont typeface="Wingdings" charset="2"/>
              <a:buNone/>
              <a:defRPr/>
            </a:pPr>
            <a:r>
              <a:rPr lang="zh-CN" altLang="en-US" sz="2800" dirty="0" smtClean="0">
                <a:solidFill>
                  <a:schemeClr val="hlink"/>
                </a:solidFill>
                <a:latin typeface="黑体" panose="02010609060101010101" pitchFamily="49" charset="-122"/>
                <a:ea typeface="黑体" panose="02010609060101010101" pitchFamily="49" charset="-122"/>
              </a:rPr>
              <a:t>有限性</a:t>
            </a:r>
          </a:p>
        </p:txBody>
      </p:sp>
      <p:sp>
        <p:nvSpPr>
          <p:cNvPr id="6156" name="Rectangle 11"/>
          <p:cNvSpPr>
            <a:spLocks noChangeArrowheads="1"/>
          </p:cNvSpPr>
          <p:nvPr/>
        </p:nvSpPr>
        <p:spPr bwMode="auto">
          <a:xfrm>
            <a:off x="4788024" y="3862065"/>
            <a:ext cx="3384550" cy="520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buFont typeface="Wingdings" charset="2"/>
              <a:buNone/>
              <a:defRPr/>
            </a:pPr>
            <a:r>
              <a:rPr lang="zh-CN" altLang="en-US" sz="2000" b="0" dirty="0" smtClean="0">
                <a:ea typeface="楷体_GB2312" charset="0"/>
              </a:rPr>
              <a:t>清晰、无歧义</a:t>
            </a:r>
          </a:p>
        </p:txBody>
      </p:sp>
      <p:sp>
        <p:nvSpPr>
          <p:cNvPr id="2" name="矩形 1"/>
          <p:cNvSpPr/>
          <p:nvPr/>
        </p:nvSpPr>
        <p:spPr>
          <a:xfrm>
            <a:off x="4788024" y="4391328"/>
            <a:ext cx="2492990" cy="400110"/>
          </a:xfrm>
          <a:prstGeom prst="rect">
            <a:avLst/>
          </a:prstGeom>
        </p:spPr>
        <p:txBody>
          <a:bodyPr wrap="none">
            <a:spAutoFit/>
          </a:bodyPr>
          <a:lstStyle/>
          <a:p>
            <a:pPr marL="342900" indent="-342900" eaLnBrk="1" hangingPunct="1">
              <a:spcBef>
                <a:spcPct val="20000"/>
              </a:spcBef>
              <a:buClr>
                <a:schemeClr val="folHlink"/>
              </a:buClr>
              <a:buSzPct val="60000"/>
              <a:defRPr/>
            </a:pPr>
            <a:r>
              <a:rPr lang="zh-CN" altLang="en-US" sz="2000" b="0" dirty="0">
                <a:ea typeface="楷体_GB2312" charset="0"/>
              </a:rPr>
              <a:t>指令执行次数、时间</a:t>
            </a:r>
          </a:p>
        </p:txBody>
      </p:sp>
    </p:spTree>
    <p:extLst>
      <p:ext uri="{BB962C8B-B14F-4D97-AF65-F5344CB8AC3E}">
        <p14:creationId xmlns:p14="http://schemas.microsoft.com/office/powerpoint/2010/main" val="8631439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defRPr/>
            </a:pPr>
            <a:r>
              <a:rPr lang="zh-CN" altLang="en-US"/>
              <a:t>例子：</a:t>
            </a:r>
          </a:p>
        </p:txBody>
      </p:sp>
      <p:sp>
        <p:nvSpPr>
          <p:cNvPr id="7172" name="Rectangle 3"/>
          <p:cNvSpPr>
            <a:spLocks noGrp="1" noChangeArrowheads="1"/>
          </p:cNvSpPr>
          <p:nvPr>
            <p:ph type="body" idx="1"/>
          </p:nvPr>
        </p:nvSpPr>
        <p:spPr/>
        <p:txBody>
          <a:bodyPr/>
          <a:lstStyle/>
          <a:p>
            <a:pPr eaLnBrk="1" hangingPunct="1">
              <a:defRPr/>
            </a:pPr>
            <a:r>
              <a:rPr lang="zh-CN" altLang="en-US" dirty="0"/>
              <a:t>日常生活中做菜的过程，可否用算法描述？</a:t>
            </a:r>
          </a:p>
          <a:p>
            <a:pPr eaLnBrk="1" hangingPunct="1">
              <a:defRPr/>
            </a:pPr>
            <a:endParaRPr lang="zh-CN" altLang="en-US" dirty="0"/>
          </a:p>
          <a:p>
            <a:pPr eaLnBrk="1" hangingPunct="1">
              <a:defRPr/>
            </a:pPr>
            <a:endParaRPr lang="zh-CN" altLang="en-US" dirty="0"/>
          </a:p>
          <a:p>
            <a:pPr eaLnBrk="1" hangingPunct="1">
              <a:defRPr/>
            </a:pPr>
            <a:endParaRPr lang="zh-CN" altLang="en-US" dirty="0"/>
          </a:p>
        </p:txBody>
      </p:sp>
      <p:sp>
        <p:nvSpPr>
          <p:cNvPr id="7173" name="Rectangle 4"/>
          <p:cNvSpPr>
            <a:spLocks noChangeArrowheads="1"/>
          </p:cNvSpPr>
          <p:nvPr/>
        </p:nvSpPr>
        <p:spPr bwMode="auto">
          <a:xfrm>
            <a:off x="828675" y="2708275"/>
            <a:ext cx="7488238" cy="151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buClr>
                <a:srgbClr val="996600"/>
              </a:buClr>
              <a:buSzPct val="90000"/>
              <a:buFont typeface="Wingdings" charset="2"/>
              <a:buChar char="ü"/>
              <a:defRPr/>
            </a:pPr>
            <a:r>
              <a:rPr lang="zh-CN" altLang="en-US" sz="2800" b="0" dirty="0" smtClean="0">
                <a:solidFill>
                  <a:schemeClr val="hlink"/>
                </a:solidFill>
                <a:ea typeface="楷体_GB2312" charset="0"/>
              </a:rPr>
              <a:t>如：</a:t>
            </a:r>
            <a:r>
              <a:rPr lang="zh-CN" altLang="en-US" sz="2800" b="0" dirty="0" smtClean="0">
                <a:solidFill>
                  <a:schemeClr val="hlink"/>
                </a:solidFill>
                <a:latin typeface="华文中宋" charset="0"/>
                <a:ea typeface="楷体_GB2312" charset="0"/>
              </a:rPr>
              <a:t>“</a:t>
            </a:r>
            <a:r>
              <a:rPr lang="zh-CN" altLang="en-US" sz="2800" b="0" dirty="0">
                <a:solidFill>
                  <a:schemeClr val="hlink"/>
                </a:solidFill>
                <a:ea typeface="楷体_GB2312" charset="0"/>
              </a:rPr>
              <a:t>淡</a:t>
            </a:r>
            <a:r>
              <a:rPr lang="zh-CN" altLang="en-US" sz="2800" b="0" dirty="0" smtClean="0">
                <a:solidFill>
                  <a:schemeClr val="hlink"/>
                </a:solidFill>
                <a:ea typeface="楷体_GB2312" charset="0"/>
              </a:rPr>
              <a:t>了</a:t>
            </a:r>
            <a:r>
              <a:rPr lang="zh-CN" altLang="en-US" sz="2800" b="0" dirty="0" smtClean="0">
                <a:solidFill>
                  <a:schemeClr val="hlink"/>
                </a:solidFill>
                <a:latin typeface="华文中宋" charset="0"/>
                <a:ea typeface="楷体_GB2312" charset="0"/>
              </a:rPr>
              <a:t>”</a:t>
            </a:r>
            <a:r>
              <a:rPr lang="zh-CN" altLang="en-US" sz="2800" b="0" dirty="0" smtClean="0">
                <a:solidFill>
                  <a:schemeClr val="hlink"/>
                </a:solidFill>
                <a:ea typeface="楷体_GB2312" charset="0"/>
              </a:rPr>
              <a:t>、</a:t>
            </a:r>
            <a:r>
              <a:rPr lang="zh-CN" altLang="en-US" sz="2800" b="0" dirty="0" smtClean="0">
                <a:solidFill>
                  <a:schemeClr val="hlink"/>
                </a:solidFill>
                <a:latin typeface="华文中宋" charset="0"/>
                <a:ea typeface="楷体_GB2312" charset="0"/>
              </a:rPr>
              <a:t>“</a:t>
            </a:r>
            <a:r>
              <a:rPr lang="zh-CN" altLang="en-US" sz="2800" b="0" dirty="0" smtClean="0">
                <a:solidFill>
                  <a:schemeClr val="hlink"/>
                </a:solidFill>
                <a:ea typeface="楷体_GB2312" charset="0"/>
              </a:rPr>
              <a:t>放点盐</a:t>
            </a:r>
            <a:r>
              <a:rPr lang="zh-CN" altLang="en-US" sz="2800" b="0" dirty="0" smtClean="0">
                <a:solidFill>
                  <a:schemeClr val="hlink"/>
                </a:solidFill>
                <a:latin typeface="华文中宋" charset="0"/>
                <a:ea typeface="楷体_GB2312" charset="0"/>
              </a:rPr>
              <a:t>”</a:t>
            </a:r>
            <a:r>
              <a:rPr lang="zh-CN" altLang="en-US" sz="2800" b="0" dirty="0" smtClean="0">
                <a:solidFill>
                  <a:schemeClr val="hlink"/>
                </a:solidFill>
                <a:ea typeface="楷体_GB2312" charset="0"/>
              </a:rPr>
              <a:t>、</a:t>
            </a:r>
            <a:r>
              <a:rPr lang="zh-CN" altLang="en-US" sz="2800" b="0" dirty="0" smtClean="0">
                <a:solidFill>
                  <a:schemeClr val="hlink"/>
                </a:solidFill>
                <a:latin typeface="华文中宋" charset="0"/>
                <a:ea typeface="楷体_GB2312" charset="0"/>
              </a:rPr>
              <a:t>“</a:t>
            </a:r>
            <a:r>
              <a:rPr lang="zh-CN" altLang="en-US" sz="2800" b="0" dirty="0" smtClean="0">
                <a:solidFill>
                  <a:schemeClr val="hlink"/>
                </a:solidFill>
                <a:ea typeface="楷体_GB2312" charset="0"/>
              </a:rPr>
              <a:t>再煮一会</a:t>
            </a:r>
            <a:r>
              <a:rPr lang="zh-CN" altLang="en-US" sz="2800" b="0" dirty="0" smtClean="0">
                <a:solidFill>
                  <a:schemeClr val="hlink"/>
                </a:solidFill>
                <a:latin typeface="华文中宋" charset="0"/>
                <a:ea typeface="楷体_GB2312" charset="0"/>
              </a:rPr>
              <a:t>”</a:t>
            </a:r>
            <a:r>
              <a:rPr lang="zh-CN" altLang="en-US" sz="2800" b="0" dirty="0" smtClean="0">
                <a:solidFill>
                  <a:schemeClr val="hlink"/>
                </a:solidFill>
                <a:ea typeface="楷体_GB2312" charset="0"/>
              </a:rPr>
              <a:t>。</a:t>
            </a:r>
          </a:p>
          <a:p>
            <a:pPr eaLnBrk="1" hangingPunct="1">
              <a:buClr>
                <a:srgbClr val="996600"/>
              </a:buClr>
              <a:buSzPct val="90000"/>
              <a:buFont typeface="Wingdings" charset="2"/>
              <a:buChar char="ü"/>
              <a:defRPr/>
            </a:pPr>
            <a:r>
              <a:rPr lang="zh-CN" altLang="en-US" sz="2800" b="0" dirty="0" smtClean="0">
                <a:solidFill>
                  <a:schemeClr val="hlink"/>
                </a:solidFill>
                <a:ea typeface="楷体_GB2312" charset="0"/>
              </a:rPr>
              <a:t>可否用计算机完成？</a:t>
            </a:r>
          </a:p>
        </p:txBody>
      </p:sp>
      <p:sp>
        <p:nvSpPr>
          <p:cNvPr id="7174" name="Rectangle 5"/>
          <p:cNvSpPr>
            <a:spLocks noChangeArrowheads="1"/>
          </p:cNvSpPr>
          <p:nvPr/>
        </p:nvSpPr>
        <p:spPr bwMode="auto">
          <a:xfrm>
            <a:off x="2700338" y="4076700"/>
            <a:ext cx="5616575" cy="151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defRPr/>
            </a:pPr>
            <a:r>
              <a:rPr lang="zh-CN" altLang="en-US" sz="2800" b="0" dirty="0" smtClean="0">
                <a:latin typeface="黑体" panose="02010609060101010101" pitchFamily="49" charset="-122"/>
                <a:ea typeface="黑体" panose="02010609060101010101" pitchFamily="49" charset="-122"/>
              </a:rPr>
              <a:t>算法必须规定明确的量与时间；</a:t>
            </a:r>
          </a:p>
          <a:p>
            <a:pPr eaLnBrk="1" hangingPunct="1">
              <a:defRPr/>
            </a:pPr>
            <a:r>
              <a:rPr lang="zh-CN" altLang="en-US" sz="2800" b="0" dirty="0" smtClean="0">
                <a:latin typeface="黑体" panose="02010609060101010101" pitchFamily="49" charset="-122"/>
                <a:ea typeface="黑体" panose="02010609060101010101" pitchFamily="49" charset="-122"/>
              </a:rPr>
              <a:t>不能含糊字眼。</a:t>
            </a:r>
          </a:p>
        </p:txBody>
      </p:sp>
      <p:sp>
        <p:nvSpPr>
          <p:cNvPr id="7175" name="Line 6"/>
          <p:cNvSpPr>
            <a:spLocks noChangeShapeType="1"/>
          </p:cNvSpPr>
          <p:nvPr/>
        </p:nvSpPr>
        <p:spPr bwMode="auto">
          <a:xfrm flipH="1" flipV="1">
            <a:off x="4869332" y="3187590"/>
            <a:ext cx="1655763" cy="1008062"/>
          </a:xfrm>
          <a:prstGeom prst="line">
            <a:avLst/>
          </a:prstGeom>
          <a:noFill/>
          <a:ln w="25400">
            <a:solidFill>
              <a:srgbClr val="FF0000"/>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176" name="Line 7"/>
          <p:cNvSpPr>
            <a:spLocks noChangeShapeType="1"/>
          </p:cNvSpPr>
          <p:nvPr/>
        </p:nvSpPr>
        <p:spPr bwMode="auto">
          <a:xfrm flipH="1" flipV="1">
            <a:off x="7236295" y="3212975"/>
            <a:ext cx="215429" cy="936748"/>
          </a:xfrm>
          <a:prstGeom prst="line">
            <a:avLst/>
          </a:prstGeom>
          <a:noFill/>
          <a:ln w="25400">
            <a:solidFill>
              <a:srgbClr val="FF0000"/>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7177" name="Line 8"/>
          <p:cNvSpPr>
            <a:spLocks noChangeShapeType="1"/>
          </p:cNvSpPr>
          <p:nvPr/>
        </p:nvSpPr>
        <p:spPr bwMode="auto">
          <a:xfrm>
            <a:off x="6361113" y="4581525"/>
            <a:ext cx="360362"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178" name="Line 9"/>
          <p:cNvSpPr>
            <a:spLocks noChangeShapeType="1"/>
          </p:cNvSpPr>
          <p:nvPr/>
        </p:nvSpPr>
        <p:spPr bwMode="auto">
          <a:xfrm>
            <a:off x="7019925" y="4581525"/>
            <a:ext cx="792163"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p>
        </p:txBody>
      </p:sp>
      <p:pic>
        <p:nvPicPr>
          <p:cNvPr id="19466" name="Picture 10" descr="stumbleup_5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4090988"/>
            <a:ext cx="1449388" cy="144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2700338" y="5300663"/>
            <a:ext cx="5976664" cy="954107"/>
          </a:xfrm>
          <a:prstGeom prst="rect">
            <a:avLst/>
          </a:prstGeom>
        </p:spPr>
        <p:txBody>
          <a:bodyPr wrap="square">
            <a:spAutoFit/>
          </a:bodyPr>
          <a:lstStyle/>
          <a:p>
            <a:pPr eaLnBrk="1" hangingPunct="1">
              <a:defRPr/>
            </a:pPr>
            <a:r>
              <a:rPr lang="zh-CN" altLang="en-US" sz="2800" dirty="0" smtClean="0">
                <a:solidFill>
                  <a:srgbClr val="FF0000"/>
                </a:solidFill>
                <a:latin typeface="黑体" panose="02010609060101010101" pitchFamily="49" charset="-122"/>
                <a:ea typeface="黑体" panose="02010609060101010101" pitchFamily="49" charset="-122"/>
              </a:rPr>
              <a:t>算法描述：</a:t>
            </a:r>
            <a:endParaRPr lang="en-US" altLang="zh-CN" sz="2800" dirty="0" smtClean="0">
              <a:solidFill>
                <a:srgbClr val="FF0000"/>
              </a:solidFill>
              <a:latin typeface="黑体" panose="02010609060101010101" pitchFamily="49" charset="-122"/>
              <a:ea typeface="黑体" panose="02010609060101010101" pitchFamily="49" charset="-122"/>
            </a:endParaRPr>
          </a:p>
          <a:p>
            <a:pPr eaLnBrk="1" hangingPunct="1">
              <a:defRPr/>
            </a:pPr>
            <a:r>
              <a:rPr lang="en-US" altLang="zh-CN" sz="2800" b="0" dirty="0" smtClean="0">
                <a:latin typeface="Times New Roman" panose="02020603050405020304" pitchFamily="18" charset="0"/>
                <a:ea typeface="黑体" panose="02010609060101010101" pitchFamily="49" charset="-122"/>
                <a:cs typeface="Times New Roman" panose="02020603050405020304" pitchFamily="18" charset="0"/>
              </a:rPr>
              <a:t>if</a:t>
            </a:r>
            <a:r>
              <a:rPr lang="zh-CN" altLang="en-US" sz="2800" b="0" dirty="0"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b="0" dirty="0" smtClean="0">
                <a:latin typeface="Times New Roman" panose="02020603050405020304" pitchFamily="18" charset="0"/>
                <a:ea typeface="黑体" panose="02010609060101010101" pitchFamily="49" charset="-122"/>
                <a:cs typeface="Times New Roman" panose="02020603050405020304" pitchFamily="18" charset="0"/>
              </a:rPr>
              <a:t>咸度</a:t>
            </a:r>
            <a:r>
              <a:rPr lang="en-US" altLang="zh-CN" sz="2800" b="0" dirty="0" smtClean="0">
                <a:latin typeface="Times New Roman" panose="02020603050405020304" pitchFamily="18" charset="0"/>
                <a:ea typeface="黑体" panose="02010609060101010101" pitchFamily="49" charset="-122"/>
                <a:cs typeface="Times New Roman" panose="02020603050405020304" pitchFamily="18" charset="0"/>
              </a:rPr>
              <a:t>&lt;</a:t>
            </a:r>
            <a:r>
              <a:rPr lang="en-US" altLang="zh-CN" sz="2800" b="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a:t>
            </a:r>
            <a:r>
              <a:rPr lang="en-US" altLang="zh-CN" sz="2800" b="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0" dirty="0" smtClean="0">
                <a:latin typeface="Times New Roman" panose="02020603050405020304" pitchFamily="18" charset="0"/>
                <a:ea typeface="黑体" panose="02010609060101010101" pitchFamily="49" charset="-122"/>
                <a:cs typeface="Times New Roman" panose="02020603050405020304" pitchFamily="18" charset="0"/>
              </a:rPr>
              <a:t>放</a:t>
            </a:r>
            <a:r>
              <a:rPr lang="en-US" altLang="zh-CN" sz="2800" b="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800" b="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克</a:t>
            </a:r>
            <a:r>
              <a:rPr lang="zh-CN" altLang="en-US" sz="2800" b="0" dirty="0" smtClean="0">
                <a:latin typeface="Times New Roman" panose="02020603050405020304" pitchFamily="18" charset="0"/>
                <a:ea typeface="黑体" panose="02010609060101010101" pitchFamily="49" charset="-122"/>
                <a:cs typeface="Times New Roman" panose="02020603050405020304" pitchFamily="18" charset="0"/>
              </a:rPr>
              <a:t>盐</a:t>
            </a:r>
            <a:r>
              <a:rPr lang="en-US" altLang="zh-CN" sz="2800" b="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0" dirty="0" smtClean="0">
                <a:latin typeface="Times New Roman" panose="02020603050405020304" pitchFamily="18" charset="0"/>
                <a:ea typeface="黑体" panose="02010609060101010101" pitchFamily="49" charset="-122"/>
                <a:cs typeface="Times New Roman" panose="02020603050405020304" pitchFamily="18" charset="0"/>
              </a:rPr>
              <a:t>煮</a:t>
            </a:r>
            <a:r>
              <a:rPr lang="zh-CN" altLang="en-US" sz="2800" b="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半分钟</a:t>
            </a:r>
            <a:r>
              <a:rPr lang="en-US" altLang="zh-CN" sz="2800" b="0" dirty="0" smtClean="0">
                <a:latin typeface="Times New Roman" panose="02020603050405020304" pitchFamily="18" charset="0"/>
                <a:ea typeface="黑体" panose="02010609060101010101" pitchFamily="49" charset="-122"/>
                <a:cs typeface="Times New Roman" panose="02020603050405020304" pitchFamily="18" charset="0"/>
              </a:rPr>
              <a:t>; }</a:t>
            </a:r>
          </a:p>
        </p:txBody>
      </p:sp>
      <p:sp>
        <p:nvSpPr>
          <p:cNvPr id="13" name="灯片编号占位符 6"/>
          <p:cNvSpPr>
            <a:spLocks noGrp="1"/>
          </p:cNvSpPr>
          <p:nvPr>
            <p:ph type="sldNum" sz="quarter" idx="12"/>
          </p:nvPr>
        </p:nvSpPr>
        <p:spPr>
          <a:xfrm>
            <a:off x="7042150" y="6243638"/>
            <a:ext cx="1905000" cy="4572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r>
              <a:rPr lang="en-US" altLang="zh-CN" sz="1400" dirty="0" smtClean="0">
                <a:latin typeface="Times New Roman" panose="02020603050405020304" pitchFamily="18" charset="0"/>
              </a:rPr>
              <a:t>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4" grpId="0"/>
      <p:bldP spid="7175" grpId="0" animBg="1"/>
      <p:bldP spid="7176" grpId="0" animBg="1"/>
      <p:bldP spid="7177" grpId="0" animBg="1"/>
      <p:bldP spid="7178"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6425D711-ABD6-4C4F-AA0B-3296CAC83DD5}" type="slidenum">
              <a:rPr lang="en-US" altLang="zh-CN" sz="1400" smtClean="0">
                <a:latin typeface="Times New Roman" panose="02020603050405020304" pitchFamily="18" charset="0"/>
              </a:rPr>
              <a:pPr>
                <a:spcBef>
                  <a:spcPct val="0"/>
                </a:spcBef>
                <a:buClrTx/>
                <a:buSzTx/>
                <a:buFontTx/>
                <a:buNone/>
                <a:defRPr/>
              </a:pPr>
              <a:t>14</a:t>
            </a:fld>
            <a:endParaRPr lang="en-US" altLang="zh-CN" sz="1400" dirty="0" smtClean="0">
              <a:latin typeface="Times New Roman" panose="02020603050405020304" pitchFamily="18" charset="0"/>
            </a:endParaRPr>
          </a:p>
        </p:txBody>
      </p:sp>
      <p:sp>
        <p:nvSpPr>
          <p:cNvPr id="8195" name="Rectangle 2"/>
          <p:cNvSpPr>
            <a:spLocks noGrp="1" noChangeArrowheads="1"/>
          </p:cNvSpPr>
          <p:nvPr>
            <p:ph type="title"/>
          </p:nvPr>
        </p:nvSpPr>
        <p:spPr/>
        <p:txBody>
          <a:bodyPr/>
          <a:lstStyle/>
          <a:p>
            <a:pPr eaLnBrk="1" hangingPunct="1">
              <a:defRPr/>
            </a:pPr>
            <a:r>
              <a:rPr lang="zh-CN" altLang="en-US" dirty="0" smtClean="0"/>
              <a:t>随机算法与近似算法</a:t>
            </a:r>
            <a:endParaRPr lang="zh-CN" altLang="zh-CN" dirty="0"/>
          </a:p>
        </p:txBody>
      </p:sp>
      <p:sp>
        <p:nvSpPr>
          <p:cNvPr id="8196" name="Rectangle 3"/>
          <p:cNvSpPr>
            <a:spLocks noGrp="1" noChangeArrowheads="1"/>
          </p:cNvSpPr>
          <p:nvPr>
            <p:ph type="body" idx="1"/>
          </p:nvPr>
        </p:nvSpPr>
        <p:spPr/>
        <p:txBody>
          <a:bodyPr/>
          <a:lstStyle/>
          <a:p>
            <a:pPr eaLnBrk="1" hangingPunct="1">
              <a:defRPr/>
            </a:pPr>
            <a:r>
              <a:rPr lang="zh-CN" altLang="en-US" sz="2800" dirty="0"/>
              <a:t>当然不是所有算法</a:t>
            </a:r>
            <a:r>
              <a:rPr lang="zh-CN" altLang="en-US" sz="2800" dirty="0" smtClean="0"/>
              <a:t>都有明确</a:t>
            </a:r>
            <a:r>
              <a:rPr lang="zh-CN" altLang="en-US" sz="2800" dirty="0"/>
              <a:t>的选择，</a:t>
            </a:r>
            <a:r>
              <a:rPr lang="zh-CN" altLang="en-US" sz="2800" dirty="0" smtClean="0"/>
              <a:t>有些按照一定的概率进行</a:t>
            </a:r>
            <a:r>
              <a:rPr lang="zh-CN" altLang="en-US" sz="2800" dirty="0"/>
              <a:t>选择</a:t>
            </a:r>
            <a:r>
              <a:rPr lang="zh-CN" altLang="en-US" sz="2800" dirty="0" smtClean="0"/>
              <a:t>。</a:t>
            </a:r>
            <a:endParaRPr lang="zh-CN" altLang="en-US" sz="2800" dirty="0"/>
          </a:p>
          <a:p>
            <a:pPr lvl="1" eaLnBrk="1" hangingPunct="1">
              <a:defRPr/>
            </a:pPr>
            <a:r>
              <a:rPr lang="zh-CN" altLang="en-US" dirty="0" smtClean="0">
                <a:latin typeface="+mn-ea"/>
                <a:ea typeface="+mn-ea"/>
              </a:rPr>
              <a:t>“</a:t>
            </a:r>
            <a:r>
              <a:rPr lang="zh-CN" altLang="en-US" dirty="0" smtClean="0"/>
              <a:t>随机</a:t>
            </a:r>
            <a:r>
              <a:rPr lang="zh-CN" altLang="en-US" dirty="0" smtClean="0">
                <a:latin typeface="宋体" panose="02010600030101010101" pitchFamily="2" charset="-122"/>
                <a:ea typeface="宋体" panose="02010600030101010101" pitchFamily="2" charset="-122"/>
              </a:rPr>
              <a:t>”</a:t>
            </a:r>
            <a:r>
              <a:rPr lang="zh-CN" altLang="en-US" dirty="0" smtClean="0"/>
              <a:t>不等于</a:t>
            </a:r>
            <a:r>
              <a:rPr lang="zh-CN" altLang="en-US" dirty="0">
                <a:latin typeface="+mn-ea"/>
                <a:ea typeface="+mn-ea"/>
              </a:rPr>
              <a:t>“</a:t>
            </a:r>
            <a:r>
              <a:rPr lang="zh-CN" altLang="en-US" dirty="0" smtClean="0"/>
              <a:t>随意</a:t>
            </a:r>
            <a:r>
              <a:rPr lang="zh-CN" altLang="en-US" dirty="0" smtClean="0">
                <a:latin typeface="宋体" panose="02010600030101010101" pitchFamily="2" charset="-122"/>
                <a:ea typeface="宋体" panose="02010600030101010101" pitchFamily="2" charset="-122"/>
              </a:rPr>
              <a:t>”</a:t>
            </a:r>
            <a:endParaRPr lang="en-US" altLang="zh-CN" dirty="0" smtClean="0">
              <a:latin typeface="Arial" charset="0"/>
            </a:endParaRPr>
          </a:p>
          <a:p>
            <a:pPr lvl="1" eaLnBrk="1" hangingPunct="1">
              <a:defRPr/>
            </a:pPr>
            <a:endParaRPr lang="zh-CN" altLang="en-US" dirty="0"/>
          </a:p>
          <a:p>
            <a:pPr eaLnBrk="1" hangingPunct="1">
              <a:defRPr/>
            </a:pPr>
            <a:r>
              <a:rPr lang="zh-CN" altLang="en-US" sz="2800" dirty="0"/>
              <a:t>有些问题没有实用算法</a:t>
            </a:r>
            <a:r>
              <a:rPr lang="zh-CN" altLang="en-US" sz="2800" dirty="0" smtClean="0"/>
              <a:t>（算精确解需要多年</a:t>
            </a:r>
            <a:r>
              <a:rPr lang="zh-CN" altLang="en-US" sz="2800" dirty="0"/>
              <a:t>）。</a:t>
            </a:r>
          </a:p>
          <a:p>
            <a:pPr eaLnBrk="1" hangingPunct="1">
              <a:defRPr/>
            </a:pPr>
            <a:endParaRPr lang="en-US" altLang="zh-CN" dirty="0"/>
          </a:p>
        </p:txBody>
      </p:sp>
      <p:grpSp>
        <p:nvGrpSpPr>
          <p:cNvPr id="2" name="组合 1"/>
          <p:cNvGrpSpPr/>
          <p:nvPr/>
        </p:nvGrpSpPr>
        <p:grpSpPr>
          <a:xfrm>
            <a:off x="841375" y="4366691"/>
            <a:ext cx="8099425" cy="2189163"/>
            <a:chOff x="684213" y="4365625"/>
            <a:chExt cx="8099425" cy="2189163"/>
          </a:xfrm>
        </p:grpSpPr>
        <p:sp>
          <p:nvSpPr>
            <p:cNvPr id="8197" name="Rectangle 4"/>
            <p:cNvSpPr>
              <a:spLocks noChangeArrowheads="1"/>
            </p:cNvSpPr>
            <p:nvPr/>
          </p:nvSpPr>
          <p:spPr bwMode="auto">
            <a:xfrm>
              <a:off x="755650" y="4365625"/>
              <a:ext cx="7488238" cy="151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buClr>
                  <a:srgbClr val="996600"/>
                </a:buClr>
                <a:buSzPct val="90000"/>
                <a:buFont typeface="Wingdings" charset="2"/>
                <a:buChar char="ü"/>
                <a:defRPr/>
              </a:pPr>
              <a:r>
                <a:rPr lang="zh-CN" altLang="en-US" sz="2800" b="0" dirty="0" smtClean="0">
                  <a:ea typeface="楷体_GB2312" charset="0"/>
                </a:rPr>
                <a:t>去寻找</a:t>
              </a:r>
              <a:r>
                <a:rPr lang="en-US" altLang="zh-CN" dirty="0" smtClean="0">
                  <a:solidFill>
                    <a:schemeClr val="hlink"/>
                  </a:solidFill>
                  <a:latin typeface="Times New Roman" panose="02020603050405020304" pitchFamily="18" charset="0"/>
                  <a:ea typeface="楷体_GB2312" charset="0"/>
                  <a:cs typeface="Times New Roman" panose="02020603050405020304" pitchFamily="18" charset="0"/>
                </a:rPr>
                <a:t>{</a:t>
              </a:r>
              <a:r>
                <a:rPr lang="zh-CN" altLang="en-US" sz="2800" dirty="0" smtClean="0">
                  <a:solidFill>
                    <a:schemeClr val="hlink"/>
                  </a:solidFill>
                  <a:ea typeface="楷体_GB2312" charset="0"/>
                </a:rPr>
                <a:t>规则集</a:t>
              </a:r>
              <a:r>
                <a:rPr lang="en-US" altLang="zh-CN" dirty="0" smtClean="0">
                  <a:solidFill>
                    <a:schemeClr val="hlink"/>
                  </a:solidFill>
                  <a:latin typeface="Times New Roman" panose="02020603050405020304" pitchFamily="18" charset="0"/>
                  <a:ea typeface="楷体_GB2312" charset="0"/>
                  <a:cs typeface="Times New Roman" panose="02020603050405020304" pitchFamily="18" charset="0"/>
                </a:rPr>
                <a:t>}</a:t>
              </a:r>
            </a:p>
          </p:txBody>
        </p:sp>
        <p:sp>
          <p:nvSpPr>
            <p:cNvPr id="8198" name="Line 5"/>
            <p:cNvSpPr>
              <a:spLocks noChangeShapeType="1"/>
            </p:cNvSpPr>
            <p:nvPr/>
          </p:nvSpPr>
          <p:spPr bwMode="auto">
            <a:xfrm flipV="1">
              <a:off x="2555776" y="4868863"/>
              <a:ext cx="98" cy="969962"/>
            </a:xfrm>
            <a:prstGeom prst="line">
              <a:avLst/>
            </a:prstGeom>
            <a:noFill/>
            <a:ln w="38100">
              <a:solidFill>
                <a:srgbClr val="FF000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99" name="Rectangle 6"/>
            <p:cNvSpPr>
              <a:spLocks noChangeArrowheads="1"/>
            </p:cNvSpPr>
            <p:nvPr/>
          </p:nvSpPr>
          <p:spPr bwMode="auto">
            <a:xfrm>
              <a:off x="684213" y="5949950"/>
              <a:ext cx="698500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buClr>
                  <a:srgbClr val="996600"/>
                </a:buClr>
                <a:buSzPct val="90000"/>
                <a:buFont typeface="Wingdings" charset="2"/>
                <a:buNone/>
                <a:defRPr/>
              </a:pPr>
              <a:r>
                <a:rPr lang="zh-CN" altLang="en-US" sz="2800" b="0" dirty="0" smtClean="0">
                  <a:ea typeface="楷体_GB2312" charset="0"/>
                </a:rPr>
                <a:t>在可接受的时间内可以算出足够好的</a:t>
              </a:r>
              <a:r>
                <a:rPr lang="zh-CN" altLang="en-US" sz="2800" dirty="0" smtClean="0">
                  <a:solidFill>
                    <a:schemeClr val="hlink"/>
                  </a:solidFill>
                  <a:ea typeface="楷体_GB2312" charset="0"/>
                </a:rPr>
                <a:t>近似解</a:t>
              </a:r>
            </a:p>
          </p:txBody>
        </p:sp>
        <p:sp>
          <p:nvSpPr>
            <p:cNvPr id="8201" name="Line 8"/>
            <p:cNvSpPr>
              <a:spLocks noChangeShapeType="1"/>
            </p:cNvSpPr>
            <p:nvPr/>
          </p:nvSpPr>
          <p:spPr bwMode="auto">
            <a:xfrm>
              <a:off x="5710237" y="4791336"/>
              <a:ext cx="1152525" cy="1223963"/>
            </a:xfrm>
            <a:prstGeom prst="line">
              <a:avLst/>
            </a:prstGeom>
            <a:noFill/>
            <a:ln w="25400">
              <a:solidFill>
                <a:srgbClr val="FF0000"/>
              </a:solidFill>
              <a:round/>
              <a:headEnd type="triangle"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202" name="Rectangle 9"/>
            <p:cNvSpPr>
              <a:spLocks noChangeArrowheads="1"/>
            </p:cNvSpPr>
            <p:nvPr/>
          </p:nvSpPr>
          <p:spPr bwMode="auto">
            <a:xfrm>
              <a:off x="4733926" y="4503986"/>
              <a:ext cx="1150937" cy="2889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lgn="ctr" eaLnBrk="1" hangingPunct="1">
                <a:spcBef>
                  <a:spcPct val="0"/>
                </a:spcBef>
                <a:buClrTx/>
                <a:buSzTx/>
                <a:buFontTx/>
                <a:buNone/>
                <a:defRPr/>
              </a:pPr>
              <a:r>
                <a:rPr lang="zh-CN" altLang="en-US" sz="2000" dirty="0" smtClean="0">
                  <a:solidFill>
                    <a:srgbClr val="0000FF"/>
                  </a:solidFill>
                  <a:latin typeface="黑体" panose="02010609060101010101" pitchFamily="49" charset="-122"/>
                  <a:ea typeface="黑体" panose="02010609060101010101" pitchFamily="49" charset="-122"/>
                </a:rPr>
                <a:t>近似算法</a:t>
              </a:r>
            </a:p>
          </p:txBody>
        </p:sp>
        <p:sp>
          <p:nvSpPr>
            <p:cNvPr id="8203" name="Rectangle 10"/>
            <p:cNvSpPr>
              <a:spLocks noChangeArrowheads="1"/>
            </p:cNvSpPr>
            <p:nvPr/>
          </p:nvSpPr>
          <p:spPr bwMode="auto">
            <a:xfrm>
              <a:off x="7019925" y="4433550"/>
              <a:ext cx="1439863" cy="2889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lgn="ctr" eaLnBrk="1" hangingPunct="1">
                <a:spcBef>
                  <a:spcPct val="0"/>
                </a:spcBef>
                <a:buClrTx/>
                <a:buSzTx/>
                <a:buFontTx/>
                <a:buNone/>
                <a:defRPr/>
              </a:pPr>
              <a:r>
                <a:rPr lang="zh-CN" altLang="en-US" sz="2000" dirty="0" smtClean="0">
                  <a:solidFill>
                    <a:srgbClr val="0000FF"/>
                  </a:solidFill>
                  <a:latin typeface="黑体" panose="02010609060101010101" pitchFamily="49" charset="-122"/>
                  <a:ea typeface="黑体" panose="02010609060101010101" pitchFamily="49" charset="-122"/>
                </a:rPr>
                <a:t>启发式算法</a:t>
              </a:r>
            </a:p>
          </p:txBody>
        </p:sp>
        <p:sp>
          <p:nvSpPr>
            <p:cNvPr id="8204" name="Line 11"/>
            <p:cNvSpPr>
              <a:spLocks noChangeShapeType="1"/>
            </p:cNvSpPr>
            <p:nvPr/>
          </p:nvSpPr>
          <p:spPr bwMode="auto">
            <a:xfrm flipH="1">
              <a:off x="6877050" y="4724400"/>
              <a:ext cx="215900" cy="1296988"/>
            </a:xfrm>
            <a:prstGeom prst="line">
              <a:avLst/>
            </a:prstGeom>
            <a:noFill/>
            <a:ln w="25400">
              <a:solidFill>
                <a:srgbClr val="FF0000"/>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8205" name="Rectangle 12"/>
            <p:cNvSpPr>
              <a:spLocks noChangeArrowheads="1"/>
            </p:cNvSpPr>
            <p:nvPr/>
          </p:nvSpPr>
          <p:spPr bwMode="auto">
            <a:xfrm>
              <a:off x="4572000" y="5157788"/>
              <a:ext cx="1655763"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spcBef>
                  <a:spcPct val="0"/>
                </a:spcBef>
                <a:buClr>
                  <a:srgbClr val="996600"/>
                </a:buClr>
                <a:buSzPct val="90000"/>
                <a:buFont typeface="Wingdings" charset="2"/>
                <a:buNone/>
                <a:defRPr/>
              </a:pPr>
              <a:r>
                <a:rPr lang="zh-CN" altLang="en-US" sz="1600" smtClean="0">
                  <a:ea typeface="楷体_GB2312" charset="0"/>
                </a:rPr>
                <a:t>可以预测误差，</a:t>
              </a:r>
            </a:p>
            <a:p>
              <a:pPr eaLnBrk="1" hangingPunct="1">
                <a:spcBef>
                  <a:spcPct val="0"/>
                </a:spcBef>
                <a:buClr>
                  <a:srgbClr val="996600"/>
                </a:buClr>
                <a:buSzPct val="90000"/>
                <a:buFont typeface="Wingdings" charset="2"/>
                <a:buNone/>
                <a:defRPr/>
              </a:pPr>
              <a:r>
                <a:rPr lang="zh-CN" altLang="en-US" sz="1600" smtClean="0">
                  <a:ea typeface="楷体_GB2312" charset="0"/>
                </a:rPr>
                <a:t>且误差足够小</a:t>
              </a:r>
            </a:p>
          </p:txBody>
        </p:sp>
        <p:sp>
          <p:nvSpPr>
            <p:cNvPr id="8206" name="Rectangle 13"/>
            <p:cNvSpPr>
              <a:spLocks noChangeArrowheads="1"/>
            </p:cNvSpPr>
            <p:nvPr/>
          </p:nvSpPr>
          <p:spPr bwMode="auto">
            <a:xfrm>
              <a:off x="6948488" y="5084763"/>
              <a:ext cx="183515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spcBef>
                  <a:spcPct val="0"/>
                </a:spcBef>
                <a:buClr>
                  <a:srgbClr val="996600"/>
                </a:buClr>
                <a:buSzPct val="90000"/>
                <a:buFont typeface="Wingdings" charset="2"/>
                <a:buNone/>
                <a:defRPr/>
              </a:pPr>
              <a:r>
                <a:rPr lang="zh-CN" altLang="en-US" sz="1600" dirty="0" smtClean="0">
                  <a:ea typeface="楷体_GB2312" charset="0"/>
                </a:rPr>
                <a:t>误差无法控制，</a:t>
              </a:r>
            </a:p>
            <a:p>
              <a:pPr eaLnBrk="1" hangingPunct="1">
                <a:spcBef>
                  <a:spcPct val="0"/>
                </a:spcBef>
                <a:buClr>
                  <a:srgbClr val="996600"/>
                </a:buClr>
                <a:buSzPct val="90000"/>
                <a:buFont typeface="Wingdings" charset="2"/>
                <a:buNone/>
                <a:defRPr/>
              </a:pPr>
              <a:r>
                <a:rPr lang="zh-CN" altLang="en-US" sz="1600" dirty="0" smtClean="0">
                  <a:ea typeface="楷体_GB2312" charset="0"/>
                </a:rPr>
                <a:t>但</a:t>
              </a:r>
              <a:r>
                <a:rPr lang="zh-CN" altLang="en-US" sz="1600" dirty="0" smtClean="0">
                  <a:ea typeface="楷体_GB2312" charset="0"/>
                </a:rPr>
                <a:t>可快速求解</a:t>
              </a:r>
              <a:endParaRPr lang="zh-CN" altLang="en-US" sz="1600" dirty="0" smtClean="0">
                <a:ea typeface="楷体_GB2312" charset="0"/>
              </a:endParaRPr>
            </a:p>
          </p:txBody>
        </p:sp>
      </p:grpSp>
      <p:pic>
        <p:nvPicPr>
          <p:cNvPr id="3" name="图片 2"/>
          <p:cNvPicPr>
            <a:picLocks noChangeAspect="1"/>
          </p:cNvPicPr>
          <p:nvPr/>
        </p:nvPicPr>
        <p:blipFill>
          <a:blip r:embed="rId2"/>
          <a:stretch>
            <a:fillRect/>
          </a:stretch>
        </p:blipFill>
        <p:spPr>
          <a:xfrm>
            <a:off x="6516216" y="2223761"/>
            <a:ext cx="2364847" cy="1332000"/>
          </a:xfrm>
          <a:prstGeom prst="rect">
            <a:avLst/>
          </a:prstGeom>
        </p:spPr>
      </p:pic>
      <p:pic>
        <p:nvPicPr>
          <p:cNvPr id="20" name="Immagine 17" descr="ams-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2343264"/>
            <a:ext cx="831379" cy="1092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算法和程序的关系</a:t>
            </a:r>
            <a:endParaRPr kumimoji="1" lang="zh-CN" altLang="en-US" dirty="0"/>
          </a:p>
        </p:txBody>
      </p:sp>
      <p:sp>
        <p:nvSpPr>
          <p:cNvPr id="3" name="内容占位符 2"/>
          <p:cNvSpPr>
            <a:spLocks noGrp="1"/>
          </p:cNvSpPr>
          <p:nvPr>
            <p:ph idx="1"/>
          </p:nvPr>
        </p:nvSpPr>
        <p:spPr/>
        <p:txBody>
          <a:bodyPr/>
          <a:lstStyle/>
          <a:p>
            <a:r>
              <a:rPr lang="zh-CN" altLang="en-US" sz="2800" dirty="0" smtClean="0"/>
              <a:t>程序是算法用某种程序设计语言的具体实现</a:t>
            </a:r>
          </a:p>
          <a:p>
            <a:pPr marL="0" indent="0">
              <a:buNone/>
            </a:pPr>
            <a:r>
              <a:rPr lang="zh-CN" altLang="en-US" sz="2400" dirty="0" smtClean="0"/>
              <a:t> </a:t>
            </a:r>
          </a:p>
          <a:p>
            <a:r>
              <a:rPr lang="zh-CN" altLang="en-US" sz="2800" dirty="0" smtClean="0"/>
              <a:t>算法和程序的区别主要在于：</a:t>
            </a:r>
            <a:endParaRPr lang="en-US" altLang="zh-CN" sz="2800" dirty="0"/>
          </a:p>
          <a:p>
            <a:pPr lvl="1"/>
            <a:r>
              <a:rPr lang="zh-CN" altLang="en-US" sz="2400" dirty="0" smtClean="0"/>
              <a:t>在语言描述上，程序必须是用规定的程序设计语言来写，而算法很随意；</a:t>
            </a:r>
            <a:endParaRPr lang="en-US" altLang="zh-CN" sz="2400" dirty="0" smtClean="0"/>
          </a:p>
          <a:p>
            <a:pPr lvl="1"/>
            <a:r>
              <a:rPr lang="zh-CN" altLang="en-US" sz="2400" dirty="0" smtClean="0"/>
              <a:t>在执行时间上，算法所描述的步骤一定是有限的，而程序可以无限地执行下去。</a:t>
            </a:r>
          </a:p>
          <a:p>
            <a:endParaRPr lang="zh-CN" altLang="en-US" sz="2400" dirty="0"/>
          </a:p>
          <a:p>
            <a:r>
              <a:rPr lang="zh-CN" altLang="en-US" sz="2800" dirty="0" smtClean="0"/>
              <a:t>例如：操作系统是程序，但不是算法</a:t>
            </a:r>
            <a:br>
              <a:rPr lang="zh-CN" altLang="en-US" sz="2800" dirty="0" smtClean="0"/>
            </a:br>
            <a:endParaRPr kumimoji="1" lang="zh-CN" altLang="en-US" sz="2800" dirty="0"/>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pPr>
                <a:defRPr/>
              </a:pPr>
              <a:t>15</a:t>
            </a:fld>
            <a:endParaRPr lang="en-US" altLang="zh-CN"/>
          </a:p>
        </p:txBody>
      </p:sp>
    </p:spTree>
    <p:extLst>
      <p:ext uri="{BB962C8B-B14F-4D97-AF65-F5344CB8AC3E}">
        <p14:creationId xmlns:p14="http://schemas.microsoft.com/office/powerpoint/2010/main" val="8307036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算法和数据结构的关系</a:t>
            </a:r>
            <a:endParaRPr kumimoji="1" lang="zh-CN" altLang="en-US" dirty="0"/>
          </a:p>
        </p:txBody>
      </p:sp>
      <p:sp>
        <p:nvSpPr>
          <p:cNvPr id="3" name="内容占位符 2"/>
          <p:cNvSpPr>
            <a:spLocks noGrp="1"/>
          </p:cNvSpPr>
          <p:nvPr>
            <p:ph idx="1"/>
          </p:nvPr>
        </p:nvSpPr>
        <p:spPr/>
        <p:txBody>
          <a:bodyPr/>
          <a:lstStyle/>
          <a:p>
            <a:r>
              <a:rPr lang="zh-CN" altLang="en-US" sz="2800" dirty="0" smtClean="0"/>
              <a:t>广义上讲，算法是一系列的运算步骤，它表达解决某一类计算问题的一般方法，对这类方法的任何一个输入，它可以按步骤一步一步计算，最终产生一个输出。</a:t>
            </a:r>
          </a:p>
          <a:p>
            <a:endParaRPr lang="zh-CN" altLang="en-US" sz="2800" dirty="0" smtClean="0"/>
          </a:p>
          <a:p>
            <a:r>
              <a:rPr lang="zh-CN" altLang="en-US" sz="2800" dirty="0" smtClean="0"/>
              <a:t>但是对于所有的计算问题，都离不开要计算的对象或者要处理的信息，而如何高效的把它们组织起来，就是数据结构关心的问题，所以算法是离不开数据结构的。</a:t>
            </a:r>
            <a:endParaRPr kumimoji="1" lang="zh-CN" altLang="en-US" sz="2800" dirty="0"/>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pPr>
                <a:defRPr/>
              </a:pPr>
              <a:t>16</a:t>
            </a:fld>
            <a:endParaRPr lang="en-US" altLang="zh-CN"/>
          </a:p>
        </p:txBody>
      </p:sp>
    </p:spTree>
    <p:extLst>
      <p:ext uri="{BB962C8B-B14F-4D97-AF65-F5344CB8AC3E}">
        <p14:creationId xmlns:p14="http://schemas.microsoft.com/office/powerpoint/2010/main" val="7537160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DE91E1D3-2FB0-E242-A3C3-2274E8C88B6C}" type="slidenum">
              <a:rPr lang="en-US" altLang="zh-CN" sz="1400" smtClean="0">
                <a:latin typeface="Times New Roman" panose="02020603050405020304" pitchFamily="18" charset="0"/>
              </a:rPr>
              <a:pPr>
                <a:spcBef>
                  <a:spcPct val="0"/>
                </a:spcBef>
                <a:buClrTx/>
                <a:buSzTx/>
                <a:buFontTx/>
                <a:buNone/>
                <a:defRPr/>
              </a:pPr>
              <a:t>17</a:t>
            </a:fld>
            <a:endParaRPr lang="en-US" altLang="zh-CN" sz="1400" dirty="0" smtClean="0">
              <a:latin typeface="Times New Roman" panose="02020603050405020304" pitchFamily="18" charset="0"/>
            </a:endParaRPr>
          </a:p>
        </p:txBody>
      </p:sp>
      <p:sp>
        <p:nvSpPr>
          <p:cNvPr id="9219" name="Rectangle 2"/>
          <p:cNvSpPr>
            <a:spLocks noGrp="1" noChangeArrowheads="1"/>
          </p:cNvSpPr>
          <p:nvPr>
            <p:ph type="title"/>
          </p:nvPr>
        </p:nvSpPr>
        <p:spPr/>
        <p:txBody>
          <a:bodyPr/>
          <a:lstStyle/>
          <a:p>
            <a:pPr>
              <a:defRPr/>
            </a:pPr>
            <a:r>
              <a:rPr kumimoji="1" lang="zh-CN" altLang="en-US" dirty="0">
                <a:latin typeface="黑体" panose="02010609060101010101" pitchFamily="49" charset="-122"/>
                <a:ea typeface="黑体" panose="02010609060101010101" pitchFamily="49" charset="-122"/>
              </a:rPr>
              <a:t>如何描述算法</a:t>
            </a:r>
          </a:p>
        </p:txBody>
      </p:sp>
      <p:sp>
        <p:nvSpPr>
          <p:cNvPr id="9220" name="Rectangle 3"/>
          <p:cNvSpPr>
            <a:spLocks noGrp="1" noChangeArrowheads="1"/>
          </p:cNvSpPr>
          <p:nvPr>
            <p:ph type="body" sz="half" idx="1"/>
          </p:nvPr>
        </p:nvSpPr>
        <p:spPr>
          <a:xfrm>
            <a:off x="827088" y="1773238"/>
            <a:ext cx="8066087" cy="4824412"/>
          </a:xfrm>
        </p:spPr>
        <p:txBody>
          <a:bodyPr/>
          <a:lstStyle/>
          <a:p>
            <a:pPr eaLnBrk="1" hangingPunct="1">
              <a:defRPr/>
            </a:pPr>
            <a:r>
              <a:rPr lang="zh-CN" altLang="en-US" dirty="0"/>
              <a:t>算法的描述</a:t>
            </a:r>
            <a:r>
              <a:rPr lang="zh-CN" altLang="en-US" dirty="0" smtClean="0"/>
              <a:t>方法</a:t>
            </a:r>
            <a:endParaRPr lang="en-US" altLang="zh-CN" dirty="0" smtClean="0">
              <a:latin typeface="黑体" panose="02010609060101010101" pitchFamily="49" charset="-122"/>
              <a:ea typeface="黑体" panose="02010609060101010101" pitchFamily="49" charset="-122"/>
            </a:endParaRPr>
          </a:p>
          <a:p>
            <a:pPr lvl="1" eaLnBrk="1" hangingPunct="1">
              <a:defRPr/>
            </a:pPr>
            <a:r>
              <a:rPr lang="zh-CN" altLang="en-US" dirty="0" smtClean="0">
                <a:latin typeface="Times New Roman" panose="02020603050405020304" pitchFamily="18" charset="0"/>
                <a:ea typeface="黑体" charset="0"/>
                <a:cs typeface="Times New Roman" panose="02020603050405020304" pitchFamily="18" charset="0"/>
              </a:rPr>
              <a:t>自然语言</a:t>
            </a:r>
            <a:endParaRPr lang="en-US" altLang="zh-CN" dirty="0" smtClean="0">
              <a:latin typeface="Times New Roman" panose="02020603050405020304" pitchFamily="18" charset="0"/>
              <a:ea typeface="黑体" charset="0"/>
              <a:cs typeface="Times New Roman" panose="02020603050405020304" pitchFamily="18" charset="0"/>
            </a:endParaRPr>
          </a:p>
          <a:p>
            <a:pPr lvl="1" eaLnBrk="1" hangingPunct="1">
              <a:defRPr/>
            </a:pPr>
            <a:r>
              <a:rPr lang="zh-CN" altLang="en-US" dirty="0" smtClean="0">
                <a:latin typeface="Times New Roman" panose="02020603050405020304" pitchFamily="18" charset="0"/>
                <a:ea typeface="黑体" charset="0"/>
                <a:cs typeface="Times New Roman" panose="02020603050405020304" pitchFamily="18" charset="0"/>
              </a:rPr>
              <a:t>流程图</a:t>
            </a:r>
            <a:endParaRPr lang="en-US" altLang="zh-CN" dirty="0" smtClean="0">
              <a:latin typeface="Times New Roman" panose="02020603050405020304" pitchFamily="18" charset="0"/>
              <a:ea typeface="黑体" charset="0"/>
              <a:cs typeface="Times New Roman" panose="02020603050405020304" pitchFamily="18" charset="0"/>
            </a:endParaRPr>
          </a:p>
          <a:p>
            <a:pPr lvl="1" eaLnBrk="1" hangingPunct="1">
              <a:defRPr/>
            </a:pPr>
            <a:r>
              <a:rPr lang="zh-CN" altLang="en-US" dirty="0" smtClean="0">
                <a:latin typeface="Times New Roman" panose="02020603050405020304" pitchFamily="18" charset="0"/>
                <a:ea typeface="黑体" charset="0"/>
                <a:cs typeface="Times New Roman" panose="02020603050405020304" pitchFamily="18" charset="0"/>
              </a:rPr>
              <a:t>程序设计语言：</a:t>
            </a:r>
            <a:r>
              <a:rPr lang="en-US" altLang="zh-CN" dirty="0" smtClean="0">
                <a:latin typeface="Times New Roman" panose="02020603050405020304" pitchFamily="18" charset="0"/>
                <a:ea typeface="黑体" charset="0"/>
                <a:cs typeface="Times New Roman" panose="02020603050405020304" pitchFamily="18" charset="0"/>
              </a:rPr>
              <a:t>C</a:t>
            </a:r>
            <a:r>
              <a:rPr lang="zh-CN" altLang="en-US" dirty="0" smtClean="0">
                <a:latin typeface="Times New Roman" panose="02020603050405020304" pitchFamily="18" charset="0"/>
                <a:ea typeface="黑体" charset="0"/>
                <a:cs typeface="Times New Roman" panose="02020603050405020304" pitchFamily="18" charset="0"/>
              </a:rPr>
              <a:t>、</a:t>
            </a:r>
            <a:r>
              <a:rPr lang="en-US" altLang="zh-CN" dirty="0" smtClean="0">
                <a:latin typeface="Times New Roman" panose="02020603050405020304" pitchFamily="18" charset="0"/>
                <a:ea typeface="黑体" charset="0"/>
                <a:cs typeface="Times New Roman" panose="02020603050405020304" pitchFamily="18" charset="0"/>
              </a:rPr>
              <a:t>C++</a:t>
            </a:r>
            <a:r>
              <a:rPr lang="zh-CN" altLang="en-US" dirty="0" smtClean="0">
                <a:latin typeface="Times New Roman" panose="02020603050405020304" pitchFamily="18" charset="0"/>
                <a:ea typeface="黑体" charset="0"/>
                <a:cs typeface="Times New Roman" panose="02020603050405020304" pitchFamily="18" charset="0"/>
              </a:rPr>
              <a:t>、</a:t>
            </a:r>
            <a:r>
              <a:rPr lang="en-US" altLang="zh-CN" dirty="0" smtClean="0">
                <a:latin typeface="Times New Roman" panose="02020603050405020304" pitchFamily="18" charset="0"/>
                <a:ea typeface="黑体" charset="0"/>
                <a:cs typeface="Times New Roman" panose="02020603050405020304" pitchFamily="18" charset="0"/>
              </a:rPr>
              <a:t>Java</a:t>
            </a:r>
            <a:r>
              <a:rPr lang="zh-CN" altLang="en-US" dirty="0" smtClean="0">
                <a:latin typeface="Times New Roman" panose="02020603050405020304" pitchFamily="18" charset="0"/>
                <a:ea typeface="黑体" charset="0"/>
                <a:cs typeface="Times New Roman" panose="02020603050405020304" pitchFamily="18" charset="0"/>
              </a:rPr>
              <a:t>、</a:t>
            </a:r>
            <a:r>
              <a:rPr lang="en-US" altLang="zh-CN" dirty="0" smtClean="0">
                <a:latin typeface="Times New Roman" panose="02020603050405020304" pitchFamily="18" charset="0"/>
                <a:ea typeface="黑体" charset="0"/>
                <a:cs typeface="Times New Roman" panose="02020603050405020304" pitchFamily="18" charset="0"/>
              </a:rPr>
              <a:t>Python</a:t>
            </a:r>
            <a:r>
              <a:rPr lang="zh-CN" altLang="en-US" dirty="0" smtClean="0">
                <a:latin typeface="Times New Roman" panose="02020603050405020304" pitchFamily="18" charset="0"/>
                <a:ea typeface="黑体" charset="0"/>
                <a:cs typeface="Times New Roman" panose="02020603050405020304" pitchFamily="18" charset="0"/>
              </a:rPr>
              <a:t>、</a:t>
            </a:r>
            <a:r>
              <a:rPr lang="en-US" altLang="zh-CN" dirty="0" smtClean="0">
                <a:latin typeface="Times New Roman" panose="02020603050405020304" pitchFamily="18" charset="0"/>
                <a:ea typeface="黑体" charset="0"/>
                <a:cs typeface="Times New Roman" panose="02020603050405020304" pitchFamily="18" charset="0"/>
              </a:rPr>
              <a:t>…</a:t>
            </a:r>
          </a:p>
          <a:p>
            <a:pPr lvl="1" eaLnBrk="1" hangingPunct="1">
              <a:defRPr/>
            </a:pPr>
            <a:r>
              <a:rPr lang="zh-CN" altLang="en-US" dirty="0" smtClean="0">
                <a:latin typeface="Times New Roman" panose="02020603050405020304" pitchFamily="18" charset="0"/>
                <a:ea typeface="黑体" charset="0"/>
                <a:cs typeface="Times New Roman" panose="02020603050405020304" pitchFamily="18" charset="0"/>
              </a:rPr>
              <a:t>伪代码</a:t>
            </a:r>
            <a:r>
              <a:rPr lang="en-US" altLang="zh-CN" dirty="0">
                <a:latin typeface="Times New Roman" panose="02020603050405020304" pitchFamily="18" charset="0"/>
                <a:ea typeface="黑体" charset="0"/>
                <a:cs typeface="Times New Roman" panose="02020603050405020304" pitchFamily="18" charset="0"/>
              </a:rPr>
              <a:t>(</a:t>
            </a:r>
            <a:r>
              <a:rPr lang="en-US" altLang="zh-CN" dirty="0" smtClean="0">
                <a:latin typeface="Times New Roman" panose="02020603050405020304" pitchFamily="18" charset="0"/>
                <a:ea typeface="黑体" charset="0"/>
                <a:cs typeface="Times New Roman" panose="02020603050405020304" pitchFamily="18" charset="0"/>
              </a:rPr>
              <a:t>Pseudocode)——</a:t>
            </a:r>
            <a:r>
              <a:rPr lang="zh-CN" altLang="en-US" dirty="0" smtClean="0">
                <a:latin typeface="Times New Roman" panose="02020603050405020304" pitchFamily="18" charset="0"/>
                <a:ea typeface="黑体" charset="0"/>
                <a:cs typeface="Times New Roman" panose="02020603050405020304" pitchFamily="18" charset="0"/>
              </a:rPr>
              <a:t>算法语言</a:t>
            </a:r>
            <a:endParaRPr lang="en-US" altLang="zh-CN" dirty="0" smtClean="0">
              <a:latin typeface="Times New Roman" panose="02020603050405020304" pitchFamily="18" charset="0"/>
              <a:ea typeface="黑体" charset="0"/>
              <a:cs typeface="Times New Roman" panose="02020603050405020304" pitchFamily="18" charset="0"/>
            </a:endParaRPr>
          </a:p>
          <a:p>
            <a:pPr lvl="2" eaLnBrk="1" hangingPunct="1">
              <a:defRPr/>
            </a:pPr>
            <a:r>
              <a:rPr lang="zh-CN" altLang="en-US" sz="2800" dirty="0" smtClean="0">
                <a:latin typeface="Times New Roman" panose="02020603050405020304" pitchFamily="18" charset="0"/>
                <a:ea typeface="黑体" charset="0"/>
                <a:cs typeface="Times New Roman" panose="02020603050405020304" pitchFamily="18" charset="0"/>
              </a:rPr>
              <a:t>类</a:t>
            </a:r>
            <a:r>
              <a:rPr lang="en-US" altLang="zh-CN" sz="2800" dirty="0" smtClean="0">
                <a:latin typeface="Times New Roman" panose="02020603050405020304" pitchFamily="18" charset="0"/>
                <a:ea typeface="黑体" charset="0"/>
                <a:cs typeface="Times New Roman" panose="02020603050405020304" pitchFamily="18" charset="0"/>
              </a:rPr>
              <a:t>C/</a:t>
            </a:r>
            <a:r>
              <a:rPr lang="zh-CN" altLang="en-US" sz="2800" dirty="0" smtClean="0">
                <a:latin typeface="Times New Roman" panose="02020603050405020304" pitchFamily="18" charset="0"/>
                <a:ea typeface="黑体" charset="0"/>
                <a:cs typeface="Times New Roman" panose="02020603050405020304" pitchFamily="18" charset="0"/>
              </a:rPr>
              <a:t>类</a:t>
            </a:r>
            <a:r>
              <a:rPr lang="en-US" altLang="zh-CN" sz="2800" dirty="0" smtClean="0">
                <a:latin typeface="Times New Roman" panose="02020603050405020304" pitchFamily="18" charset="0"/>
                <a:ea typeface="黑体" charset="0"/>
                <a:cs typeface="Times New Roman" panose="02020603050405020304" pitchFamily="18" charset="0"/>
              </a:rPr>
              <a:t>Pascal</a:t>
            </a:r>
            <a:r>
              <a:rPr lang="zh-CN" altLang="en-US" sz="2800" dirty="0" smtClean="0">
                <a:latin typeface="Times New Roman" panose="02020603050405020304" pitchFamily="18" charset="0"/>
                <a:ea typeface="黑体" charset="0"/>
                <a:cs typeface="Times New Roman" panose="02020603050405020304" pitchFamily="18" charset="0"/>
              </a:rPr>
              <a:t>语言</a:t>
            </a:r>
            <a:endParaRPr lang="en-US" altLang="zh-CN" sz="2800" dirty="0">
              <a:latin typeface="Times New Roman" panose="02020603050405020304" pitchFamily="18" charset="0"/>
              <a:ea typeface="黑体" charset="0"/>
              <a:cs typeface="Times New Roman" panose="02020603050405020304" pitchFamily="18" charset="0"/>
            </a:endParaRPr>
          </a:p>
          <a:p>
            <a:pPr lvl="2" eaLnBrk="1" hangingPunct="1">
              <a:defRPr/>
            </a:pPr>
            <a:r>
              <a:rPr lang="zh-CN" altLang="en-US" sz="2800" dirty="0" smtClean="0">
                <a:latin typeface="黑体" charset="0"/>
                <a:ea typeface="黑体" charset="0"/>
              </a:rPr>
              <a:t>结构化</a:t>
            </a:r>
            <a:r>
              <a:rPr lang="zh-CN" altLang="en-US" sz="2800" dirty="0">
                <a:latin typeface="黑体" charset="0"/>
                <a:ea typeface="黑体" charset="0"/>
              </a:rPr>
              <a:t>编程语言</a:t>
            </a:r>
          </a:p>
          <a:p>
            <a:pPr lvl="1" eaLnBrk="1" hangingPunct="1">
              <a:defRPr/>
            </a:pPr>
            <a:endParaRPr lang="en-US" altLang="zh-CN" dirty="0">
              <a:latin typeface="黑体" panose="02010609060101010101" pitchFamily="49" charset="-122"/>
              <a:ea typeface="黑体" panose="02010609060101010101" pitchFamily="49" charset="-122"/>
            </a:endParaRPr>
          </a:p>
          <a:p>
            <a:pPr eaLnBrk="1" hangingPunct="1">
              <a:buFont typeface="Wingdings" charset="2"/>
              <a:buNone/>
              <a:defRPr/>
            </a:pPr>
            <a:endParaRPr lang="en-US" altLang="zh-CN" b="1" dirty="0">
              <a:latin typeface="黑体" charset="0"/>
              <a:ea typeface="黑体" charset="0"/>
            </a:endParaRPr>
          </a:p>
          <a:p>
            <a:pPr eaLnBrk="1" hangingPunct="1">
              <a:buFont typeface="Wingdings" charset="2"/>
              <a:buNone/>
              <a:defRPr/>
            </a:pPr>
            <a:endParaRPr lang="en-US" altLang="zh-CN"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DE91E1D3-2FB0-E242-A3C3-2274E8C88B6C}" type="slidenum">
              <a:rPr lang="en-US" altLang="zh-CN" sz="1400" smtClean="0">
                <a:latin typeface="Times New Roman" panose="02020603050405020304" pitchFamily="18" charset="0"/>
              </a:rPr>
              <a:pPr>
                <a:spcBef>
                  <a:spcPct val="0"/>
                </a:spcBef>
                <a:buClrTx/>
                <a:buSzTx/>
                <a:buFontTx/>
                <a:buNone/>
                <a:defRPr/>
              </a:pPr>
              <a:t>18</a:t>
            </a:fld>
            <a:endParaRPr lang="en-US" altLang="zh-CN" sz="1400" smtClean="0">
              <a:latin typeface="Times New Roman" panose="02020603050405020304" pitchFamily="18" charset="0"/>
            </a:endParaRPr>
          </a:p>
        </p:txBody>
      </p:sp>
      <p:sp>
        <p:nvSpPr>
          <p:cNvPr id="9219" name="Rectangle 2"/>
          <p:cNvSpPr>
            <a:spLocks noGrp="1" noChangeArrowheads="1"/>
          </p:cNvSpPr>
          <p:nvPr>
            <p:ph type="title"/>
          </p:nvPr>
        </p:nvSpPr>
        <p:spPr/>
        <p:txBody>
          <a:bodyPr/>
          <a:lstStyle/>
          <a:p>
            <a:pPr>
              <a:defRPr/>
            </a:pPr>
            <a:r>
              <a:rPr kumimoji="1" lang="zh-CN" altLang="en-US" dirty="0">
                <a:latin typeface="黑体" panose="02010609060101010101" pitchFamily="49" charset="-122"/>
                <a:ea typeface="黑体" panose="02010609060101010101" pitchFamily="49" charset="-122"/>
              </a:rPr>
              <a:t>如何描述算法</a:t>
            </a:r>
          </a:p>
        </p:txBody>
      </p:sp>
      <p:sp>
        <p:nvSpPr>
          <p:cNvPr id="9220" name="Rectangle 3"/>
          <p:cNvSpPr>
            <a:spLocks noGrp="1" noChangeArrowheads="1"/>
          </p:cNvSpPr>
          <p:nvPr>
            <p:ph type="body" sz="half" idx="1"/>
          </p:nvPr>
        </p:nvSpPr>
        <p:spPr>
          <a:xfrm>
            <a:off x="827088" y="1773238"/>
            <a:ext cx="8066087" cy="4824412"/>
          </a:xfrm>
        </p:spPr>
        <p:txBody>
          <a:bodyPr/>
          <a:lstStyle/>
          <a:p>
            <a:pPr lvl="1" eaLnBrk="1" hangingPunct="1">
              <a:defRPr/>
            </a:pPr>
            <a:endParaRPr lang="en-US" altLang="zh-CN" dirty="0">
              <a:latin typeface="黑体" panose="02010609060101010101" pitchFamily="49" charset="-122"/>
              <a:ea typeface="黑体" panose="02010609060101010101" pitchFamily="49" charset="-122"/>
            </a:endParaRPr>
          </a:p>
          <a:p>
            <a:pPr eaLnBrk="1" hangingPunct="1">
              <a:buFont typeface="Wingdings" charset="2"/>
              <a:buNone/>
              <a:defRPr/>
            </a:pPr>
            <a:endParaRPr lang="en-US" altLang="zh-CN" b="1" dirty="0">
              <a:latin typeface="黑体" charset="0"/>
              <a:ea typeface="黑体" charset="0"/>
            </a:endParaRPr>
          </a:p>
          <a:p>
            <a:pPr eaLnBrk="1" hangingPunct="1">
              <a:buFont typeface="Wingdings" charset="2"/>
              <a:buNone/>
              <a:defRPr/>
            </a:pPr>
            <a:endParaRPr lang="en-US" altLang="zh-CN" dirty="0"/>
          </a:p>
        </p:txBody>
      </p:sp>
      <p:sp>
        <p:nvSpPr>
          <p:cNvPr id="6" name="矩形 5"/>
          <p:cNvSpPr/>
          <p:nvPr/>
        </p:nvSpPr>
        <p:spPr>
          <a:xfrm>
            <a:off x="-324544" y="3388445"/>
            <a:ext cx="1988045" cy="523220"/>
          </a:xfrm>
          <a:prstGeom prst="rect">
            <a:avLst/>
          </a:prstGeom>
        </p:spPr>
        <p:txBody>
          <a:bodyPr wrap="none">
            <a:spAutoFit/>
          </a:bodyPr>
          <a:lstStyle/>
          <a:p>
            <a:pPr lvl="1" eaLnBrk="1" hangingPunct="1">
              <a:defRPr/>
            </a:pPr>
            <a:r>
              <a:rPr lang="zh-CN" altLang="en-US" sz="2800" dirty="0">
                <a:solidFill>
                  <a:srgbClr val="FF0000"/>
                </a:solidFill>
                <a:latin typeface="Times New Roman" panose="02020603050405020304" pitchFamily="18" charset="0"/>
                <a:ea typeface="黑体" charset="0"/>
                <a:cs typeface="Times New Roman" panose="02020603050405020304" pitchFamily="18" charset="0"/>
              </a:rPr>
              <a:t>类</a:t>
            </a:r>
            <a:r>
              <a:rPr lang="en-US" altLang="zh-CN" sz="2800" dirty="0">
                <a:solidFill>
                  <a:srgbClr val="FF0000"/>
                </a:solidFill>
                <a:latin typeface="Times New Roman" panose="02020603050405020304" pitchFamily="18" charset="0"/>
                <a:ea typeface="黑体" charset="0"/>
                <a:cs typeface="Times New Roman" panose="02020603050405020304" pitchFamily="18" charset="0"/>
              </a:rPr>
              <a:t>C</a:t>
            </a:r>
            <a:r>
              <a:rPr lang="zh-CN" altLang="en-US" sz="2800" dirty="0">
                <a:solidFill>
                  <a:srgbClr val="FF0000"/>
                </a:solidFill>
                <a:latin typeface="Times New Roman" panose="02020603050405020304" pitchFamily="18" charset="0"/>
                <a:ea typeface="黑体" charset="0"/>
                <a:cs typeface="Times New Roman" panose="02020603050405020304" pitchFamily="18" charset="0"/>
              </a:rPr>
              <a:t>语言</a:t>
            </a:r>
            <a:endParaRPr lang="en-US" altLang="zh-CN" sz="2800" dirty="0">
              <a:solidFill>
                <a:srgbClr val="FF0000"/>
              </a:solidFill>
              <a:latin typeface="Times New Roman" panose="02020603050405020304" pitchFamily="18" charset="0"/>
              <a:ea typeface="黑体"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1663504" y="1484784"/>
            <a:ext cx="5799224" cy="5292000"/>
          </a:xfrm>
          <a:prstGeom prst="rect">
            <a:avLst/>
          </a:prstGeom>
        </p:spPr>
      </p:pic>
    </p:spTree>
    <p:extLst>
      <p:ext uri="{BB962C8B-B14F-4D97-AF65-F5344CB8AC3E}">
        <p14:creationId xmlns:p14="http://schemas.microsoft.com/office/powerpoint/2010/main" val="22351274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DE91E1D3-2FB0-E242-A3C3-2274E8C88B6C}" type="slidenum">
              <a:rPr lang="en-US" altLang="zh-CN" sz="1400" smtClean="0">
                <a:latin typeface="Times New Roman" panose="02020603050405020304" pitchFamily="18" charset="0"/>
              </a:rPr>
              <a:pPr>
                <a:spcBef>
                  <a:spcPct val="0"/>
                </a:spcBef>
                <a:buClrTx/>
                <a:buSzTx/>
                <a:buFontTx/>
                <a:buNone/>
                <a:defRPr/>
              </a:pPr>
              <a:t>19</a:t>
            </a:fld>
            <a:endParaRPr lang="en-US" altLang="zh-CN" sz="1400" dirty="0" smtClean="0">
              <a:latin typeface="Times New Roman" panose="02020603050405020304" pitchFamily="18" charset="0"/>
            </a:endParaRPr>
          </a:p>
        </p:txBody>
      </p:sp>
      <p:sp>
        <p:nvSpPr>
          <p:cNvPr id="9219" name="Rectangle 2"/>
          <p:cNvSpPr>
            <a:spLocks noGrp="1" noChangeArrowheads="1"/>
          </p:cNvSpPr>
          <p:nvPr>
            <p:ph type="title"/>
          </p:nvPr>
        </p:nvSpPr>
        <p:spPr/>
        <p:txBody>
          <a:bodyPr/>
          <a:lstStyle/>
          <a:p>
            <a:pPr>
              <a:defRPr/>
            </a:pPr>
            <a:r>
              <a:rPr kumimoji="1" lang="zh-CN" altLang="en-US" dirty="0">
                <a:latin typeface="黑体" panose="02010609060101010101" pitchFamily="49" charset="-122"/>
                <a:ea typeface="黑体" panose="02010609060101010101" pitchFamily="49" charset="-122"/>
              </a:rPr>
              <a:t>如何描述算法</a:t>
            </a:r>
          </a:p>
        </p:txBody>
      </p:sp>
      <p:sp>
        <p:nvSpPr>
          <p:cNvPr id="6" name="矩形 5"/>
          <p:cNvSpPr/>
          <p:nvPr/>
        </p:nvSpPr>
        <p:spPr>
          <a:xfrm>
            <a:off x="-324544" y="3388445"/>
            <a:ext cx="2704587" cy="523220"/>
          </a:xfrm>
          <a:prstGeom prst="rect">
            <a:avLst/>
          </a:prstGeom>
        </p:spPr>
        <p:txBody>
          <a:bodyPr wrap="none">
            <a:spAutoFit/>
          </a:bodyPr>
          <a:lstStyle/>
          <a:p>
            <a:pPr lvl="1" eaLnBrk="1" hangingPunct="1">
              <a:defRPr/>
            </a:pPr>
            <a:r>
              <a:rPr lang="zh-CN" altLang="en-US" sz="2800" dirty="0" smtClean="0">
                <a:solidFill>
                  <a:srgbClr val="FF0000"/>
                </a:solidFill>
                <a:latin typeface="Times New Roman" panose="02020603050405020304" pitchFamily="18" charset="0"/>
                <a:ea typeface="黑体" charset="0"/>
                <a:cs typeface="Times New Roman" panose="02020603050405020304" pitchFamily="18" charset="0"/>
              </a:rPr>
              <a:t>类</a:t>
            </a:r>
            <a:r>
              <a:rPr lang="en-US" altLang="zh-CN" sz="2800" dirty="0">
                <a:solidFill>
                  <a:srgbClr val="FF0000"/>
                </a:solidFill>
                <a:latin typeface="Times New Roman" panose="02020603050405020304" pitchFamily="18" charset="0"/>
                <a:ea typeface="黑体" charset="0"/>
                <a:cs typeface="Times New Roman" panose="02020603050405020304" pitchFamily="18" charset="0"/>
              </a:rPr>
              <a:t>Pascal</a:t>
            </a:r>
            <a:r>
              <a:rPr lang="zh-CN" altLang="en-US" sz="2800" dirty="0" smtClean="0">
                <a:solidFill>
                  <a:srgbClr val="FF0000"/>
                </a:solidFill>
                <a:latin typeface="Times New Roman" panose="02020603050405020304" pitchFamily="18" charset="0"/>
                <a:ea typeface="黑体" charset="0"/>
                <a:cs typeface="Times New Roman" panose="02020603050405020304" pitchFamily="18" charset="0"/>
              </a:rPr>
              <a:t>语言</a:t>
            </a:r>
            <a:endParaRPr lang="en-US" altLang="zh-CN" sz="2800" dirty="0">
              <a:solidFill>
                <a:srgbClr val="FF0000"/>
              </a:solidFill>
              <a:latin typeface="Times New Roman" panose="02020603050405020304" pitchFamily="18" charset="0"/>
              <a:ea typeface="黑体" charset="0"/>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2380043" y="1419189"/>
            <a:ext cx="5715042" cy="5053049"/>
          </a:xfrm>
          <a:prstGeom prst="rect">
            <a:avLst/>
          </a:prstGeom>
        </p:spPr>
      </p:pic>
    </p:spTree>
    <p:extLst>
      <p:ext uri="{BB962C8B-B14F-4D97-AF65-F5344CB8AC3E}">
        <p14:creationId xmlns:p14="http://schemas.microsoft.com/office/powerpoint/2010/main" val="37143168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什么是算法</a:t>
            </a:r>
            <a:r>
              <a:rPr kumimoji="1" lang="en-US" altLang="zh-CN" dirty="0" smtClean="0">
                <a:latin typeface="仿宋" panose="02010609060101010101" pitchFamily="49" charset="-122"/>
                <a:ea typeface="仿宋" panose="02010609060101010101" pitchFamily="49" charset="-122"/>
              </a:rPr>
              <a:t>(</a:t>
            </a:r>
            <a:r>
              <a:rPr kumimoji="1" lang="en-US" altLang="zh-CN" dirty="0" smtClean="0">
                <a:latin typeface="Times New Roman" panose="02020603050405020304" pitchFamily="18" charset="0"/>
                <a:cs typeface="Times New Roman" panose="02020603050405020304" pitchFamily="18" charset="0"/>
              </a:rPr>
              <a:t>Algorithm</a:t>
            </a:r>
            <a:r>
              <a:rPr kumimoji="1" lang="en-US" altLang="zh-CN" dirty="0" smtClean="0">
                <a:latin typeface="仿宋" panose="02010609060101010101" pitchFamily="49" charset="-122"/>
                <a:ea typeface="仿宋" panose="02010609060101010101" pitchFamily="49" charset="-122"/>
              </a:rPr>
              <a:t>)</a:t>
            </a:r>
            <a:endParaRPr kumimoji="1" lang="zh-CN" altLang="en-US" dirty="0">
              <a:latin typeface="仿宋" panose="02010609060101010101" pitchFamily="49" charset="-122"/>
              <a:ea typeface="仿宋" panose="02010609060101010101" pitchFamily="49" charset="-122"/>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pPr>
                <a:defRPr/>
              </a:pPr>
              <a:t>2</a:t>
            </a:fld>
            <a:endParaRPr lang="en-US" altLang="zh-CN"/>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t="6951" b="2750"/>
          <a:stretch/>
        </p:blipFill>
        <p:spPr>
          <a:xfrm>
            <a:off x="3245104" y="1700808"/>
            <a:ext cx="2190992" cy="4284000"/>
          </a:xfrm>
          <a:prstGeom prst="rect">
            <a:avLst/>
          </a:prstGeom>
          <a:ln>
            <a:solidFill>
              <a:srgbClr val="FF0000"/>
            </a:solidFill>
          </a:ln>
        </p:spPr>
      </p:pic>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t="8000" b="4851"/>
          <a:stretch/>
        </p:blipFill>
        <p:spPr>
          <a:xfrm>
            <a:off x="5868144" y="1700808"/>
            <a:ext cx="2270209" cy="4284000"/>
          </a:xfrm>
          <a:prstGeom prst="rect">
            <a:avLst/>
          </a:prstGeom>
          <a:ln>
            <a:solidFill>
              <a:srgbClr val="FF0000"/>
            </a:solidFill>
          </a:ln>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88" y="1700808"/>
            <a:ext cx="2204668" cy="4284000"/>
          </a:xfrm>
          <a:prstGeom prst="rect">
            <a:avLst/>
          </a:prstGeom>
          <a:ln>
            <a:solidFill>
              <a:srgbClr val="FF0000"/>
            </a:solidFill>
          </a:ln>
        </p:spPr>
      </p:pic>
      <p:sp>
        <p:nvSpPr>
          <p:cNvPr id="16" name="文本框 15"/>
          <p:cNvSpPr txBox="1"/>
          <p:nvPr/>
        </p:nvSpPr>
        <p:spPr>
          <a:xfrm>
            <a:off x="5868144" y="6098087"/>
            <a:ext cx="2270209" cy="461665"/>
          </a:xfrm>
          <a:prstGeom prst="rect">
            <a:avLst/>
          </a:prstGeom>
          <a:noFill/>
        </p:spPr>
        <p:txBody>
          <a:bodyPr wrap="square" rtlCol="0">
            <a:spAutoFit/>
          </a:bodyPr>
          <a:lstStyle/>
          <a:p>
            <a:pPr algn="ctr"/>
            <a:r>
              <a:rPr lang="zh-CN" altLang="en-US" sz="2400" dirty="0" smtClean="0">
                <a:latin typeface="黑体" panose="02010609060101010101" pitchFamily="49" charset="-122"/>
                <a:ea typeface="黑体" panose="02010609060101010101" pitchFamily="49" charset="-122"/>
              </a:rPr>
              <a:t>图像识别算法</a:t>
            </a:r>
            <a:endParaRPr lang="zh-CN" altLang="en-US" sz="2400" dirty="0">
              <a:latin typeface="黑体" panose="02010609060101010101" pitchFamily="49" charset="-122"/>
              <a:ea typeface="黑体" panose="02010609060101010101" pitchFamily="49" charset="-122"/>
            </a:endParaRPr>
          </a:p>
        </p:txBody>
      </p:sp>
      <p:sp>
        <p:nvSpPr>
          <p:cNvPr id="17" name="文本框 16"/>
          <p:cNvSpPr txBox="1"/>
          <p:nvPr/>
        </p:nvSpPr>
        <p:spPr>
          <a:xfrm>
            <a:off x="3245105" y="6098087"/>
            <a:ext cx="2190992" cy="461665"/>
          </a:xfrm>
          <a:prstGeom prst="rect">
            <a:avLst/>
          </a:prstGeom>
          <a:noFill/>
        </p:spPr>
        <p:txBody>
          <a:bodyPr wrap="square" rtlCol="0">
            <a:spAutoFit/>
          </a:bodyPr>
          <a:lstStyle/>
          <a:p>
            <a:pPr algn="ctr"/>
            <a:r>
              <a:rPr lang="zh-CN" altLang="en-US" sz="2400" dirty="0" smtClean="0">
                <a:latin typeface="黑体" panose="02010609060101010101" pitchFamily="49" charset="-122"/>
                <a:ea typeface="黑体" panose="02010609060101010101" pitchFamily="49" charset="-122"/>
              </a:rPr>
              <a:t>寻路算法</a:t>
            </a:r>
            <a:endParaRPr lang="zh-CN" altLang="en-US" sz="2400" dirty="0">
              <a:latin typeface="黑体" panose="02010609060101010101" pitchFamily="49" charset="-122"/>
              <a:ea typeface="黑体" panose="02010609060101010101" pitchFamily="49" charset="-122"/>
            </a:endParaRPr>
          </a:p>
        </p:txBody>
      </p:sp>
      <p:sp>
        <p:nvSpPr>
          <p:cNvPr id="18" name="文本框 17"/>
          <p:cNvSpPr txBox="1"/>
          <p:nvPr/>
        </p:nvSpPr>
        <p:spPr>
          <a:xfrm>
            <a:off x="608388" y="6098087"/>
            <a:ext cx="2235420" cy="461665"/>
          </a:xfrm>
          <a:prstGeom prst="rect">
            <a:avLst/>
          </a:prstGeom>
          <a:noFill/>
        </p:spPr>
        <p:txBody>
          <a:bodyPr wrap="square" rtlCol="0">
            <a:spAutoFit/>
          </a:bodyPr>
          <a:lstStyle/>
          <a:p>
            <a:pPr algn="ctr"/>
            <a:r>
              <a:rPr lang="zh-CN" altLang="en-US" sz="2400" dirty="0" smtClean="0">
                <a:latin typeface="黑体" panose="02010609060101010101" pitchFamily="49" charset="-122"/>
                <a:ea typeface="黑体" panose="02010609060101010101" pitchFamily="49" charset="-122"/>
              </a:rPr>
              <a:t>随机算法</a:t>
            </a:r>
            <a:endParaRPr lang="zh-CN" alt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56663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a:blip r:embed="rId2"/>
          <a:stretch>
            <a:fillRect/>
          </a:stretch>
        </p:blipFill>
        <p:spPr>
          <a:xfrm>
            <a:off x="4120195" y="5024670"/>
            <a:ext cx="978254" cy="1538220"/>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12201" t="14720" r="4640" b="7160"/>
          <a:stretch/>
        </p:blipFill>
        <p:spPr>
          <a:xfrm>
            <a:off x="2349216" y="3212623"/>
            <a:ext cx="1275528" cy="1198223"/>
          </a:xfrm>
          <a:prstGeom prst="rect">
            <a:avLst/>
          </a:prstGeom>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7945" t="2914" r="-608" b="9453"/>
          <a:stretch/>
        </p:blipFill>
        <p:spPr>
          <a:xfrm>
            <a:off x="6871929" y="3284984"/>
            <a:ext cx="1216594" cy="1150550"/>
          </a:xfrm>
          <a:prstGeom prst="rect">
            <a:avLst/>
          </a:prstGeom>
        </p:spPr>
      </p:pic>
      <p:sp>
        <p:nvSpPr>
          <p:cNvPr id="10242"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F12DE806-E33F-5D45-8011-02455A4B0D80}" type="slidenum">
              <a:rPr lang="en-US" altLang="zh-CN" sz="1400" smtClean="0">
                <a:latin typeface="Times New Roman" panose="02020603050405020304" pitchFamily="18" charset="0"/>
              </a:rPr>
              <a:pPr>
                <a:spcBef>
                  <a:spcPct val="0"/>
                </a:spcBef>
                <a:buClrTx/>
                <a:buSzTx/>
                <a:buFontTx/>
                <a:buNone/>
                <a:defRPr/>
              </a:pPr>
              <a:t>20</a:t>
            </a:fld>
            <a:endParaRPr lang="en-US" altLang="zh-CN" sz="1400" dirty="0" smtClean="0">
              <a:latin typeface="Times New Roman" panose="02020603050405020304" pitchFamily="18" charset="0"/>
            </a:endParaRPr>
          </a:p>
        </p:txBody>
      </p:sp>
      <p:sp>
        <p:nvSpPr>
          <p:cNvPr id="10243" name="Rectangle 2"/>
          <p:cNvSpPr>
            <a:spLocks noGrp="1" noChangeArrowheads="1"/>
          </p:cNvSpPr>
          <p:nvPr>
            <p:ph type="title"/>
          </p:nvPr>
        </p:nvSpPr>
        <p:spPr/>
        <p:txBody>
          <a:bodyPr/>
          <a:lstStyle/>
          <a:p>
            <a:pPr eaLnBrk="1" hangingPunct="1">
              <a:defRPr/>
            </a:pPr>
            <a:r>
              <a:rPr lang="zh-CN" altLang="en-US" dirty="0" smtClean="0">
                <a:latin typeface="黑体" panose="02010609060101010101" pitchFamily="49" charset="-122"/>
                <a:ea typeface="黑体" panose="02010609060101010101" pitchFamily="49" charset="-122"/>
              </a:rPr>
              <a:t>如何设计一个算法（例</a:t>
            </a:r>
            <a:r>
              <a:rPr lang="en-US" altLang="zh-CN" dirty="0" smtClean="0">
                <a:latin typeface="黑体" panose="02010609060101010101" pitchFamily="49" charset="-122"/>
                <a:ea typeface="黑体" panose="02010609060101010101" pitchFamily="49" charset="-122"/>
              </a:rPr>
              <a:t>1</a:t>
            </a:r>
            <a:r>
              <a:rPr lang="zh-CN" altLang="en-US" dirty="0" smtClean="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47107" name="Rectangle 3"/>
          <p:cNvSpPr>
            <a:spLocks noGrp="1" noChangeArrowheads="1"/>
          </p:cNvSpPr>
          <p:nvPr>
            <p:ph type="body" sz="half" idx="1"/>
          </p:nvPr>
        </p:nvSpPr>
        <p:spPr>
          <a:xfrm>
            <a:off x="827088" y="1628775"/>
            <a:ext cx="7993062" cy="4968875"/>
          </a:xfrm>
        </p:spPr>
        <p:txBody>
          <a:bodyPr/>
          <a:lstStyle/>
          <a:p>
            <a:pPr marL="0" indent="0" eaLnBrk="1" hangingPunct="1">
              <a:buNone/>
              <a:defRPr/>
            </a:pPr>
            <a:r>
              <a:rPr lang="zh-CN" altLang="en-US" sz="2800" dirty="0" smtClean="0">
                <a:latin typeface="Times New Roman" panose="02020603050405020304" pitchFamily="18" charset="0"/>
                <a:cs typeface="Times New Roman" panose="02020603050405020304" pitchFamily="18" charset="0"/>
              </a:rPr>
              <a:t>草原上生活着一群可爱的兔子，有</a:t>
            </a:r>
            <a:r>
              <a:rPr lang="en-US" altLang="zh-CN" sz="2800" dirty="0" smtClean="0">
                <a:latin typeface="Times New Roman" panose="02020603050405020304" pitchFamily="18" charset="0"/>
                <a:cs typeface="Times New Roman" panose="02020603050405020304" pitchFamily="18" charset="0"/>
              </a:rPr>
              <a:t>5</a:t>
            </a:r>
            <a:r>
              <a:rPr lang="zh-CN" altLang="en-US" sz="2800" dirty="0" smtClean="0">
                <a:latin typeface="Times New Roman" panose="02020603050405020304" pitchFamily="18" charset="0"/>
                <a:cs typeface="Times New Roman" panose="02020603050405020304" pitchFamily="18" charset="0"/>
              </a:rPr>
              <a:t>只公兔子和</a:t>
            </a:r>
            <a:r>
              <a:rPr lang="en-US" altLang="zh-CN" sz="2800" dirty="0" smtClean="0">
                <a:latin typeface="Times New Roman" panose="02020603050405020304" pitchFamily="18" charset="0"/>
                <a:cs typeface="Times New Roman" panose="02020603050405020304" pitchFamily="18" charset="0"/>
              </a:rPr>
              <a:t>5</a:t>
            </a:r>
            <a:r>
              <a:rPr lang="zh-CN" altLang="en-US" sz="2800" dirty="0" smtClean="0">
                <a:latin typeface="Times New Roman" panose="02020603050405020304" pitchFamily="18" charset="0"/>
                <a:cs typeface="Times New Roman" panose="02020603050405020304" pitchFamily="18" charset="0"/>
              </a:rPr>
              <a:t>只母兔子，每只公兔子都对若干母兔子有好感。</a:t>
            </a:r>
            <a:r>
              <a:rPr lang="zh-CN" altLang="en-US" sz="2800" dirty="0" smtClean="0">
                <a:solidFill>
                  <a:srgbClr val="0000FF"/>
                </a:solidFill>
                <a:latin typeface="Times New Roman" panose="02020603050405020304" pitchFamily="18" charset="0"/>
                <a:cs typeface="Times New Roman" panose="02020603050405020304" pitchFamily="18" charset="0"/>
              </a:rPr>
              <a:t>如何帮助尽可能多的公兔子找到伴侣？</a:t>
            </a:r>
            <a:endParaRPr lang="zh-CN" altLang="en-US" sz="2800" dirty="0">
              <a:solidFill>
                <a:srgbClr val="0000FF"/>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3679" y="3334917"/>
            <a:ext cx="681830" cy="1027885"/>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9863" y="3257873"/>
            <a:ext cx="891623" cy="1133419"/>
          </a:xfrm>
          <a:prstGeom prst="rect">
            <a:avLst/>
          </a:prstGeom>
        </p:spPr>
      </p:pic>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8368" y="3185544"/>
            <a:ext cx="608502" cy="1276577"/>
          </a:xfrm>
          <a:prstGeom prst="rect">
            <a:avLst/>
          </a:prstGeom>
        </p:spPr>
      </p:pic>
      <p:pic>
        <p:nvPicPr>
          <p:cNvPr id="7" name="图片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5202" y="4978064"/>
            <a:ext cx="938783" cy="1547445"/>
          </a:xfrm>
          <a:prstGeom prst="rect">
            <a:avLst/>
          </a:prstGeom>
        </p:spPr>
      </p:pic>
      <p:pic>
        <p:nvPicPr>
          <p:cNvPr id="8" name="图片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55776" y="5057675"/>
            <a:ext cx="936104" cy="1493783"/>
          </a:xfrm>
          <a:prstGeom prst="rect">
            <a:avLst/>
          </a:prstGeom>
        </p:spPr>
      </p:pic>
      <p:pic>
        <p:nvPicPr>
          <p:cNvPr id="11" name="图片 10"/>
          <p:cNvPicPr>
            <a:picLocks noChangeAspect="1"/>
          </p:cNvPicPr>
          <p:nvPr/>
        </p:nvPicPr>
        <p:blipFill rotWithShape="1">
          <a:blip r:embed="rId10">
            <a:extLst>
              <a:ext uri="{28A0092B-C50C-407E-A947-70E740481C1C}">
                <a14:useLocalDpi xmlns:a14="http://schemas.microsoft.com/office/drawing/2010/main" val="0"/>
              </a:ext>
            </a:extLst>
          </a:blip>
          <a:srcRect l="27765" t="5901" r="24987" b="5901"/>
          <a:stretch/>
        </p:blipFill>
        <p:spPr>
          <a:xfrm>
            <a:off x="5731152" y="4960225"/>
            <a:ext cx="934593" cy="1539329"/>
          </a:xfrm>
          <a:prstGeom prst="rect">
            <a:avLst/>
          </a:prstGeom>
        </p:spPr>
      </p:pic>
      <p:pic>
        <p:nvPicPr>
          <p:cNvPr id="12" name="图片 11"/>
          <p:cNvPicPr>
            <a:picLocks noChangeAspect="1"/>
          </p:cNvPicPr>
          <p:nvPr/>
        </p:nvPicPr>
        <p:blipFill rotWithShape="1">
          <a:blip r:embed="rId11">
            <a:extLst>
              <a:ext uri="{28A0092B-C50C-407E-A947-70E740481C1C}">
                <a14:useLocalDpi xmlns:a14="http://schemas.microsoft.com/office/drawing/2010/main" val="0"/>
              </a:ext>
            </a:extLst>
          </a:blip>
          <a:srcRect l="11770" t="9318" r="8165" b="4659"/>
          <a:stretch/>
        </p:blipFill>
        <p:spPr>
          <a:xfrm>
            <a:off x="7071026" y="5001150"/>
            <a:ext cx="1142146" cy="1553319"/>
          </a:xfrm>
          <a:prstGeom prst="rect">
            <a:avLst/>
          </a:prstGeom>
        </p:spPr>
      </p:pic>
      <p:grpSp>
        <p:nvGrpSpPr>
          <p:cNvPr id="43" name="组合 42"/>
          <p:cNvGrpSpPr/>
          <p:nvPr/>
        </p:nvGrpSpPr>
        <p:grpSpPr>
          <a:xfrm>
            <a:off x="1547664" y="4221088"/>
            <a:ext cx="5976664" cy="1008112"/>
            <a:chOff x="1547664" y="4221088"/>
            <a:chExt cx="5976664" cy="1008112"/>
          </a:xfrm>
        </p:grpSpPr>
        <p:cxnSp>
          <p:nvCxnSpPr>
            <p:cNvPr id="16" name="直接箭头连接符 15"/>
            <p:cNvCxnSpPr>
              <a:stCxn id="6" idx="2"/>
            </p:cNvCxnSpPr>
            <p:nvPr/>
          </p:nvCxnSpPr>
          <p:spPr bwMode="auto">
            <a:xfrm>
              <a:off x="2986980" y="4410846"/>
              <a:ext cx="1296988" cy="818354"/>
            </a:xfrm>
            <a:prstGeom prst="straightConnector1">
              <a:avLst/>
            </a:prstGeom>
            <a:solidFill>
              <a:schemeClr val="accent1"/>
            </a:solidFill>
            <a:ln w="2857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p:cNvCxnSpPr>
              <a:stCxn id="6" idx="2"/>
            </p:cNvCxnSpPr>
            <p:nvPr/>
          </p:nvCxnSpPr>
          <p:spPr bwMode="auto">
            <a:xfrm flipH="1">
              <a:off x="1547664" y="4410846"/>
              <a:ext cx="1439316" cy="746346"/>
            </a:xfrm>
            <a:prstGeom prst="straightConnector1">
              <a:avLst/>
            </a:prstGeom>
            <a:solidFill>
              <a:schemeClr val="accent1"/>
            </a:solidFill>
            <a:ln w="2857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a:endCxn id="8" idx="0"/>
            </p:cNvCxnSpPr>
            <p:nvPr/>
          </p:nvCxnSpPr>
          <p:spPr bwMode="auto">
            <a:xfrm>
              <a:off x="1763688" y="4391292"/>
              <a:ext cx="1260140" cy="666383"/>
            </a:xfrm>
            <a:prstGeom prst="straightConnector1">
              <a:avLst/>
            </a:prstGeom>
            <a:solidFill>
              <a:schemeClr val="accent1"/>
            </a:solidFill>
            <a:ln w="2857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p:cNvCxnSpPr>
              <a:stCxn id="3" idx="2"/>
              <a:endCxn id="8" idx="0"/>
            </p:cNvCxnSpPr>
            <p:nvPr/>
          </p:nvCxnSpPr>
          <p:spPr bwMode="auto">
            <a:xfrm flipH="1">
              <a:off x="3023828" y="4391292"/>
              <a:ext cx="1541847" cy="666383"/>
            </a:xfrm>
            <a:prstGeom prst="straightConnector1">
              <a:avLst/>
            </a:prstGeom>
            <a:solidFill>
              <a:schemeClr val="accent1"/>
            </a:solidFill>
            <a:ln w="2857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箭头连接符 26"/>
            <p:cNvCxnSpPr>
              <a:stCxn id="3" idx="2"/>
              <a:endCxn id="11" idx="0"/>
            </p:cNvCxnSpPr>
            <p:nvPr/>
          </p:nvCxnSpPr>
          <p:spPr bwMode="auto">
            <a:xfrm>
              <a:off x="4565675" y="4391292"/>
              <a:ext cx="1632774" cy="568933"/>
            </a:xfrm>
            <a:prstGeom prst="straightConnector1">
              <a:avLst/>
            </a:prstGeom>
            <a:solidFill>
              <a:schemeClr val="accent1"/>
            </a:solidFill>
            <a:ln w="2857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p:cNvCxnSpPr>
              <a:stCxn id="3" idx="2"/>
            </p:cNvCxnSpPr>
            <p:nvPr/>
          </p:nvCxnSpPr>
          <p:spPr bwMode="auto">
            <a:xfrm>
              <a:off x="4565675" y="4391292"/>
              <a:ext cx="0" cy="837908"/>
            </a:xfrm>
            <a:prstGeom prst="straightConnector1">
              <a:avLst/>
            </a:prstGeom>
            <a:solidFill>
              <a:schemeClr val="accent1"/>
            </a:solidFill>
            <a:ln w="2857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箭头连接符 31"/>
            <p:cNvCxnSpPr/>
            <p:nvPr/>
          </p:nvCxnSpPr>
          <p:spPr bwMode="auto">
            <a:xfrm>
              <a:off x="6300192" y="4221088"/>
              <a:ext cx="1224136" cy="864096"/>
            </a:xfrm>
            <a:prstGeom prst="straightConnector1">
              <a:avLst/>
            </a:prstGeom>
            <a:solidFill>
              <a:schemeClr val="accent1"/>
            </a:solidFill>
            <a:ln w="2857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箭头连接符 33"/>
            <p:cNvCxnSpPr>
              <a:stCxn id="5" idx="2"/>
              <a:endCxn id="11" idx="0"/>
            </p:cNvCxnSpPr>
            <p:nvPr/>
          </p:nvCxnSpPr>
          <p:spPr bwMode="auto">
            <a:xfrm flipH="1">
              <a:off x="6198449" y="4435534"/>
              <a:ext cx="1281777" cy="524691"/>
            </a:xfrm>
            <a:prstGeom prst="straightConnector1">
              <a:avLst/>
            </a:prstGeom>
            <a:solidFill>
              <a:schemeClr val="accent1"/>
            </a:solidFill>
            <a:ln w="2857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箭头连接符 35"/>
            <p:cNvCxnSpPr>
              <a:stCxn id="5" idx="2"/>
            </p:cNvCxnSpPr>
            <p:nvPr/>
          </p:nvCxnSpPr>
          <p:spPr bwMode="auto">
            <a:xfrm>
              <a:off x="7480226" y="4435534"/>
              <a:ext cx="44102" cy="649650"/>
            </a:xfrm>
            <a:prstGeom prst="straightConnector1">
              <a:avLst/>
            </a:prstGeom>
            <a:solidFill>
              <a:schemeClr val="accent1"/>
            </a:solidFill>
            <a:ln w="2857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2" name="组合 41"/>
          <p:cNvGrpSpPr/>
          <p:nvPr/>
        </p:nvGrpSpPr>
        <p:grpSpPr>
          <a:xfrm>
            <a:off x="1547664" y="4217591"/>
            <a:ext cx="5976664" cy="1008112"/>
            <a:chOff x="1700064" y="4373488"/>
            <a:chExt cx="5976664" cy="1008112"/>
          </a:xfrm>
        </p:grpSpPr>
        <p:cxnSp>
          <p:nvCxnSpPr>
            <p:cNvPr id="53" name="直接箭头连接符 52"/>
            <p:cNvCxnSpPr/>
            <p:nvPr/>
          </p:nvCxnSpPr>
          <p:spPr bwMode="auto">
            <a:xfrm flipH="1">
              <a:off x="1700064" y="4563246"/>
              <a:ext cx="1439316" cy="746346"/>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箭头连接符 53"/>
            <p:cNvCxnSpPr/>
            <p:nvPr/>
          </p:nvCxnSpPr>
          <p:spPr bwMode="auto">
            <a:xfrm>
              <a:off x="1916088" y="4543692"/>
              <a:ext cx="1260140" cy="666383"/>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箭头连接符 54"/>
            <p:cNvCxnSpPr/>
            <p:nvPr/>
          </p:nvCxnSpPr>
          <p:spPr bwMode="auto">
            <a:xfrm>
              <a:off x="4718075" y="4543692"/>
              <a:ext cx="0" cy="837908"/>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箭头连接符 55"/>
            <p:cNvCxnSpPr/>
            <p:nvPr/>
          </p:nvCxnSpPr>
          <p:spPr bwMode="auto">
            <a:xfrm>
              <a:off x="6452592" y="4373488"/>
              <a:ext cx="1224136" cy="864096"/>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箭头连接符 56"/>
            <p:cNvCxnSpPr/>
            <p:nvPr/>
          </p:nvCxnSpPr>
          <p:spPr bwMode="auto">
            <a:xfrm flipH="1">
              <a:off x="6350849" y="4587934"/>
              <a:ext cx="1281777" cy="524691"/>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4" name="文本框 43"/>
          <p:cNvSpPr txBox="1"/>
          <p:nvPr/>
        </p:nvSpPr>
        <p:spPr>
          <a:xfrm>
            <a:off x="467544" y="4362802"/>
            <a:ext cx="838691" cy="400110"/>
          </a:xfrm>
          <a:prstGeom prst="rect">
            <a:avLst/>
          </a:prstGeom>
          <a:noFill/>
        </p:spPr>
        <p:txBody>
          <a:bodyPr wrap="none" rtlCol="0">
            <a:spAutoFit/>
          </a:bodyPr>
          <a:lstStyle/>
          <a:p>
            <a:r>
              <a:rPr lang="en-US" altLang="zh-CN" sz="2000" dirty="0" smtClean="0">
                <a:solidFill>
                  <a:srgbClr val="FF0000"/>
                </a:solidFill>
              </a:rPr>
              <a:t>Best!</a:t>
            </a:r>
            <a:endParaRPr lang="zh-CN" altLang="en-US" sz="2000" dirty="0">
              <a:solidFill>
                <a:srgbClr val="FF0000"/>
              </a:solidFill>
            </a:endParaRPr>
          </a:p>
        </p:txBody>
      </p:sp>
    </p:spTree>
    <p:extLst>
      <p:ext uri="{BB962C8B-B14F-4D97-AF65-F5344CB8AC3E}">
        <p14:creationId xmlns:p14="http://schemas.microsoft.com/office/powerpoint/2010/main" val="384536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DE91E1D3-2FB0-E242-A3C3-2274E8C88B6C}" type="slidenum">
              <a:rPr lang="en-US" altLang="zh-CN" sz="1400" smtClean="0">
                <a:latin typeface="Times New Roman" panose="02020603050405020304" pitchFamily="18" charset="0"/>
              </a:rPr>
              <a:pPr>
                <a:spcBef>
                  <a:spcPct val="0"/>
                </a:spcBef>
                <a:buClrTx/>
                <a:buSzTx/>
                <a:buFontTx/>
                <a:buNone/>
                <a:defRPr/>
              </a:pPr>
              <a:t>21</a:t>
            </a:fld>
            <a:endParaRPr lang="en-US" altLang="zh-CN" sz="1400" smtClean="0">
              <a:latin typeface="Times New Roman" panose="02020603050405020304" pitchFamily="18" charset="0"/>
            </a:endParaRPr>
          </a:p>
        </p:txBody>
      </p:sp>
      <p:sp>
        <p:nvSpPr>
          <p:cNvPr id="9219" name="Rectangle 2"/>
          <p:cNvSpPr>
            <a:spLocks noGrp="1" noChangeArrowheads="1"/>
          </p:cNvSpPr>
          <p:nvPr>
            <p:ph type="title"/>
          </p:nvPr>
        </p:nvSpPr>
        <p:spPr/>
        <p:txBody>
          <a:bodyPr/>
          <a:lstStyle/>
          <a:p>
            <a:pPr>
              <a:defRPr/>
            </a:pPr>
            <a:r>
              <a:rPr lang="zh-CN" altLang="en-US" dirty="0">
                <a:latin typeface="黑体" panose="02010609060101010101" pitchFamily="49" charset="-122"/>
                <a:ea typeface="黑体" panose="02010609060101010101" pitchFamily="49" charset="-122"/>
              </a:rPr>
              <a:t>如何设计一个</a:t>
            </a:r>
            <a:r>
              <a:rPr lang="zh-CN" altLang="en-US" dirty="0" smtClean="0">
                <a:latin typeface="黑体" panose="02010609060101010101" pitchFamily="49" charset="-122"/>
                <a:ea typeface="黑体" panose="02010609060101010101" pitchFamily="49" charset="-122"/>
              </a:rPr>
              <a:t>算法（例</a:t>
            </a:r>
            <a:r>
              <a:rPr lang="en-US" altLang="zh-CN" dirty="0" smtClean="0">
                <a:latin typeface="黑体" panose="02010609060101010101" pitchFamily="49" charset="-122"/>
              </a:rPr>
              <a:t>1</a:t>
            </a:r>
            <a:r>
              <a:rPr lang="zh-CN" altLang="en-US" dirty="0" smtClean="0">
                <a:latin typeface="黑体" panose="02010609060101010101" pitchFamily="49" charset="-122"/>
              </a:rPr>
              <a:t>）</a:t>
            </a:r>
            <a:endParaRPr kumimoji="1" lang="zh-CN" altLang="en-US" dirty="0">
              <a:latin typeface="黑体" panose="02010609060101010101" pitchFamily="49" charset="-122"/>
              <a:ea typeface="黑体" panose="02010609060101010101" pitchFamily="49" charset="-122"/>
            </a:endParaRPr>
          </a:p>
        </p:txBody>
      </p:sp>
      <p:sp>
        <p:nvSpPr>
          <p:cNvPr id="9220" name="Rectangle 3"/>
          <p:cNvSpPr>
            <a:spLocks noGrp="1" noChangeArrowheads="1"/>
          </p:cNvSpPr>
          <p:nvPr>
            <p:ph type="body" sz="half" idx="1"/>
          </p:nvPr>
        </p:nvSpPr>
        <p:spPr>
          <a:xfrm>
            <a:off x="749346" y="1723660"/>
            <a:ext cx="5342833" cy="4824412"/>
          </a:xfrm>
        </p:spPr>
        <p:txBody>
          <a:bodyPr/>
          <a:lstStyle/>
          <a:p>
            <a:pPr eaLnBrk="1" hangingPunct="1">
              <a:defRPr/>
            </a:pPr>
            <a:r>
              <a:rPr lang="zh-CN" altLang="en-US" dirty="0" smtClean="0">
                <a:latin typeface="黑体" panose="02010609060101010101" pitchFamily="49" charset="-122"/>
                <a:ea typeface="黑体" panose="02010609060101010101" pitchFamily="49" charset="-122"/>
              </a:rPr>
              <a:t>步骤一：抽象为数学问题</a:t>
            </a:r>
            <a:endParaRPr lang="en-US" altLang="zh-CN" dirty="0" smtClean="0">
              <a:latin typeface="黑体" panose="02010609060101010101" pitchFamily="49" charset="-122"/>
              <a:ea typeface="黑体" panose="02010609060101010101" pitchFamily="49" charset="-122"/>
            </a:endParaRPr>
          </a:p>
          <a:p>
            <a:pPr lvl="1" eaLnBrk="1" hangingPunct="1">
              <a:defRP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将公兔子和母兔子看作图中的点</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defRP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若公兔子</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喜欢母兔子</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b</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，则在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b</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之间连一条边</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defRP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增加一个源点</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S</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和终点</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T</a:t>
            </a:r>
          </a:p>
          <a:p>
            <a:pPr eaLnBrk="1" hangingPunct="1">
              <a:defRPr/>
            </a:pPr>
            <a:endParaRPr lang="en-US" altLang="zh-CN" dirty="0" smtClean="0">
              <a:latin typeface="黑体" panose="02010609060101010101" pitchFamily="49" charset="-122"/>
              <a:ea typeface="黑体" panose="02010609060101010101" pitchFamily="49" charset="-122"/>
            </a:endParaRPr>
          </a:p>
          <a:p>
            <a:pPr marL="457200" lvl="1" indent="0" eaLnBrk="1" hangingPunct="1">
              <a:buNone/>
              <a:defRPr/>
            </a:pP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defRPr/>
            </a:pP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defRPr/>
            </a:pPr>
            <a:endParaRPr lang="en-US" altLang="zh-CN" sz="2400" dirty="0" smtClean="0">
              <a:latin typeface="黑体" panose="02010609060101010101" pitchFamily="49" charset="-122"/>
              <a:ea typeface="黑体" panose="02010609060101010101" pitchFamily="49" charset="-122"/>
            </a:endParaRPr>
          </a:p>
        </p:txBody>
      </p:sp>
      <p:grpSp>
        <p:nvGrpSpPr>
          <p:cNvPr id="9234" name="组合 9233"/>
          <p:cNvGrpSpPr/>
          <p:nvPr/>
        </p:nvGrpSpPr>
        <p:grpSpPr>
          <a:xfrm>
            <a:off x="6952142" y="1916832"/>
            <a:ext cx="868626" cy="2895846"/>
            <a:chOff x="6737428" y="2737521"/>
            <a:chExt cx="868626" cy="2895846"/>
          </a:xfrm>
        </p:grpSpPr>
        <p:sp>
          <p:nvSpPr>
            <p:cNvPr id="2" name="椭圆 1"/>
            <p:cNvSpPr/>
            <p:nvPr/>
          </p:nvSpPr>
          <p:spPr bwMode="auto">
            <a:xfrm>
              <a:off x="6737428" y="2737521"/>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7" name="椭圆 6"/>
            <p:cNvSpPr/>
            <p:nvPr/>
          </p:nvSpPr>
          <p:spPr bwMode="auto">
            <a:xfrm>
              <a:off x="6737428" y="3457601"/>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11" name="椭圆 10"/>
            <p:cNvSpPr/>
            <p:nvPr/>
          </p:nvSpPr>
          <p:spPr bwMode="auto">
            <a:xfrm>
              <a:off x="6737428" y="4105673"/>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12" name="椭圆 11"/>
            <p:cNvSpPr/>
            <p:nvPr/>
          </p:nvSpPr>
          <p:spPr bwMode="auto">
            <a:xfrm>
              <a:off x="6737428" y="4761508"/>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13" name="椭圆 12"/>
            <p:cNvSpPr/>
            <p:nvPr/>
          </p:nvSpPr>
          <p:spPr bwMode="auto">
            <a:xfrm>
              <a:off x="6737428" y="5417343"/>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14" name="椭圆 13"/>
            <p:cNvSpPr/>
            <p:nvPr/>
          </p:nvSpPr>
          <p:spPr bwMode="auto">
            <a:xfrm>
              <a:off x="7385500" y="5417343"/>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15" name="椭圆 14"/>
            <p:cNvSpPr/>
            <p:nvPr/>
          </p:nvSpPr>
          <p:spPr bwMode="auto">
            <a:xfrm>
              <a:off x="7385500" y="4761508"/>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16" name="椭圆 15"/>
            <p:cNvSpPr/>
            <p:nvPr/>
          </p:nvSpPr>
          <p:spPr bwMode="auto">
            <a:xfrm>
              <a:off x="7385500" y="4105673"/>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17" name="椭圆 16"/>
            <p:cNvSpPr/>
            <p:nvPr/>
          </p:nvSpPr>
          <p:spPr bwMode="auto">
            <a:xfrm>
              <a:off x="7390030" y="3457601"/>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18" name="椭圆 17"/>
            <p:cNvSpPr/>
            <p:nvPr/>
          </p:nvSpPr>
          <p:spPr bwMode="auto">
            <a:xfrm>
              <a:off x="7385500" y="2737521"/>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cxnSp>
          <p:nvCxnSpPr>
            <p:cNvPr id="9" name="直接箭头连接符 8"/>
            <p:cNvCxnSpPr>
              <a:stCxn id="2" idx="6"/>
              <a:endCxn id="18" idx="2"/>
            </p:cNvCxnSpPr>
            <p:nvPr/>
          </p:nvCxnSpPr>
          <p:spPr bwMode="auto">
            <a:xfrm>
              <a:off x="6953452" y="2845533"/>
              <a:ext cx="43204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p:cNvCxnSpPr>
              <a:stCxn id="2" idx="6"/>
              <a:endCxn id="17" idx="2"/>
            </p:cNvCxnSpPr>
            <p:nvPr/>
          </p:nvCxnSpPr>
          <p:spPr bwMode="auto">
            <a:xfrm>
              <a:off x="6953452" y="2845533"/>
              <a:ext cx="436578" cy="7200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箭头连接符 31"/>
            <p:cNvCxnSpPr>
              <a:stCxn id="7" idx="6"/>
              <a:endCxn id="18" idx="3"/>
            </p:cNvCxnSpPr>
            <p:nvPr/>
          </p:nvCxnSpPr>
          <p:spPr bwMode="auto">
            <a:xfrm flipV="1">
              <a:off x="6953452" y="2921909"/>
              <a:ext cx="463684" cy="6437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箭头连接符 33"/>
            <p:cNvCxnSpPr>
              <a:stCxn id="11" idx="6"/>
              <a:endCxn id="17" idx="3"/>
            </p:cNvCxnSpPr>
            <p:nvPr/>
          </p:nvCxnSpPr>
          <p:spPr bwMode="auto">
            <a:xfrm flipV="1">
              <a:off x="6953452" y="3641989"/>
              <a:ext cx="468214" cy="57169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箭头连接符 35"/>
            <p:cNvCxnSpPr>
              <a:stCxn id="11" idx="6"/>
              <a:endCxn id="16" idx="2"/>
            </p:cNvCxnSpPr>
            <p:nvPr/>
          </p:nvCxnSpPr>
          <p:spPr bwMode="auto">
            <a:xfrm>
              <a:off x="6953452" y="4213685"/>
              <a:ext cx="43204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37"/>
            <p:cNvCxnSpPr>
              <a:stCxn id="11" idx="6"/>
              <a:endCxn id="15" idx="1"/>
            </p:cNvCxnSpPr>
            <p:nvPr/>
          </p:nvCxnSpPr>
          <p:spPr bwMode="auto">
            <a:xfrm>
              <a:off x="6953452" y="4213685"/>
              <a:ext cx="463684" cy="57945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箭头连接符 39"/>
            <p:cNvCxnSpPr>
              <a:stCxn id="12" idx="6"/>
              <a:endCxn id="16" idx="3"/>
            </p:cNvCxnSpPr>
            <p:nvPr/>
          </p:nvCxnSpPr>
          <p:spPr bwMode="auto">
            <a:xfrm flipV="1">
              <a:off x="6953452" y="4290061"/>
              <a:ext cx="463684" cy="57945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箭头连接符 41"/>
            <p:cNvCxnSpPr>
              <a:stCxn id="12" idx="6"/>
              <a:endCxn id="14" idx="1"/>
            </p:cNvCxnSpPr>
            <p:nvPr/>
          </p:nvCxnSpPr>
          <p:spPr bwMode="auto">
            <a:xfrm>
              <a:off x="6953452" y="4869520"/>
              <a:ext cx="463684" cy="57945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箭头连接符 43"/>
            <p:cNvCxnSpPr>
              <a:stCxn id="13" idx="7"/>
              <a:endCxn id="15" idx="3"/>
            </p:cNvCxnSpPr>
            <p:nvPr/>
          </p:nvCxnSpPr>
          <p:spPr bwMode="auto">
            <a:xfrm flipV="1">
              <a:off x="6921816" y="4945896"/>
              <a:ext cx="495320" cy="50308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232" name="组合 9231"/>
          <p:cNvGrpSpPr/>
          <p:nvPr/>
        </p:nvGrpSpPr>
        <p:grpSpPr>
          <a:xfrm>
            <a:off x="5940152" y="2101220"/>
            <a:ext cx="1014442" cy="2603446"/>
            <a:chOff x="5725438" y="2080742"/>
            <a:chExt cx="1014442" cy="2603446"/>
          </a:xfrm>
        </p:grpSpPr>
        <p:sp>
          <p:nvSpPr>
            <p:cNvPr id="49" name="椭圆 48"/>
            <p:cNvSpPr/>
            <p:nvPr/>
          </p:nvSpPr>
          <p:spPr bwMode="auto">
            <a:xfrm>
              <a:off x="5868144" y="3264506"/>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cxnSp>
          <p:nvCxnSpPr>
            <p:cNvPr id="47" name="直接箭头连接符 46"/>
            <p:cNvCxnSpPr>
              <a:stCxn id="49" idx="7"/>
              <a:endCxn id="2" idx="3"/>
            </p:cNvCxnSpPr>
            <p:nvPr/>
          </p:nvCxnSpPr>
          <p:spPr bwMode="auto">
            <a:xfrm flipV="1">
              <a:off x="6052532" y="2080742"/>
              <a:ext cx="687348" cy="12154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箭头连接符 50"/>
            <p:cNvCxnSpPr>
              <a:stCxn id="49" idx="6"/>
              <a:endCxn id="7" idx="3"/>
            </p:cNvCxnSpPr>
            <p:nvPr/>
          </p:nvCxnSpPr>
          <p:spPr bwMode="auto">
            <a:xfrm flipV="1">
              <a:off x="6084168" y="2800822"/>
              <a:ext cx="655712" cy="57169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箭头连接符 52"/>
            <p:cNvCxnSpPr>
              <a:stCxn id="49" idx="6"/>
              <a:endCxn id="11" idx="2"/>
            </p:cNvCxnSpPr>
            <p:nvPr/>
          </p:nvCxnSpPr>
          <p:spPr bwMode="auto">
            <a:xfrm>
              <a:off x="6084168" y="3372518"/>
              <a:ext cx="62407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箭头连接符 54"/>
            <p:cNvCxnSpPr>
              <a:stCxn id="49" idx="6"/>
              <a:endCxn id="12" idx="2"/>
            </p:cNvCxnSpPr>
            <p:nvPr/>
          </p:nvCxnSpPr>
          <p:spPr bwMode="auto">
            <a:xfrm>
              <a:off x="6084168" y="3372518"/>
              <a:ext cx="624076" cy="65583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箭头连接符 56"/>
            <p:cNvCxnSpPr>
              <a:stCxn id="49" idx="5"/>
              <a:endCxn id="13" idx="2"/>
            </p:cNvCxnSpPr>
            <p:nvPr/>
          </p:nvCxnSpPr>
          <p:spPr bwMode="auto">
            <a:xfrm>
              <a:off x="6052532" y="3448894"/>
              <a:ext cx="655712" cy="123529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30" name="文本框 9229"/>
            <p:cNvSpPr txBox="1"/>
            <p:nvPr/>
          </p:nvSpPr>
          <p:spPr>
            <a:xfrm>
              <a:off x="5725438" y="3574882"/>
              <a:ext cx="312906"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S</a:t>
              </a:r>
              <a:endParaRPr lang="zh-CN" altLang="en-US" dirty="0">
                <a:latin typeface="Times New Roman" panose="02020603050405020304" pitchFamily="18" charset="0"/>
                <a:cs typeface="Times New Roman" panose="02020603050405020304" pitchFamily="18" charset="0"/>
              </a:endParaRPr>
            </a:p>
          </p:txBody>
        </p:sp>
      </p:grpSp>
      <p:grpSp>
        <p:nvGrpSpPr>
          <p:cNvPr id="9233" name="组合 9232"/>
          <p:cNvGrpSpPr/>
          <p:nvPr/>
        </p:nvGrpSpPr>
        <p:grpSpPr>
          <a:xfrm>
            <a:off x="7812360" y="2024844"/>
            <a:ext cx="1228272" cy="2679822"/>
            <a:chOff x="7302193" y="2953545"/>
            <a:chExt cx="1228272" cy="2679822"/>
          </a:xfrm>
        </p:grpSpPr>
        <p:sp>
          <p:nvSpPr>
            <p:cNvPr id="50" name="椭圆 49"/>
            <p:cNvSpPr/>
            <p:nvPr/>
          </p:nvSpPr>
          <p:spPr bwMode="auto">
            <a:xfrm>
              <a:off x="7974261" y="4213685"/>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cxnSp>
          <p:nvCxnSpPr>
            <p:cNvPr id="59" name="直接箭头连接符 58"/>
            <p:cNvCxnSpPr>
              <a:stCxn id="18" idx="6"/>
              <a:endCxn id="50" idx="1"/>
            </p:cNvCxnSpPr>
            <p:nvPr/>
          </p:nvCxnSpPr>
          <p:spPr bwMode="auto">
            <a:xfrm>
              <a:off x="7302193" y="2953545"/>
              <a:ext cx="703704" cy="129177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箭头连接符 60"/>
            <p:cNvCxnSpPr>
              <a:stCxn id="17" idx="6"/>
              <a:endCxn id="50" idx="2"/>
            </p:cNvCxnSpPr>
            <p:nvPr/>
          </p:nvCxnSpPr>
          <p:spPr bwMode="auto">
            <a:xfrm>
              <a:off x="7306723" y="3673625"/>
              <a:ext cx="667538" cy="64807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17" name="直接箭头连接符 9216"/>
            <p:cNvCxnSpPr>
              <a:stCxn id="16" idx="6"/>
              <a:endCxn id="50" idx="2"/>
            </p:cNvCxnSpPr>
            <p:nvPr/>
          </p:nvCxnSpPr>
          <p:spPr bwMode="auto">
            <a:xfrm>
              <a:off x="7302193" y="4321697"/>
              <a:ext cx="67206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2" name="直接箭头连接符 9221"/>
            <p:cNvCxnSpPr>
              <a:stCxn id="15" idx="6"/>
              <a:endCxn id="50" idx="2"/>
            </p:cNvCxnSpPr>
            <p:nvPr/>
          </p:nvCxnSpPr>
          <p:spPr bwMode="auto">
            <a:xfrm flipV="1">
              <a:off x="7302193" y="4321697"/>
              <a:ext cx="672068" cy="65583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4" name="直接箭头连接符 9223"/>
            <p:cNvCxnSpPr>
              <a:stCxn id="14" idx="6"/>
              <a:endCxn id="50" idx="3"/>
            </p:cNvCxnSpPr>
            <p:nvPr/>
          </p:nvCxnSpPr>
          <p:spPr bwMode="auto">
            <a:xfrm flipV="1">
              <a:off x="7302193" y="4398073"/>
              <a:ext cx="703704" cy="123529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文本框 78"/>
            <p:cNvSpPr txBox="1"/>
            <p:nvPr/>
          </p:nvSpPr>
          <p:spPr>
            <a:xfrm>
              <a:off x="8191911" y="4348162"/>
              <a:ext cx="338554"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T</a:t>
              </a:r>
              <a:endParaRPr lang="zh-CN" altLang="en-US" dirty="0">
                <a:latin typeface="Times New Roman" panose="02020603050405020304" pitchFamily="18" charset="0"/>
                <a:cs typeface="Times New Roman" panose="02020603050405020304" pitchFamily="18" charset="0"/>
              </a:endParaRPr>
            </a:p>
          </p:txBody>
        </p:sp>
      </p:grpSp>
      <p:sp>
        <p:nvSpPr>
          <p:cNvPr id="9235" name="矩形 9234"/>
          <p:cNvSpPr/>
          <p:nvPr/>
        </p:nvSpPr>
        <p:spPr>
          <a:xfrm>
            <a:off x="607870" y="4125382"/>
            <a:ext cx="4833910" cy="830997"/>
          </a:xfrm>
          <a:prstGeom prst="rect">
            <a:avLst/>
          </a:prstGeom>
        </p:spPr>
        <p:txBody>
          <a:bodyPr wrap="square">
            <a:spAutoFit/>
          </a:bodyPr>
          <a:lstStyle/>
          <a:p>
            <a:pPr lvl="1" eaLnBrk="1" hangingPunct="1">
              <a:defRP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最后，兔子匹配问题抽象成为</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最大流问题</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8</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章）</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5" name="Rectangle 3"/>
          <p:cNvSpPr txBox="1">
            <a:spLocks noChangeArrowheads="1"/>
          </p:cNvSpPr>
          <p:nvPr/>
        </p:nvSpPr>
        <p:spPr bwMode="auto">
          <a:xfrm>
            <a:off x="710368" y="5353203"/>
            <a:ext cx="7772215" cy="828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Heiti SC Light" charset="-122"/>
                <a:ea typeface="Heiti SC Light" charset="-122"/>
                <a:cs typeface="Heiti SC Light"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Heiti SC Light" charset="-122"/>
                <a:ea typeface="Heiti SC Light" charset="-122"/>
                <a:cs typeface="Heiti SC Light"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Heiti SC Light" charset="-122"/>
                <a:ea typeface="Heiti SC Light" charset="-122"/>
                <a:cs typeface="Heiti SC Light"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Heiti SC Light" charset="-122"/>
                <a:ea typeface="Heiti SC Light" charset="-122"/>
                <a:cs typeface="Heiti SC Light"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Heiti SC Light" charset="-122"/>
                <a:ea typeface="Heiti SC Light" charset="-122"/>
                <a:cs typeface="Heiti SC Light"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marL="342900" lvl="1" indent="-342900" eaLnBrk="1" hangingPunct="1">
              <a:buClr>
                <a:schemeClr val="folHlink"/>
              </a:buClr>
              <a:buSzPct val="60000"/>
              <a:defRPr/>
            </a:pPr>
            <a:r>
              <a:rPr lang="zh-CN" altLang="en-US" sz="3200" b="0" kern="0" dirty="0" smtClean="0">
                <a:latin typeface="黑体" panose="02010609060101010101" pitchFamily="49" charset="-122"/>
                <a:ea typeface="黑体" panose="02010609060101010101" pitchFamily="49" charset="-122"/>
              </a:rPr>
              <a:t>步骤二：将求解过程用计算机语言描述</a:t>
            </a:r>
            <a:endParaRPr lang="en-US" altLang="zh-CN" sz="3200" b="0" kern="0" dirty="0" smtClean="0">
              <a:latin typeface="黑体" panose="02010609060101010101" pitchFamily="49" charset="-122"/>
              <a:ea typeface="黑体" panose="02010609060101010101" pitchFamily="49" charset="-122"/>
            </a:endParaRPr>
          </a:p>
          <a:p>
            <a:pPr eaLnBrk="1" hangingPunct="1">
              <a:defRPr/>
            </a:pPr>
            <a:endParaRPr lang="en-US" altLang="zh-CN" b="0" kern="0" dirty="0" smtClean="0">
              <a:latin typeface="黑体" panose="02010609060101010101" pitchFamily="49" charset="-122"/>
              <a:ea typeface="黑体" panose="02010609060101010101" pitchFamily="49" charset="-122"/>
            </a:endParaRPr>
          </a:p>
          <a:p>
            <a:pPr lvl="1" eaLnBrk="1" hangingPunct="1">
              <a:defRPr/>
            </a:pPr>
            <a:endParaRPr lang="en-US" altLang="zh-CN" sz="2400" b="0" kern="0" dirty="0" smtClean="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defRPr/>
            </a:pPr>
            <a:endParaRPr lang="en-US" altLang="zh-CN" sz="2400" b="0" kern="0" dirty="0" smtClean="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defRPr/>
            </a:pPr>
            <a:endParaRPr lang="en-US" altLang="zh-CN" sz="2400" b="0" kern="0" dirty="0" smtClean="0">
              <a:latin typeface="黑体" panose="02010609060101010101" pitchFamily="49" charset="-122"/>
              <a:ea typeface="黑体" panose="02010609060101010101" pitchFamily="49" charset="-122"/>
            </a:endParaRPr>
          </a:p>
        </p:txBody>
      </p:sp>
      <p:sp>
        <p:nvSpPr>
          <p:cNvPr id="43" name="矩形 42"/>
          <p:cNvSpPr/>
          <p:nvPr/>
        </p:nvSpPr>
        <p:spPr>
          <a:xfrm>
            <a:off x="3364172" y="5901026"/>
            <a:ext cx="5168268" cy="461665"/>
          </a:xfrm>
          <a:prstGeom prst="rect">
            <a:avLst/>
          </a:prstGeom>
        </p:spPr>
        <p:txBody>
          <a:bodyPr wrap="square">
            <a:spAutoFit/>
          </a:bodyPr>
          <a:lstStyle/>
          <a:p>
            <a:pPr lvl="1" eaLnBrk="1" hangingPunct="1">
              <a:defRPr/>
            </a:pPr>
            <a:r>
              <a:rPr lang="zh-CN" altLang="en-US" sz="2400" b="0" dirty="0" smtClean="0">
                <a:latin typeface="Times New Roman" panose="02020603050405020304" pitchFamily="18" charset="0"/>
                <a:ea typeface="黑体" panose="02010609060101010101" pitchFamily="49" charset="-122"/>
                <a:cs typeface="Times New Roman" panose="02020603050405020304" pitchFamily="18" charset="0"/>
              </a:rPr>
              <a:t>（较为复杂，此处省略，见第</a:t>
            </a:r>
            <a:r>
              <a:rPr lang="en-US" altLang="zh-CN" sz="2400" b="0" dirty="0" smtClean="0">
                <a:latin typeface="Times New Roman" panose="02020603050405020304" pitchFamily="18" charset="0"/>
                <a:ea typeface="黑体" panose="02010609060101010101" pitchFamily="49" charset="-122"/>
                <a:cs typeface="Times New Roman" panose="02020603050405020304" pitchFamily="18" charset="0"/>
              </a:rPr>
              <a:t>8</a:t>
            </a:r>
            <a:r>
              <a:rPr lang="zh-CN" altLang="en-US" sz="2400" b="0" dirty="0" smtClean="0">
                <a:latin typeface="Times New Roman" panose="02020603050405020304" pitchFamily="18" charset="0"/>
                <a:ea typeface="黑体" panose="02010609060101010101" pitchFamily="49" charset="-122"/>
                <a:cs typeface="Times New Roman" panose="02020603050405020304" pitchFamily="18" charset="0"/>
              </a:rPr>
              <a:t>章）</a:t>
            </a:r>
            <a:endParaRPr lang="en-US" altLang="zh-CN" sz="2400" b="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42268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23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DE91E1D3-2FB0-E242-A3C3-2274E8C88B6C}" type="slidenum">
              <a:rPr lang="en-US" altLang="zh-CN" sz="1400" smtClean="0">
                <a:latin typeface="Times New Roman" panose="02020603050405020304" pitchFamily="18" charset="0"/>
              </a:rPr>
              <a:pPr>
                <a:spcBef>
                  <a:spcPct val="0"/>
                </a:spcBef>
                <a:buClrTx/>
                <a:buSzTx/>
                <a:buFontTx/>
                <a:buNone/>
                <a:defRPr/>
              </a:pPr>
              <a:t>22</a:t>
            </a:fld>
            <a:endParaRPr lang="en-US" altLang="zh-CN" sz="1400" smtClean="0">
              <a:latin typeface="Times New Roman" panose="02020603050405020304" pitchFamily="18" charset="0"/>
            </a:endParaRPr>
          </a:p>
        </p:txBody>
      </p:sp>
      <p:sp>
        <p:nvSpPr>
          <p:cNvPr id="9219" name="Rectangle 2"/>
          <p:cNvSpPr>
            <a:spLocks noGrp="1" noChangeArrowheads="1"/>
          </p:cNvSpPr>
          <p:nvPr>
            <p:ph type="title"/>
          </p:nvPr>
        </p:nvSpPr>
        <p:spPr/>
        <p:txBody>
          <a:bodyPr/>
          <a:lstStyle/>
          <a:p>
            <a:pPr>
              <a:defRPr/>
            </a:pPr>
            <a:r>
              <a:rPr lang="zh-CN" altLang="en-US" dirty="0">
                <a:latin typeface="黑体" panose="02010609060101010101" pitchFamily="49" charset="-122"/>
                <a:ea typeface="黑体" panose="02010609060101010101" pitchFamily="49" charset="-122"/>
              </a:rPr>
              <a:t>如何设计一个</a:t>
            </a:r>
            <a:r>
              <a:rPr lang="zh-CN" altLang="en-US" dirty="0" smtClean="0">
                <a:latin typeface="黑体" panose="02010609060101010101" pitchFamily="49" charset="-122"/>
                <a:ea typeface="黑体" panose="02010609060101010101" pitchFamily="49" charset="-122"/>
              </a:rPr>
              <a:t>算法（例</a:t>
            </a:r>
            <a:r>
              <a:rPr lang="en-US" altLang="zh-CN" dirty="0" smtClean="0">
                <a:latin typeface="黑体" panose="02010609060101010101" pitchFamily="49" charset="-122"/>
                <a:ea typeface="黑体" panose="02010609060101010101" pitchFamily="49" charset="-122"/>
              </a:rPr>
              <a:t>2</a:t>
            </a:r>
            <a:r>
              <a:rPr lang="zh-CN" altLang="en-US" dirty="0" smtClean="0">
                <a:latin typeface="黑体" panose="02010609060101010101" pitchFamily="49" charset="-122"/>
                <a:ea typeface="黑体" panose="02010609060101010101" pitchFamily="49" charset="-122"/>
              </a:rPr>
              <a:t>）</a:t>
            </a:r>
            <a:endParaRPr kumimoji="1" lang="zh-CN" altLang="en-US" dirty="0">
              <a:latin typeface="黑体" panose="02010609060101010101" pitchFamily="49" charset="-122"/>
              <a:ea typeface="黑体" panose="02010609060101010101" pitchFamily="49" charset="-122"/>
            </a:endParaRPr>
          </a:p>
        </p:txBody>
      </p:sp>
      <p:sp>
        <p:nvSpPr>
          <p:cNvPr id="3" name="文本占位符 2"/>
          <p:cNvSpPr>
            <a:spLocks noGrp="1"/>
          </p:cNvSpPr>
          <p:nvPr>
            <p:ph type="body" sz="half" idx="1"/>
          </p:nvPr>
        </p:nvSpPr>
        <p:spPr>
          <a:xfrm>
            <a:off x="611560" y="1628775"/>
            <a:ext cx="7920880" cy="4503738"/>
          </a:xfrm>
        </p:spPr>
        <p:txBody>
          <a:bodyPr/>
          <a:lstStyle/>
          <a:p>
            <a:pPr marL="0" indent="0" algn="just">
              <a:buNone/>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每个月</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一对成熟的</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兔子会产生一对后代，而这对后代</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个月后又会繁殖</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。即第</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个</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月</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有</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1</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对小兔子</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个月仍只有</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对；第</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个月有</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假设兔子不死亡，</a:t>
            </a:r>
            <a:r>
              <a:rPr lang="zh-CN" altLang="en-US"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请问</a:t>
            </a: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10</a:t>
            </a:r>
            <a:r>
              <a:rPr lang="zh-CN" altLang="en-US"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个月后草原有几只兔子？</a:t>
            </a:r>
            <a:endParaRPr lang="en-US"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804856651"/>
              </p:ext>
            </p:extLst>
          </p:nvPr>
        </p:nvGraphicFramePr>
        <p:xfrm>
          <a:off x="755576" y="3717032"/>
          <a:ext cx="7416822" cy="2286000"/>
        </p:xfrm>
        <a:graphic>
          <a:graphicData uri="http://schemas.openxmlformats.org/drawingml/2006/table">
            <a:tbl>
              <a:tblPr firstRow="1" bandRow="1">
                <a:tableStyleId>{1E171933-4619-4E11-9A3F-F7608DF75F80}</a:tableStyleId>
              </a:tblPr>
              <a:tblGrid>
                <a:gridCol w="1236137">
                  <a:extLst>
                    <a:ext uri="{9D8B030D-6E8A-4147-A177-3AD203B41FA5}">
                      <a16:colId xmlns:a16="http://schemas.microsoft.com/office/drawing/2014/main" xmlns="" val="857266579"/>
                    </a:ext>
                  </a:extLst>
                </a:gridCol>
                <a:gridCol w="1236137">
                  <a:extLst>
                    <a:ext uri="{9D8B030D-6E8A-4147-A177-3AD203B41FA5}">
                      <a16:colId xmlns:a16="http://schemas.microsoft.com/office/drawing/2014/main" xmlns="" val="1537602927"/>
                    </a:ext>
                  </a:extLst>
                </a:gridCol>
                <a:gridCol w="1236137">
                  <a:extLst>
                    <a:ext uri="{9D8B030D-6E8A-4147-A177-3AD203B41FA5}">
                      <a16:colId xmlns:a16="http://schemas.microsoft.com/office/drawing/2014/main" xmlns="" val="3890191638"/>
                    </a:ext>
                  </a:extLst>
                </a:gridCol>
                <a:gridCol w="1236137">
                  <a:extLst>
                    <a:ext uri="{9D8B030D-6E8A-4147-A177-3AD203B41FA5}">
                      <a16:colId xmlns:a16="http://schemas.microsoft.com/office/drawing/2014/main" xmlns="" val="124250370"/>
                    </a:ext>
                  </a:extLst>
                </a:gridCol>
                <a:gridCol w="1236137">
                  <a:extLst>
                    <a:ext uri="{9D8B030D-6E8A-4147-A177-3AD203B41FA5}">
                      <a16:colId xmlns:a16="http://schemas.microsoft.com/office/drawing/2014/main" xmlns="" val="3328419757"/>
                    </a:ext>
                  </a:extLst>
                </a:gridCol>
                <a:gridCol w="1236137">
                  <a:extLst>
                    <a:ext uri="{9D8B030D-6E8A-4147-A177-3AD203B41FA5}">
                      <a16:colId xmlns:a16="http://schemas.microsoft.com/office/drawing/2014/main" xmlns="" val="2066185182"/>
                    </a:ext>
                  </a:extLst>
                </a:gridCol>
              </a:tblGrid>
              <a:tr h="374442">
                <a:tc>
                  <a:txBody>
                    <a:bodyPr/>
                    <a:lstStyle/>
                    <a:p>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23399"/>
                    </a:solidFill>
                  </a:tcPr>
                </a:tc>
                <a:tc>
                  <a:txBody>
                    <a:bodyPr/>
                    <a:lstStyle/>
                    <a:p>
                      <a:pPr algn="ct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月</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23399"/>
                    </a:solidFill>
                  </a:tcPr>
                </a:tc>
                <a:tc>
                  <a:txBody>
                    <a:bodyPr/>
                    <a:lstStyle/>
                    <a:p>
                      <a:pPr algn="ct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2</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月</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23399"/>
                    </a:solidFill>
                  </a:tcPr>
                </a:tc>
                <a:tc>
                  <a:txBody>
                    <a:bodyPr/>
                    <a:lstStyle/>
                    <a:p>
                      <a:pPr algn="ct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3</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月</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23399"/>
                    </a:solidFill>
                  </a:tcPr>
                </a:tc>
                <a:tc>
                  <a:txBody>
                    <a:bodyPr/>
                    <a:lstStyle/>
                    <a:p>
                      <a:pPr algn="ct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4</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月</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23399"/>
                    </a:solidFill>
                  </a:tcPr>
                </a:tc>
                <a:tc>
                  <a:txBody>
                    <a:bodyPr/>
                    <a:lstStyle/>
                    <a:p>
                      <a:pPr algn="ct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5</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月</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23399"/>
                    </a:solidFill>
                  </a:tcPr>
                </a:tc>
                <a:extLst>
                  <a:ext uri="{0D108BD9-81ED-4DB2-BD59-A6C34878D82A}">
                    <a16:rowId xmlns:a16="http://schemas.microsoft.com/office/drawing/2014/main" xmlns="" val="1335698030"/>
                  </a:ext>
                </a:extLst>
              </a:tr>
              <a:tr h="374442">
                <a:tc>
                  <a:txBody>
                    <a:bodyPr/>
                    <a:lstStyle/>
                    <a:p>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刚出生</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0</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64388474"/>
                  </a:ext>
                </a:extLst>
              </a:tr>
              <a:tr h="374442">
                <a:tc>
                  <a:txBody>
                    <a:bodyPr/>
                    <a:lstStyle/>
                    <a:p>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一个月</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0</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0</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99626517"/>
                  </a:ext>
                </a:extLst>
              </a:tr>
              <a:tr h="374442">
                <a:tc>
                  <a:txBody>
                    <a:bodyPr/>
                    <a:lstStyle/>
                    <a:p>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成熟</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0</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0</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1879122"/>
                  </a:ext>
                </a:extLst>
              </a:tr>
              <a:tr h="374442">
                <a:tc>
                  <a:txBody>
                    <a:bodyPr/>
                    <a:lstStyle/>
                    <a:p>
                      <a:r>
                        <a:rPr lang="zh-CN" altLang="en-US" sz="2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总数</a:t>
                      </a:r>
                      <a:endPar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6147594"/>
                  </a:ext>
                </a:extLst>
              </a:tr>
            </a:tbl>
          </a:graphicData>
        </a:graphic>
      </p:graphicFrame>
    </p:spTree>
    <p:extLst>
      <p:ext uri="{BB962C8B-B14F-4D97-AF65-F5344CB8AC3E}">
        <p14:creationId xmlns:p14="http://schemas.microsoft.com/office/powerpoint/2010/main" val="206322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stretch>
            <a:fillRect/>
          </a:stretch>
        </p:blipFill>
        <p:spPr>
          <a:xfrm>
            <a:off x="653004" y="5010140"/>
            <a:ext cx="8450971" cy="1548000"/>
          </a:xfrm>
          <a:prstGeom prst="rect">
            <a:avLst/>
          </a:prstGeom>
        </p:spPr>
      </p:pic>
      <p:sp>
        <p:nvSpPr>
          <p:cNvPr id="9218"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DE91E1D3-2FB0-E242-A3C3-2274E8C88B6C}" type="slidenum">
              <a:rPr lang="en-US" altLang="zh-CN" sz="1400" smtClean="0">
                <a:latin typeface="Times New Roman" panose="02020603050405020304" pitchFamily="18" charset="0"/>
              </a:rPr>
              <a:pPr>
                <a:spcBef>
                  <a:spcPct val="0"/>
                </a:spcBef>
                <a:buClrTx/>
                <a:buSzTx/>
                <a:buFontTx/>
                <a:buNone/>
                <a:defRPr/>
              </a:pPr>
              <a:t>23</a:t>
            </a:fld>
            <a:endParaRPr lang="en-US" altLang="zh-CN" sz="1400" smtClean="0">
              <a:latin typeface="Times New Roman" panose="02020603050405020304" pitchFamily="18" charset="0"/>
            </a:endParaRPr>
          </a:p>
        </p:txBody>
      </p:sp>
      <p:sp>
        <p:nvSpPr>
          <p:cNvPr id="9219" name="Rectangle 2"/>
          <p:cNvSpPr>
            <a:spLocks noGrp="1" noChangeArrowheads="1"/>
          </p:cNvSpPr>
          <p:nvPr>
            <p:ph type="title"/>
          </p:nvPr>
        </p:nvSpPr>
        <p:spPr/>
        <p:txBody>
          <a:bodyPr/>
          <a:lstStyle/>
          <a:p>
            <a:pPr>
              <a:defRPr/>
            </a:pPr>
            <a:r>
              <a:rPr lang="zh-CN" altLang="en-US" dirty="0">
                <a:latin typeface="黑体" panose="02010609060101010101" pitchFamily="49" charset="-122"/>
                <a:ea typeface="黑体" panose="02010609060101010101" pitchFamily="49" charset="-122"/>
              </a:rPr>
              <a:t>如何设计一个</a:t>
            </a:r>
            <a:r>
              <a:rPr lang="zh-CN" altLang="en-US" dirty="0" smtClean="0">
                <a:latin typeface="黑体" panose="02010609060101010101" pitchFamily="49" charset="-122"/>
                <a:ea typeface="黑体" panose="02010609060101010101" pitchFamily="49" charset="-122"/>
              </a:rPr>
              <a:t>算法</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例</a:t>
            </a:r>
            <a:r>
              <a:rPr lang="en-US" altLang="zh-CN" dirty="0" smtClean="0">
                <a:latin typeface="黑体" panose="02010609060101010101" pitchFamily="49" charset="-122"/>
                <a:ea typeface="黑体" panose="02010609060101010101" pitchFamily="49" charset="-122"/>
              </a:rPr>
              <a:t>2</a:t>
            </a:r>
            <a:r>
              <a:rPr lang="zh-CN" altLang="en-US" dirty="0" smtClean="0">
                <a:latin typeface="黑体" panose="02010609060101010101" pitchFamily="49" charset="-122"/>
                <a:ea typeface="黑体" panose="02010609060101010101" pitchFamily="49" charset="-122"/>
              </a:rPr>
              <a:t>）</a:t>
            </a:r>
            <a:endParaRPr kumimoji="1" lang="zh-CN" altLang="en-US" dirty="0">
              <a:latin typeface="黑体" panose="02010609060101010101" pitchFamily="49" charset="-122"/>
              <a:ea typeface="黑体" panose="02010609060101010101" pitchFamily="49" charset="-122"/>
            </a:endParaRPr>
          </a:p>
        </p:txBody>
      </p:sp>
      <p:sp>
        <p:nvSpPr>
          <p:cNvPr id="3" name="文本占位符 2"/>
          <p:cNvSpPr>
            <a:spLocks noGrp="1"/>
          </p:cNvSpPr>
          <p:nvPr>
            <p:ph type="body" sz="half" idx="1"/>
          </p:nvPr>
        </p:nvSpPr>
        <p:spPr>
          <a:xfrm>
            <a:off x="395536" y="1628775"/>
            <a:ext cx="8496944" cy="4503738"/>
          </a:xfrm>
        </p:spPr>
        <p:txBody>
          <a:bodyPr/>
          <a:lstStyle/>
          <a:p>
            <a:r>
              <a:rPr lang="zh-CN" altLang="en-US" dirty="0" smtClean="0">
                <a:latin typeface="黑体" panose="02010609060101010101" pitchFamily="49" charset="-122"/>
                <a:ea typeface="黑体" panose="02010609060101010101" pitchFamily="49" charset="-122"/>
              </a:rPr>
              <a:t>兔子数序列：</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0, 1, 1, 2, 3, 5, 8, 13, 21, 34, 55…</a:t>
            </a:r>
          </a:p>
          <a:p>
            <a:r>
              <a:rPr lang="zh-CN" altLang="en-US" dirty="0">
                <a:latin typeface="黑体" panose="02010609060101010101" pitchFamily="49" charset="-122"/>
                <a:ea typeface="黑体" panose="02010609060101010101" pitchFamily="49" charset="-122"/>
              </a:rPr>
              <a:t>步骤一：抽象为数学问题</a:t>
            </a:r>
            <a:endParaRPr lang="en-US" altLang="zh-CN" dirty="0">
              <a:latin typeface="黑体" panose="02010609060101010101" pitchFamily="49" charset="-122"/>
              <a:ea typeface="黑体" panose="02010609060101010101" pitchFamily="49" charset="-122"/>
            </a:endParaRPr>
          </a:p>
          <a:p>
            <a:pPr lvl="1"/>
            <a:r>
              <a:rPr lang="en-US" altLang="zh-CN" dirty="0">
                <a:latin typeface="Times New Roman" panose="02020603050405020304" pitchFamily="18" charset="0"/>
                <a:ea typeface="黑体" panose="02010609060101010101" pitchFamily="49" charset="-122"/>
                <a:cs typeface="Times New Roman" panose="02020603050405020304" pitchFamily="18" charset="0"/>
              </a:rPr>
              <a:t>Fibonacci</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序列</a:t>
            </a:r>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lvl="1"/>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序列的表达式</a:t>
            </a:r>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lvl="1"/>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黑体" panose="02010609060101010101" pitchFamily="49" charset="-122"/>
                <a:cs typeface="Times New Roman" panose="02020603050405020304" pitchFamily="18" charset="0"/>
              </a:rPr>
              <a:t>步骤二：将求解过程用计算机语言描述</a:t>
            </a:r>
          </a:p>
          <a:p>
            <a:pPr lvl="1"/>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lvl="1"/>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lvl="1"/>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6" name="Object 13"/>
          <p:cNvGraphicFramePr>
            <a:graphicFrameLocks noChangeAspect="1"/>
          </p:cNvGraphicFramePr>
          <p:nvPr>
            <p:extLst>
              <p:ext uri="{D42A27DB-BD31-4B8C-83A1-F6EECF244321}">
                <p14:modId xmlns:p14="http://schemas.microsoft.com/office/powerpoint/2010/main" val="2285208600"/>
              </p:ext>
            </p:extLst>
          </p:nvPr>
        </p:nvGraphicFramePr>
        <p:xfrm>
          <a:off x="3499643" y="3140968"/>
          <a:ext cx="3095625" cy="962025"/>
        </p:xfrm>
        <a:graphic>
          <a:graphicData uri="http://schemas.openxmlformats.org/presentationml/2006/ole">
            <mc:AlternateContent xmlns:mc="http://schemas.openxmlformats.org/markup-compatibility/2006">
              <mc:Choice xmlns:v="urn:schemas-microsoft-com:vml" Requires="v">
                <p:oleObj spid="_x0000_s99562" name="公式" r:id="rId5" imgW="1129810" imgH="355446" progId="Equation.3">
                  <p:embed/>
                </p:oleObj>
              </mc:Choice>
              <mc:Fallback>
                <p:oleObj name="公式" r:id="rId5" imgW="1129810" imgH="355446" progId="Equation.3">
                  <p:embed/>
                  <p:pic>
                    <p:nvPicPr>
                      <p:cNvPr id="31749"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9643" y="3140968"/>
                        <a:ext cx="309562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5199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solidFill>
                  <a:srgbClr val="000000"/>
                </a:solidFill>
              </a:rPr>
              <a:pPr>
                <a:defRPr/>
              </a:pPr>
              <a:t>24</a:t>
            </a:fld>
            <a:endParaRPr lang="en-US" altLang="zh-CN">
              <a:solidFill>
                <a:srgbClr val="000000"/>
              </a:solidFill>
            </a:endParaRPr>
          </a:p>
        </p:txBody>
      </p:sp>
      <p:sp>
        <p:nvSpPr>
          <p:cNvPr id="5" name="矩形 4"/>
          <p:cNvSpPr/>
          <p:nvPr/>
        </p:nvSpPr>
        <p:spPr bwMode="auto">
          <a:xfrm>
            <a:off x="0" y="44624"/>
            <a:ext cx="9144000" cy="201622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hangingPunct="1"/>
            <a:endParaRPr lang="zh-CN" altLang="en-US" smtClean="0">
              <a:solidFill>
                <a:srgbClr val="000000"/>
              </a:solidFill>
              <a:latin typeface="Tahoma" pitchFamily="34" charset="0"/>
              <a:ea typeface="宋体" pitchFamily="2" charset="-122"/>
            </a:endParaRPr>
          </a:p>
        </p:txBody>
      </p:sp>
      <p:sp>
        <p:nvSpPr>
          <p:cNvPr id="6" name="文本框 5"/>
          <p:cNvSpPr txBox="1"/>
          <p:nvPr/>
        </p:nvSpPr>
        <p:spPr>
          <a:xfrm>
            <a:off x="3088260" y="2636912"/>
            <a:ext cx="2967479" cy="923330"/>
          </a:xfrm>
          <a:prstGeom prst="rect">
            <a:avLst/>
          </a:prstGeom>
          <a:noFill/>
        </p:spPr>
        <p:txBody>
          <a:bodyPr wrap="none" rtlCol="0">
            <a:spAutoFit/>
          </a:bodyPr>
          <a:lstStyle/>
          <a:p>
            <a:r>
              <a:rPr lang="zh-CN" altLang="en-US" sz="5400" dirty="0" smtClean="0">
                <a:solidFill>
                  <a:srgbClr val="FF0000"/>
                </a:solidFill>
                <a:latin typeface="黑体" panose="02010609060101010101" pitchFamily="49" charset="-122"/>
                <a:ea typeface="黑体" panose="02010609060101010101" pitchFamily="49" charset="-122"/>
              </a:rPr>
              <a:t>算法分析</a:t>
            </a:r>
            <a:endParaRPr lang="zh-CN" altLang="en-US" sz="54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025557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SzTx/>
              <a:buFontTx/>
              <a:buNone/>
              <a:defRPr/>
            </a:pPr>
            <a:fld id="{23592CB8-140B-48EA-A320-D61E5AB39498}" type="slidenum">
              <a:rPr lang="en-US" altLang="zh-CN" sz="1400" smtClean="0">
                <a:solidFill>
                  <a:srgbClr val="000000"/>
                </a:solidFill>
                <a:latin typeface="Times New Roman" panose="02020603050405020304" pitchFamily="18" charset="0"/>
                <a:ea typeface="宋体" panose="02010600030101010101" pitchFamily="2" charset="-122"/>
              </a:rPr>
              <a:pPr eaLnBrk="1" hangingPunct="1">
                <a:spcBef>
                  <a:spcPct val="0"/>
                </a:spcBef>
                <a:buClrTx/>
                <a:buSzTx/>
                <a:buFontTx/>
                <a:buNone/>
                <a:defRPr/>
              </a:pPr>
              <a:t>25</a:t>
            </a:fld>
            <a:endParaRPr lang="en-US" altLang="zh-CN" sz="1400">
              <a:solidFill>
                <a:srgbClr val="000000"/>
              </a:solidFill>
              <a:latin typeface="Times New Roman" panose="02020603050405020304" pitchFamily="18" charset="0"/>
              <a:ea typeface="宋体" panose="02010600030101010101" pitchFamily="2" charset="-122"/>
            </a:endParaRPr>
          </a:p>
        </p:txBody>
      </p:sp>
      <p:sp>
        <p:nvSpPr>
          <p:cNvPr id="20483" name="Rectangle 2"/>
          <p:cNvSpPr>
            <a:spLocks noGrp="1" noChangeArrowheads="1"/>
          </p:cNvSpPr>
          <p:nvPr>
            <p:ph type="title"/>
          </p:nvPr>
        </p:nvSpPr>
        <p:spPr/>
        <p:txBody>
          <a:bodyPr/>
          <a:lstStyle/>
          <a:p>
            <a:pPr eaLnBrk="1" hangingPunct="1">
              <a:defRPr/>
            </a:pPr>
            <a:r>
              <a:rPr lang="zh-CN" altLang="en-US" dirty="0">
                <a:latin typeface="黑体" panose="02010609060101010101" pitchFamily="49" charset="-122"/>
              </a:rPr>
              <a:t>如何选择算法</a:t>
            </a:r>
          </a:p>
        </p:txBody>
      </p:sp>
      <p:sp>
        <p:nvSpPr>
          <p:cNvPr id="20484" name="Rectangle 3"/>
          <p:cNvSpPr>
            <a:spLocks noGrp="1" noChangeArrowheads="1"/>
          </p:cNvSpPr>
          <p:nvPr>
            <p:ph type="body" sz="half" idx="1"/>
          </p:nvPr>
        </p:nvSpPr>
        <p:spPr>
          <a:xfrm>
            <a:off x="827088" y="1628775"/>
            <a:ext cx="8066087" cy="4968875"/>
          </a:xfrm>
        </p:spPr>
        <p:txBody>
          <a:bodyPr/>
          <a:lstStyle/>
          <a:p>
            <a:pPr eaLnBrk="1" hangingPunct="1">
              <a:buFont typeface="Wingdings" charset="2"/>
              <a:buChar char="n"/>
              <a:defRPr/>
            </a:pPr>
            <a:r>
              <a:rPr lang="zh-CN" altLang="en-US" sz="2800" b="1" dirty="0"/>
              <a:t>当解决一个问题时，存在几种算法可供选择，如何决定哪个最好？</a:t>
            </a:r>
            <a:endParaRPr lang="en-US" altLang="zh-CN" sz="2800" b="1" dirty="0"/>
          </a:p>
          <a:p>
            <a:pPr eaLnBrk="1" hangingPunct="1">
              <a:buFont typeface="Wingdings" charset="2"/>
              <a:buChar char="n"/>
              <a:defRPr/>
            </a:pPr>
            <a:endParaRPr lang="zh-CN" altLang="en-US" sz="2800" b="1" dirty="0"/>
          </a:p>
          <a:p>
            <a:pPr eaLnBrk="1" hangingPunct="1">
              <a:buFont typeface="Wingdings" charset="2"/>
              <a:buChar char="n"/>
              <a:defRPr/>
            </a:pPr>
            <a:r>
              <a:rPr lang="zh-CN" altLang="en-US" sz="2800" b="1" dirty="0">
                <a:solidFill>
                  <a:srgbClr val="FF0000"/>
                </a:solidFill>
              </a:rPr>
              <a:t>以排序算法为例</a:t>
            </a:r>
            <a:r>
              <a:rPr lang="zh-CN" altLang="en-US" sz="2800" b="1" dirty="0"/>
              <a:t>：</a:t>
            </a:r>
          </a:p>
        </p:txBody>
      </p:sp>
      <p:graphicFrame>
        <p:nvGraphicFramePr>
          <p:cNvPr id="15" name="表格 14"/>
          <p:cNvGraphicFramePr>
            <a:graphicFrameLocks noGrp="1"/>
          </p:cNvGraphicFramePr>
          <p:nvPr>
            <p:extLst/>
          </p:nvPr>
        </p:nvGraphicFramePr>
        <p:xfrm>
          <a:off x="859830" y="3870449"/>
          <a:ext cx="7444521" cy="2286000"/>
        </p:xfrm>
        <a:graphic>
          <a:graphicData uri="http://schemas.openxmlformats.org/drawingml/2006/table">
            <a:tbl>
              <a:tblPr firstRow="1" bandRow="1">
                <a:tableStyleId>{5C22544A-7EE6-4342-B048-85BDC9FD1C3A}</a:tableStyleId>
              </a:tblPr>
              <a:tblGrid>
                <a:gridCol w="2481507">
                  <a:extLst>
                    <a:ext uri="{9D8B030D-6E8A-4147-A177-3AD203B41FA5}">
                      <a16:colId xmlns:a16="http://schemas.microsoft.com/office/drawing/2014/main" xmlns="" val="2883395367"/>
                    </a:ext>
                  </a:extLst>
                </a:gridCol>
                <a:gridCol w="2481507">
                  <a:extLst>
                    <a:ext uri="{9D8B030D-6E8A-4147-A177-3AD203B41FA5}">
                      <a16:colId xmlns:a16="http://schemas.microsoft.com/office/drawing/2014/main" xmlns="" val="2086703816"/>
                    </a:ext>
                  </a:extLst>
                </a:gridCol>
                <a:gridCol w="2481507">
                  <a:extLst>
                    <a:ext uri="{9D8B030D-6E8A-4147-A177-3AD203B41FA5}">
                      <a16:colId xmlns:a16="http://schemas.microsoft.com/office/drawing/2014/main" xmlns="" val="2138790604"/>
                    </a:ext>
                  </a:extLst>
                </a:gridCol>
              </a:tblGrid>
              <a:tr h="432048">
                <a:tc>
                  <a:txBody>
                    <a:bodyPr/>
                    <a:lstStyle/>
                    <a:p>
                      <a:pPr algn="ct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算法</a:t>
                      </a:r>
                    </a:p>
                  </a:txBody>
                  <a:tcPr anchor="ctr">
                    <a:solidFill>
                      <a:schemeClr val="tx2"/>
                    </a:solidFill>
                  </a:tcPr>
                </a:tc>
                <a:tc>
                  <a:txBody>
                    <a:bodyPr/>
                    <a:lstStyle/>
                    <a:p>
                      <a:pPr algn="ct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最坏情况</a:t>
                      </a:r>
                    </a:p>
                  </a:txBody>
                  <a:tcPr anchor="ctr">
                    <a:solidFill>
                      <a:schemeClr val="tx2"/>
                    </a:solidFill>
                  </a:tcPr>
                </a:tc>
                <a:tc>
                  <a:txBody>
                    <a:bodyPr/>
                    <a:lstStyle/>
                    <a:p>
                      <a:pPr algn="ct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平均情况</a:t>
                      </a:r>
                    </a:p>
                  </a:txBody>
                  <a:tcPr anchor="ctr">
                    <a:solidFill>
                      <a:schemeClr val="tx2"/>
                    </a:solidFill>
                  </a:tcPr>
                </a:tc>
                <a:extLst>
                  <a:ext uri="{0D108BD9-81ED-4DB2-BD59-A6C34878D82A}">
                    <a16:rowId xmlns:a16="http://schemas.microsoft.com/office/drawing/2014/main" xmlns="" val="1493268058"/>
                  </a:ext>
                </a:extLst>
              </a:tr>
              <a:tr h="432048">
                <a:tc>
                  <a:txBody>
                    <a:bodyPr/>
                    <a:lstStyle/>
                    <a:p>
                      <a:pPr algn="ct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插入排序</a:t>
                      </a:r>
                    </a:p>
                  </a:txBody>
                  <a:tcPr anchor="ctr">
                    <a:solidFill>
                      <a:schemeClr val="tx2">
                        <a:lumMod val="20000"/>
                        <a:lumOff val="80000"/>
                      </a:schemeClr>
                    </a:solidFill>
                  </a:tcPr>
                </a:tc>
                <a:tc>
                  <a:txBody>
                    <a:bodyPr/>
                    <a:lstStyle/>
                    <a:p>
                      <a:pPr algn="ct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O</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baseline="30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solidFill>
                      <a:schemeClr val="tx2">
                        <a:lumMod val="20000"/>
                        <a:lumOff val="80000"/>
                      </a:schemeClr>
                    </a:solidFill>
                  </a:tcPr>
                </a:tc>
                <a:tc>
                  <a:txBody>
                    <a:bodyPr/>
                    <a:lstStyle/>
                    <a:p>
                      <a:pPr algn="ct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O</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baseline="30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solidFill>
                      <a:schemeClr val="tx2">
                        <a:lumMod val="20000"/>
                        <a:lumOff val="80000"/>
                      </a:schemeClr>
                    </a:solidFill>
                  </a:tcPr>
                </a:tc>
                <a:extLst>
                  <a:ext uri="{0D108BD9-81ED-4DB2-BD59-A6C34878D82A}">
                    <a16:rowId xmlns:a16="http://schemas.microsoft.com/office/drawing/2014/main" xmlns="" val="1071028200"/>
                  </a:ext>
                </a:extLst>
              </a:tr>
              <a:tr h="432048">
                <a:tc>
                  <a:txBody>
                    <a:bodyPr/>
                    <a:lstStyle/>
                    <a:p>
                      <a:pPr algn="ct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冒泡排序</a:t>
                      </a:r>
                    </a:p>
                  </a:txBody>
                  <a:tcPr anchor="ctr">
                    <a:solidFill>
                      <a:schemeClr val="tx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O</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baseline="30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solidFill>
                      <a:schemeClr val="tx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O</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baseline="30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solidFill>
                      <a:schemeClr val="tx2">
                        <a:lumMod val="40000"/>
                        <a:lumOff val="60000"/>
                      </a:schemeClr>
                    </a:solidFill>
                  </a:tcPr>
                </a:tc>
                <a:extLst>
                  <a:ext uri="{0D108BD9-81ED-4DB2-BD59-A6C34878D82A}">
                    <a16:rowId xmlns:a16="http://schemas.microsoft.com/office/drawing/2014/main" xmlns="" val="3489136360"/>
                  </a:ext>
                </a:extLst>
              </a:tr>
              <a:tr h="432048">
                <a:tc>
                  <a:txBody>
                    <a:bodyPr/>
                    <a:lstStyle/>
                    <a:p>
                      <a:pPr algn="ct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快速排序</a:t>
                      </a:r>
                    </a:p>
                  </a:txBody>
                  <a:tcPr anchor="ctr">
                    <a:solidFill>
                      <a:schemeClr val="tx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O</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baseline="30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solidFill>
                      <a:schemeClr val="tx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O</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i="1" dirty="0" err="1">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log</a:t>
                      </a:r>
                      <a:r>
                        <a:rPr lang="en-US" altLang="zh-CN" sz="2400" i="1" dirty="0" err="1">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solidFill>
                      <a:schemeClr val="tx2">
                        <a:lumMod val="40000"/>
                        <a:lumOff val="60000"/>
                      </a:schemeClr>
                    </a:solidFill>
                  </a:tcPr>
                </a:tc>
                <a:extLst>
                  <a:ext uri="{0D108BD9-81ED-4DB2-BD59-A6C34878D82A}">
                    <a16:rowId xmlns:a16="http://schemas.microsoft.com/office/drawing/2014/main" xmlns="" val="1115777078"/>
                  </a:ext>
                </a:extLst>
              </a:tr>
              <a:tr h="432048">
                <a:tc>
                  <a:txBody>
                    <a:bodyPr/>
                    <a:lstStyle/>
                    <a:p>
                      <a:pPr algn="ct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归并排序</a:t>
                      </a:r>
                    </a:p>
                  </a:txBody>
                  <a:tcPr anchor="ct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O</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i="1" dirty="0" err="1">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log</a:t>
                      </a:r>
                      <a:r>
                        <a:rPr lang="en-US" altLang="zh-CN" sz="2400" i="1" dirty="0" err="1">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O</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i="1" dirty="0" err="1">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log</a:t>
                      </a:r>
                      <a:r>
                        <a:rPr lang="en-US" altLang="zh-CN" sz="2400" i="1" dirty="0" err="1">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solidFill>
                      <a:schemeClr val="tx2">
                        <a:lumMod val="20000"/>
                        <a:lumOff val="80000"/>
                      </a:schemeClr>
                    </a:solidFill>
                  </a:tcPr>
                </a:tc>
                <a:extLst>
                  <a:ext uri="{0D108BD9-81ED-4DB2-BD59-A6C34878D82A}">
                    <a16:rowId xmlns:a16="http://schemas.microsoft.com/office/drawing/2014/main" xmlns="" val="1943313338"/>
                  </a:ext>
                </a:extLst>
              </a:tr>
            </a:tbl>
          </a:graphicData>
        </a:graphic>
      </p:graphicFrame>
    </p:spTree>
    <p:extLst>
      <p:ext uri="{BB962C8B-B14F-4D97-AF65-F5344CB8AC3E}">
        <p14:creationId xmlns:p14="http://schemas.microsoft.com/office/powerpoint/2010/main" val="5886797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插入排序算法的插入操作</a:t>
            </a:r>
          </a:p>
        </p:txBody>
      </p:sp>
      <p:sp>
        <p:nvSpPr>
          <p:cNvPr id="5" name="灯片编号占位符 4"/>
          <p:cNvSpPr>
            <a:spLocks noGrp="1"/>
          </p:cNvSpPr>
          <p:nvPr>
            <p:ph type="sldNum" sz="quarter" idx="12"/>
          </p:nvPr>
        </p:nvSpPr>
        <p:spPr/>
        <p:txBody>
          <a:bodyPr/>
          <a:lstStyle/>
          <a:p>
            <a:pPr>
              <a:defRPr/>
            </a:pPr>
            <a:fld id="{B7DBBBC5-5428-4836-9699-D6958CD319C9}" type="slidenum">
              <a:rPr lang="en-US" altLang="zh-CN" smtClean="0">
                <a:solidFill>
                  <a:srgbClr val="000000"/>
                </a:solidFill>
              </a:rPr>
              <a:pPr>
                <a:defRPr/>
              </a:pPr>
              <a:t>26</a:t>
            </a:fld>
            <a:endParaRPr lang="en-US" altLang="zh-CN">
              <a:solidFill>
                <a:srgbClr val="000000"/>
              </a:solidFill>
            </a:endParaRPr>
          </a:p>
        </p:txBody>
      </p:sp>
      <p:sp>
        <p:nvSpPr>
          <p:cNvPr id="3" name="矩形 2"/>
          <p:cNvSpPr/>
          <p:nvPr/>
        </p:nvSpPr>
        <p:spPr>
          <a:xfrm>
            <a:off x="1615106" y="2852936"/>
            <a:ext cx="3432350" cy="461665"/>
          </a:xfrm>
          <a:prstGeom prst="rect">
            <a:avLst/>
          </a:prstGeom>
        </p:spPr>
        <p:txBody>
          <a:bodyPr wrap="none">
            <a:spAutoFit/>
          </a:bodyPr>
          <a:lstStyle/>
          <a:p>
            <a:r>
              <a:rPr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前面已经排好序，插入</a:t>
            </a: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6" name="组合 5"/>
          <p:cNvGrpSpPr/>
          <p:nvPr/>
        </p:nvGrpSpPr>
        <p:grpSpPr>
          <a:xfrm>
            <a:off x="1691680" y="2217583"/>
            <a:ext cx="6032074" cy="419330"/>
            <a:chOff x="481013" y="2390932"/>
            <a:chExt cx="3191921" cy="359555"/>
          </a:xfrm>
          <a:solidFill>
            <a:schemeClr val="bg1"/>
          </a:solidFill>
        </p:grpSpPr>
        <p:sp>
          <p:nvSpPr>
            <p:cNvPr id="21" name="矩形 20"/>
            <p:cNvSpPr/>
            <p:nvPr/>
          </p:nvSpPr>
          <p:spPr bwMode="auto">
            <a:xfrm>
              <a:off x="481013"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矩形 21"/>
            <p:cNvSpPr/>
            <p:nvPr/>
          </p:nvSpPr>
          <p:spPr bwMode="auto">
            <a:xfrm>
              <a:off x="934242"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矩形 22"/>
            <p:cNvSpPr/>
            <p:nvPr/>
          </p:nvSpPr>
          <p:spPr bwMode="auto">
            <a:xfrm>
              <a:off x="1397131"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矩形 23"/>
            <p:cNvSpPr/>
            <p:nvPr/>
          </p:nvSpPr>
          <p:spPr bwMode="auto">
            <a:xfrm>
              <a:off x="1850359"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矩形 24"/>
            <p:cNvSpPr/>
            <p:nvPr/>
          </p:nvSpPr>
          <p:spPr bwMode="auto">
            <a:xfrm>
              <a:off x="2303588"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矩形 25"/>
            <p:cNvSpPr/>
            <p:nvPr/>
          </p:nvSpPr>
          <p:spPr bwMode="auto">
            <a:xfrm>
              <a:off x="2756816"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矩形 26"/>
            <p:cNvSpPr/>
            <p:nvPr/>
          </p:nvSpPr>
          <p:spPr bwMode="auto">
            <a:xfrm>
              <a:off x="3210045"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5" name="矩形 14"/>
          <p:cNvSpPr/>
          <p:nvPr/>
        </p:nvSpPr>
        <p:spPr bwMode="auto">
          <a:xfrm>
            <a:off x="1689012" y="3388523"/>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矩形 15"/>
          <p:cNvSpPr/>
          <p:nvPr/>
        </p:nvSpPr>
        <p:spPr bwMode="auto">
          <a:xfrm>
            <a:off x="2545522" y="3388523"/>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矩形 16"/>
          <p:cNvSpPr/>
          <p:nvPr/>
        </p:nvSpPr>
        <p:spPr bwMode="auto">
          <a:xfrm>
            <a:off x="3420287" y="3388523"/>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矩形 17"/>
          <p:cNvSpPr/>
          <p:nvPr/>
        </p:nvSpPr>
        <p:spPr bwMode="auto">
          <a:xfrm>
            <a:off x="4276794" y="3388523"/>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矩形 18"/>
          <p:cNvSpPr/>
          <p:nvPr/>
        </p:nvSpPr>
        <p:spPr bwMode="auto">
          <a:xfrm>
            <a:off x="5133304" y="3388523"/>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矩形 19"/>
          <p:cNvSpPr/>
          <p:nvPr/>
        </p:nvSpPr>
        <p:spPr bwMode="auto">
          <a:xfrm>
            <a:off x="5989811" y="3388523"/>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矩形 28"/>
          <p:cNvSpPr/>
          <p:nvPr/>
        </p:nvSpPr>
        <p:spPr bwMode="auto">
          <a:xfrm>
            <a:off x="6846321" y="3388523"/>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矩形 29"/>
          <p:cNvSpPr/>
          <p:nvPr/>
        </p:nvSpPr>
        <p:spPr>
          <a:xfrm>
            <a:off x="611560" y="2227193"/>
            <a:ext cx="700833" cy="400110"/>
          </a:xfrm>
          <a:prstGeom prst="rect">
            <a:avLst/>
          </a:prstGeom>
        </p:spPr>
        <p:txBody>
          <a:bodyPr wrap="none">
            <a:spAutoFit/>
          </a:bodyPr>
          <a:lstStyle/>
          <a:p>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输入</a:t>
            </a:r>
          </a:p>
        </p:txBody>
      </p:sp>
      <p:sp>
        <p:nvSpPr>
          <p:cNvPr id="31" name="矩形 30"/>
          <p:cNvSpPr/>
          <p:nvPr/>
        </p:nvSpPr>
        <p:spPr>
          <a:xfrm>
            <a:off x="633740" y="3398133"/>
            <a:ext cx="829073" cy="400110"/>
          </a:xfrm>
          <a:prstGeom prst="rect">
            <a:avLst/>
          </a:prstGeom>
        </p:spPr>
        <p:txBody>
          <a:bodyPr wrap="none">
            <a:spAutoFit/>
          </a:bodyPr>
          <a:lstStyle/>
          <a:p>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插入</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4" name="组合 3"/>
          <p:cNvGrpSpPr/>
          <p:nvPr/>
        </p:nvGrpSpPr>
        <p:grpSpPr>
          <a:xfrm>
            <a:off x="594752" y="4907161"/>
            <a:ext cx="7087346" cy="419330"/>
            <a:chOff x="594752" y="4907161"/>
            <a:chExt cx="7087346" cy="419330"/>
          </a:xfrm>
        </p:grpSpPr>
        <p:sp>
          <p:nvSpPr>
            <p:cNvPr id="32" name="矩形 31"/>
            <p:cNvSpPr/>
            <p:nvPr/>
          </p:nvSpPr>
          <p:spPr bwMode="auto">
            <a:xfrm>
              <a:off x="1650024"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矩形 32"/>
            <p:cNvSpPr/>
            <p:nvPr/>
          </p:nvSpPr>
          <p:spPr bwMode="auto">
            <a:xfrm>
              <a:off x="2506534"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矩形 33"/>
            <p:cNvSpPr/>
            <p:nvPr/>
          </p:nvSpPr>
          <p:spPr bwMode="auto">
            <a:xfrm>
              <a:off x="3381299"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矩形 34"/>
            <p:cNvSpPr/>
            <p:nvPr/>
          </p:nvSpPr>
          <p:spPr bwMode="auto">
            <a:xfrm>
              <a:off x="4237806"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矩形 35"/>
            <p:cNvSpPr/>
            <p:nvPr/>
          </p:nvSpPr>
          <p:spPr bwMode="auto">
            <a:xfrm>
              <a:off x="5094316"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矩形 36"/>
            <p:cNvSpPr/>
            <p:nvPr/>
          </p:nvSpPr>
          <p:spPr bwMode="auto">
            <a:xfrm>
              <a:off x="5950823"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矩形 37"/>
            <p:cNvSpPr/>
            <p:nvPr/>
          </p:nvSpPr>
          <p:spPr bwMode="auto">
            <a:xfrm>
              <a:off x="6807333" y="4907161"/>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矩形 38"/>
            <p:cNvSpPr/>
            <p:nvPr/>
          </p:nvSpPr>
          <p:spPr>
            <a:xfrm>
              <a:off x="594752" y="4916771"/>
              <a:ext cx="958917" cy="400110"/>
            </a:xfrm>
            <a:prstGeom prst="rect">
              <a:avLst/>
            </a:prstGeom>
          </p:spPr>
          <p:txBody>
            <a:bodyPr wrap="none">
              <a:spAutoFit/>
            </a:bodyPr>
            <a:lstStyle/>
            <a:p>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插入后</a:t>
              </a:r>
            </a:p>
          </p:txBody>
        </p:sp>
      </p:grpSp>
    </p:spTree>
    <p:extLst>
      <p:ext uri="{BB962C8B-B14F-4D97-AF65-F5344CB8AC3E}">
        <p14:creationId xmlns:p14="http://schemas.microsoft.com/office/powerpoint/2010/main" val="279461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par>
                                <p:cTn id="35" presetID="42" presetClass="entr" presetSubtype="0" fill="hold" grpId="3"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anim calcmode="lin" valueType="num">
                                      <p:cBhvr>
                                        <p:cTn id="38" dur="1000" fill="hold"/>
                                        <p:tgtEl>
                                          <p:spTgt spid="20"/>
                                        </p:tgtEl>
                                        <p:attrNameLst>
                                          <p:attrName>ppt_x</p:attrName>
                                        </p:attrNameLst>
                                      </p:cBhvr>
                                      <p:tavLst>
                                        <p:tav tm="0">
                                          <p:val>
                                            <p:strVal val="#ppt_x"/>
                                          </p:val>
                                        </p:tav>
                                        <p:tav tm="100000">
                                          <p:val>
                                            <p:strVal val="#ppt_x"/>
                                          </p:val>
                                        </p:tav>
                                      </p:tavLst>
                                    </p:anim>
                                    <p:anim calcmode="lin" valueType="num">
                                      <p:cBhvr>
                                        <p:cTn id="39" dur="1000" fill="hold"/>
                                        <p:tgtEl>
                                          <p:spTgt spid="2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1000"/>
                                        <p:tgtEl>
                                          <p:spTgt spid="31"/>
                                        </p:tgtEl>
                                      </p:cBhvr>
                                    </p:animEffect>
                                    <p:anim calcmode="lin" valueType="num">
                                      <p:cBhvr>
                                        <p:cTn id="48" dur="1000" fill="hold"/>
                                        <p:tgtEl>
                                          <p:spTgt spid="31"/>
                                        </p:tgtEl>
                                        <p:attrNameLst>
                                          <p:attrName>ppt_x</p:attrName>
                                        </p:attrNameLst>
                                      </p:cBhvr>
                                      <p:tavLst>
                                        <p:tav tm="0">
                                          <p:val>
                                            <p:strVal val="#ppt_x"/>
                                          </p:val>
                                        </p:tav>
                                        <p:tav tm="100000">
                                          <p:val>
                                            <p:strVal val="#ppt_x"/>
                                          </p:val>
                                        </p:tav>
                                      </p:tavLst>
                                    </p:anim>
                                    <p:anim calcmode="lin" valueType="num">
                                      <p:cBhvr>
                                        <p:cTn id="4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grpId="0" nodeType="clickEffect">
                                  <p:stCondLst>
                                    <p:cond delay="0"/>
                                  </p:stCondLst>
                                  <p:childTnLst>
                                    <p:animMotion origin="layout" path="M 2.22222E-6 1.48148E-6 L 0.00191 0.17477 " pathEditMode="relative" rAng="0" ptsTypes="AA">
                                      <p:cBhvr>
                                        <p:cTn id="53" dur="2000" fill="hold"/>
                                        <p:tgtEl>
                                          <p:spTgt spid="20"/>
                                        </p:tgtEl>
                                        <p:attrNameLst>
                                          <p:attrName>ppt_x</p:attrName>
                                          <p:attrName>ppt_y</p:attrName>
                                        </p:attrNameLst>
                                      </p:cBhvr>
                                      <p:rCtr x="87" y="8727"/>
                                    </p:animMotion>
                                  </p:childTnLst>
                                </p:cTn>
                              </p:par>
                            </p:childTnLst>
                          </p:cTn>
                        </p:par>
                      </p:childTnLst>
                    </p:cTn>
                  </p:par>
                  <p:par>
                    <p:cTn id="54" fill="hold">
                      <p:stCondLst>
                        <p:cond delay="indefinite"/>
                      </p:stCondLst>
                      <p:childTnLst>
                        <p:par>
                          <p:cTn id="55" fill="hold">
                            <p:stCondLst>
                              <p:cond delay="0"/>
                            </p:stCondLst>
                            <p:childTnLst>
                              <p:par>
                                <p:cTn id="56" presetID="42" presetClass="path" presetSubtype="0" accel="50000" decel="50000" fill="hold" grpId="0" nodeType="clickEffect">
                                  <p:stCondLst>
                                    <p:cond delay="0"/>
                                  </p:stCondLst>
                                  <p:childTnLst>
                                    <p:animMotion origin="layout" path="M -1.38889E-6 1.48148E-6 L 0.09357 3.33333E-6 " pathEditMode="relative" rAng="0" ptsTypes="AA">
                                      <p:cBhvr>
                                        <p:cTn id="57" dur="2000" fill="hold"/>
                                        <p:tgtEl>
                                          <p:spTgt spid="19"/>
                                        </p:tgtEl>
                                        <p:attrNameLst>
                                          <p:attrName>ppt_x</p:attrName>
                                          <p:attrName>ppt_y</p:attrName>
                                        </p:attrNameLst>
                                      </p:cBhvr>
                                      <p:rCtr x="5174" y="-93"/>
                                    </p:animMotion>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0" nodeType="clickEffect">
                                  <p:stCondLst>
                                    <p:cond delay="0"/>
                                  </p:stCondLst>
                                  <p:childTnLst>
                                    <p:animMotion origin="layout" path="M -1.38889E-6 1.48148E-6 L 0.09375 3.33333E-6 " pathEditMode="relative" rAng="0" ptsTypes="AA">
                                      <p:cBhvr>
                                        <p:cTn id="61" dur="2000" fill="hold"/>
                                        <p:tgtEl>
                                          <p:spTgt spid="18"/>
                                        </p:tgtEl>
                                        <p:attrNameLst>
                                          <p:attrName>ppt_x</p:attrName>
                                          <p:attrName>ppt_y</p:attrName>
                                        </p:attrNameLst>
                                      </p:cBhvr>
                                      <p:rCtr x="4740" y="-93"/>
                                    </p:animMotion>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grpId="0" nodeType="clickEffect">
                                  <p:stCondLst>
                                    <p:cond delay="0"/>
                                  </p:stCondLst>
                                  <p:childTnLst>
                                    <p:animMotion origin="layout" path="M 5E-6 1.48148E-6 L 0.09358 3.33333E-6 " pathEditMode="relative" rAng="0" ptsTypes="AA">
                                      <p:cBhvr>
                                        <p:cTn id="65" dur="2000" fill="hold"/>
                                        <p:tgtEl>
                                          <p:spTgt spid="17"/>
                                        </p:tgtEl>
                                        <p:attrNameLst>
                                          <p:attrName>ppt_x</p:attrName>
                                          <p:attrName>ppt_y</p:attrName>
                                        </p:attrNameLst>
                                      </p:cBhvr>
                                      <p:rCtr x="4688" y="-93"/>
                                    </p:animMotion>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0" nodeType="clickEffect">
                                  <p:stCondLst>
                                    <p:cond delay="0"/>
                                  </p:stCondLst>
                                  <p:childTnLst>
                                    <p:animMotion origin="layout" path="M 4.72222E-6 1.48148E-6 L 0.09566 3.33333E-6 " pathEditMode="relative" rAng="0" ptsTypes="AA">
                                      <p:cBhvr>
                                        <p:cTn id="69" dur="2000" fill="hold"/>
                                        <p:tgtEl>
                                          <p:spTgt spid="16"/>
                                        </p:tgtEl>
                                        <p:attrNameLst>
                                          <p:attrName>ppt_x</p:attrName>
                                          <p:attrName>ppt_y</p:attrName>
                                        </p:attrNameLst>
                                      </p:cBhvr>
                                      <p:rCtr x="4740" y="-93"/>
                                    </p:animMotion>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grpId="1" nodeType="clickEffect">
                                  <p:stCondLst>
                                    <p:cond delay="0"/>
                                  </p:stCondLst>
                                  <p:childTnLst>
                                    <p:animMotion origin="layout" path="M 0.00191 0.17477 L -0.37604 0.17477 " pathEditMode="relative" rAng="0" ptsTypes="AA">
                                      <p:cBhvr>
                                        <p:cTn id="73" dur="2000" fill="hold"/>
                                        <p:tgtEl>
                                          <p:spTgt spid="20"/>
                                        </p:tgtEl>
                                        <p:attrNameLst>
                                          <p:attrName>ppt_x</p:attrName>
                                          <p:attrName>ppt_y</p:attrName>
                                        </p:attrNameLst>
                                      </p:cBhvr>
                                      <p:rCtr x="-18906" y="0"/>
                                    </p:animMotion>
                                  </p:childTnLst>
                                </p:cTn>
                              </p:par>
                            </p:childTnLst>
                          </p:cTn>
                        </p:par>
                        <p:par>
                          <p:cTn id="74" fill="hold">
                            <p:stCondLst>
                              <p:cond delay="2000"/>
                            </p:stCondLst>
                            <p:childTnLst>
                              <p:par>
                                <p:cTn id="75" presetID="42" presetClass="path" presetSubtype="0" accel="50000" decel="50000" fill="hold" grpId="2" nodeType="afterEffect">
                                  <p:stCondLst>
                                    <p:cond delay="0"/>
                                  </p:stCondLst>
                                  <p:childTnLst>
                                    <p:animMotion origin="layout" path="M -0.37604 0.17477 L -0.37656 1.48148E-6 " pathEditMode="relative" rAng="0" ptsTypes="AA">
                                      <p:cBhvr>
                                        <p:cTn id="76" dur="2000" fill="hold"/>
                                        <p:tgtEl>
                                          <p:spTgt spid="20"/>
                                        </p:tgtEl>
                                        <p:attrNameLst>
                                          <p:attrName>ppt_x</p:attrName>
                                          <p:attrName>ppt_y</p:attrName>
                                        </p:attrNameLst>
                                      </p:cBhvr>
                                      <p:rCtr x="-35" y="-8750"/>
                                    </p:animMotion>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fade">
                                      <p:cBhvr>
                                        <p:cTn id="81" dur="1000"/>
                                        <p:tgtEl>
                                          <p:spTgt spid="4"/>
                                        </p:tgtEl>
                                      </p:cBhvr>
                                    </p:animEffect>
                                    <p:anim calcmode="lin" valueType="num">
                                      <p:cBhvr>
                                        <p:cTn id="82" dur="1000" fill="hold"/>
                                        <p:tgtEl>
                                          <p:spTgt spid="4"/>
                                        </p:tgtEl>
                                        <p:attrNameLst>
                                          <p:attrName>ppt_x</p:attrName>
                                        </p:attrNameLst>
                                      </p:cBhvr>
                                      <p:tavLst>
                                        <p:tav tm="0">
                                          <p:val>
                                            <p:strVal val="#ppt_x"/>
                                          </p:val>
                                        </p:tav>
                                        <p:tav tm="100000">
                                          <p:val>
                                            <p:strVal val="#ppt_x"/>
                                          </p:val>
                                        </p:tav>
                                      </p:tavLst>
                                    </p:anim>
                                    <p:anim calcmode="lin" valueType="num">
                                      <p:cBhvr>
                                        <p:cTn id="8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0" grpId="2" animBg="1"/>
      <p:bldP spid="20" grpId="3" animBg="1"/>
      <p:bldP spid="29" grpId="0" animBg="1"/>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插入排序算法的运行实例</a:t>
            </a:r>
          </a:p>
        </p:txBody>
      </p:sp>
      <p:sp>
        <p:nvSpPr>
          <p:cNvPr id="5" name="灯片编号占位符 4"/>
          <p:cNvSpPr>
            <a:spLocks noGrp="1"/>
          </p:cNvSpPr>
          <p:nvPr>
            <p:ph type="sldNum" sz="quarter" idx="12"/>
          </p:nvPr>
        </p:nvSpPr>
        <p:spPr/>
        <p:txBody>
          <a:bodyPr/>
          <a:lstStyle/>
          <a:p>
            <a:pPr>
              <a:defRPr/>
            </a:pPr>
            <a:fld id="{B7DBBBC5-5428-4836-9699-D6958CD319C9}" type="slidenum">
              <a:rPr lang="en-US" altLang="zh-CN" smtClean="0">
                <a:solidFill>
                  <a:srgbClr val="000000"/>
                </a:solidFill>
              </a:rPr>
              <a:pPr>
                <a:defRPr/>
              </a:pPr>
              <a:t>27</a:t>
            </a:fld>
            <a:endParaRPr lang="en-US" altLang="zh-CN">
              <a:solidFill>
                <a:srgbClr val="000000"/>
              </a:solidFill>
            </a:endParaRPr>
          </a:p>
        </p:txBody>
      </p:sp>
      <p:grpSp>
        <p:nvGrpSpPr>
          <p:cNvPr id="6" name="组合 5"/>
          <p:cNvGrpSpPr/>
          <p:nvPr/>
        </p:nvGrpSpPr>
        <p:grpSpPr>
          <a:xfrm>
            <a:off x="1691680" y="1700808"/>
            <a:ext cx="6032074" cy="419330"/>
            <a:chOff x="481013" y="2390932"/>
            <a:chExt cx="3191921" cy="359555"/>
          </a:xfrm>
          <a:solidFill>
            <a:schemeClr val="bg1"/>
          </a:solidFill>
        </p:grpSpPr>
        <p:sp>
          <p:nvSpPr>
            <p:cNvPr id="21" name="矩形 20"/>
            <p:cNvSpPr/>
            <p:nvPr/>
          </p:nvSpPr>
          <p:spPr bwMode="auto">
            <a:xfrm>
              <a:off x="481013"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矩形 21"/>
            <p:cNvSpPr/>
            <p:nvPr/>
          </p:nvSpPr>
          <p:spPr bwMode="auto">
            <a:xfrm>
              <a:off x="934242"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矩形 22"/>
            <p:cNvSpPr/>
            <p:nvPr/>
          </p:nvSpPr>
          <p:spPr bwMode="auto">
            <a:xfrm>
              <a:off x="1397131"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矩形 23"/>
            <p:cNvSpPr/>
            <p:nvPr/>
          </p:nvSpPr>
          <p:spPr bwMode="auto">
            <a:xfrm>
              <a:off x="1850359"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矩形 24"/>
            <p:cNvSpPr/>
            <p:nvPr/>
          </p:nvSpPr>
          <p:spPr bwMode="auto">
            <a:xfrm>
              <a:off x="2303588"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矩形 25"/>
            <p:cNvSpPr/>
            <p:nvPr/>
          </p:nvSpPr>
          <p:spPr bwMode="auto">
            <a:xfrm>
              <a:off x="2756816"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矩形 26"/>
            <p:cNvSpPr/>
            <p:nvPr/>
          </p:nvSpPr>
          <p:spPr bwMode="auto">
            <a:xfrm>
              <a:off x="3210045"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30" name="矩形 29"/>
          <p:cNvSpPr/>
          <p:nvPr/>
        </p:nvSpPr>
        <p:spPr>
          <a:xfrm>
            <a:off x="611560" y="1710418"/>
            <a:ext cx="700833" cy="400110"/>
          </a:xfrm>
          <a:prstGeom prst="rect">
            <a:avLst/>
          </a:prstGeom>
        </p:spPr>
        <p:txBody>
          <a:bodyPr wrap="none">
            <a:spAutoFit/>
          </a:bodyPr>
          <a:lstStyle/>
          <a:p>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输入</a:t>
            </a:r>
          </a:p>
        </p:txBody>
      </p:sp>
      <p:grpSp>
        <p:nvGrpSpPr>
          <p:cNvPr id="4" name="组合 3"/>
          <p:cNvGrpSpPr/>
          <p:nvPr/>
        </p:nvGrpSpPr>
        <p:grpSpPr>
          <a:xfrm>
            <a:off x="611560" y="2264153"/>
            <a:ext cx="7087346" cy="419330"/>
            <a:chOff x="594752" y="4907161"/>
            <a:chExt cx="7087346" cy="419330"/>
          </a:xfrm>
        </p:grpSpPr>
        <p:sp>
          <p:nvSpPr>
            <p:cNvPr id="32" name="矩形 31"/>
            <p:cNvSpPr/>
            <p:nvPr/>
          </p:nvSpPr>
          <p:spPr bwMode="auto">
            <a:xfrm>
              <a:off x="1650024"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矩形 32"/>
            <p:cNvSpPr/>
            <p:nvPr/>
          </p:nvSpPr>
          <p:spPr bwMode="auto">
            <a:xfrm>
              <a:off x="2506534" y="4907161"/>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矩形 33"/>
            <p:cNvSpPr/>
            <p:nvPr/>
          </p:nvSpPr>
          <p:spPr bwMode="auto">
            <a:xfrm>
              <a:off x="3381299" y="4907161"/>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矩形 34"/>
            <p:cNvSpPr/>
            <p:nvPr/>
          </p:nvSpPr>
          <p:spPr bwMode="auto">
            <a:xfrm>
              <a:off x="4237806" y="4907161"/>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矩形 35"/>
            <p:cNvSpPr/>
            <p:nvPr/>
          </p:nvSpPr>
          <p:spPr bwMode="auto">
            <a:xfrm>
              <a:off x="5094316" y="4907161"/>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矩形 36"/>
            <p:cNvSpPr/>
            <p:nvPr/>
          </p:nvSpPr>
          <p:spPr bwMode="auto">
            <a:xfrm>
              <a:off x="5950823" y="4907161"/>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矩形 37"/>
            <p:cNvSpPr/>
            <p:nvPr/>
          </p:nvSpPr>
          <p:spPr bwMode="auto">
            <a:xfrm>
              <a:off x="6807333" y="4907161"/>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矩形 38"/>
            <p:cNvSpPr/>
            <p:nvPr/>
          </p:nvSpPr>
          <p:spPr>
            <a:xfrm>
              <a:off x="594752" y="4916771"/>
              <a:ext cx="700833" cy="400110"/>
            </a:xfrm>
            <a:prstGeom prst="rect">
              <a:avLst/>
            </a:prstGeom>
          </p:spPr>
          <p:txBody>
            <a:bodyPr wrap="none">
              <a:spAutoFit/>
            </a:bodyPr>
            <a:lstStyle/>
            <a:p>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初始</a:t>
              </a:r>
            </a:p>
          </p:txBody>
        </p:sp>
      </p:grpSp>
      <p:grpSp>
        <p:nvGrpSpPr>
          <p:cNvPr id="40" name="组合 39"/>
          <p:cNvGrpSpPr/>
          <p:nvPr/>
        </p:nvGrpSpPr>
        <p:grpSpPr>
          <a:xfrm>
            <a:off x="611560" y="2925990"/>
            <a:ext cx="7087346" cy="419330"/>
            <a:chOff x="594752" y="4907161"/>
            <a:chExt cx="7087346" cy="419330"/>
          </a:xfrm>
        </p:grpSpPr>
        <p:sp>
          <p:nvSpPr>
            <p:cNvPr id="41" name="矩形 40"/>
            <p:cNvSpPr/>
            <p:nvPr/>
          </p:nvSpPr>
          <p:spPr bwMode="auto">
            <a:xfrm>
              <a:off x="1650024"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矩形 41"/>
            <p:cNvSpPr/>
            <p:nvPr/>
          </p:nvSpPr>
          <p:spPr bwMode="auto">
            <a:xfrm>
              <a:off x="2506534"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矩形 42"/>
            <p:cNvSpPr/>
            <p:nvPr/>
          </p:nvSpPr>
          <p:spPr bwMode="auto">
            <a:xfrm>
              <a:off x="3381299" y="4907161"/>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矩形 43"/>
            <p:cNvSpPr/>
            <p:nvPr/>
          </p:nvSpPr>
          <p:spPr bwMode="auto">
            <a:xfrm>
              <a:off x="4237806" y="4907161"/>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矩形 44"/>
            <p:cNvSpPr/>
            <p:nvPr/>
          </p:nvSpPr>
          <p:spPr bwMode="auto">
            <a:xfrm>
              <a:off x="5094316" y="4907161"/>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矩形 45"/>
            <p:cNvSpPr/>
            <p:nvPr/>
          </p:nvSpPr>
          <p:spPr bwMode="auto">
            <a:xfrm>
              <a:off x="5950823" y="4907161"/>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矩形 46"/>
            <p:cNvSpPr/>
            <p:nvPr/>
          </p:nvSpPr>
          <p:spPr bwMode="auto">
            <a:xfrm>
              <a:off x="6807333" y="4907161"/>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8" name="矩形 47"/>
            <p:cNvSpPr/>
            <p:nvPr/>
          </p:nvSpPr>
          <p:spPr>
            <a:xfrm>
              <a:off x="594752" y="4916771"/>
              <a:ext cx="829073" cy="400110"/>
            </a:xfrm>
            <a:prstGeom prst="rect">
              <a:avLst/>
            </a:prstGeom>
          </p:spPr>
          <p:txBody>
            <a:bodyPr wrap="none">
              <a:spAutoFit/>
            </a:bodyPr>
            <a:lstStyle/>
            <a:p>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插入</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a:t>
              </a:r>
              <a:endPar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49" name="组合 48"/>
          <p:cNvGrpSpPr/>
          <p:nvPr/>
        </p:nvGrpSpPr>
        <p:grpSpPr>
          <a:xfrm>
            <a:off x="611560" y="3570518"/>
            <a:ext cx="7087346" cy="419330"/>
            <a:chOff x="594752" y="4907161"/>
            <a:chExt cx="7087346" cy="419330"/>
          </a:xfrm>
        </p:grpSpPr>
        <p:sp>
          <p:nvSpPr>
            <p:cNvPr id="50" name="矩形 49"/>
            <p:cNvSpPr/>
            <p:nvPr/>
          </p:nvSpPr>
          <p:spPr bwMode="auto">
            <a:xfrm>
              <a:off x="1650024"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 name="矩形 50"/>
            <p:cNvSpPr/>
            <p:nvPr/>
          </p:nvSpPr>
          <p:spPr bwMode="auto">
            <a:xfrm>
              <a:off x="2506534"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矩形 51"/>
            <p:cNvSpPr/>
            <p:nvPr/>
          </p:nvSpPr>
          <p:spPr bwMode="auto">
            <a:xfrm>
              <a:off x="3381299"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 name="矩形 52"/>
            <p:cNvSpPr/>
            <p:nvPr/>
          </p:nvSpPr>
          <p:spPr bwMode="auto">
            <a:xfrm>
              <a:off x="4237806" y="4907161"/>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4" name="矩形 53"/>
            <p:cNvSpPr/>
            <p:nvPr/>
          </p:nvSpPr>
          <p:spPr bwMode="auto">
            <a:xfrm>
              <a:off x="5094316" y="4907161"/>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5" name="矩形 54"/>
            <p:cNvSpPr/>
            <p:nvPr/>
          </p:nvSpPr>
          <p:spPr bwMode="auto">
            <a:xfrm>
              <a:off x="5950823" y="4907161"/>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6" name="矩形 55"/>
            <p:cNvSpPr/>
            <p:nvPr/>
          </p:nvSpPr>
          <p:spPr bwMode="auto">
            <a:xfrm>
              <a:off x="6807333" y="4907161"/>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7" name="矩形 56"/>
            <p:cNvSpPr/>
            <p:nvPr/>
          </p:nvSpPr>
          <p:spPr>
            <a:xfrm>
              <a:off x="594752" y="4916771"/>
              <a:ext cx="829073" cy="400110"/>
            </a:xfrm>
            <a:prstGeom prst="rect">
              <a:avLst/>
            </a:prstGeom>
          </p:spPr>
          <p:txBody>
            <a:bodyPr wrap="none">
              <a:spAutoFit/>
            </a:bodyPr>
            <a:lstStyle/>
            <a:p>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插入</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58" name="组合 57"/>
          <p:cNvGrpSpPr/>
          <p:nvPr/>
        </p:nvGrpSpPr>
        <p:grpSpPr>
          <a:xfrm>
            <a:off x="611560" y="4207213"/>
            <a:ext cx="7087346" cy="419330"/>
            <a:chOff x="594752" y="4907161"/>
            <a:chExt cx="7087346" cy="419330"/>
          </a:xfrm>
        </p:grpSpPr>
        <p:sp>
          <p:nvSpPr>
            <p:cNvPr id="59" name="矩形 58"/>
            <p:cNvSpPr/>
            <p:nvPr/>
          </p:nvSpPr>
          <p:spPr bwMode="auto">
            <a:xfrm>
              <a:off x="1650024"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0" name="矩形 59"/>
            <p:cNvSpPr/>
            <p:nvPr/>
          </p:nvSpPr>
          <p:spPr bwMode="auto">
            <a:xfrm>
              <a:off x="2506534"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矩形 60"/>
            <p:cNvSpPr/>
            <p:nvPr/>
          </p:nvSpPr>
          <p:spPr bwMode="auto">
            <a:xfrm>
              <a:off x="3381299"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矩形 61"/>
            <p:cNvSpPr/>
            <p:nvPr/>
          </p:nvSpPr>
          <p:spPr bwMode="auto">
            <a:xfrm>
              <a:off x="4237806"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3" name="矩形 62"/>
            <p:cNvSpPr/>
            <p:nvPr/>
          </p:nvSpPr>
          <p:spPr bwMode="auto">
            <a:xfrm>
              <a:off x="5094316" y="4907161"/>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4" name="矩形 63"/>
            <p:cNvSpPr/>
            <p:nvPr/>
          </p:nvSpPr>
          <p:spPr bwMode="auto">
            <a:xfrm>
              <a:off x="5950823" y="4907161"/>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5" name="矩形 64"/>
            <p:cNvSpPr/>
            <p:nvPr/>
          </p:nvSpPr>
          <p:spPr bwMode="auto">
            <a:xfrm>
              <a:off x="6807333" y="4907161"/>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6" name="矩形 65"/>
            <p:cNvSpPr/>
            <p:nvPr/>
          </p:nvSpPr>
          <p:spPr>
            <a:xfrm>
              <a:off x="594752" y="4916771"/>
              <a:ext cx="829073" cy="400110"/>
            </a:xfrm>
            <a:prstGeom prst="rect">
              <a:avLst/>
            </a:prstGeom>
          </p:spPr>
          <p:txBody>
            <a:bodyPr wrap="none">
              <a:spAutoFit/>
            </a:bodyPr>
            <a:lstStyle/>
            <a:p>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插入</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67" name="组合 66"/>
          <p:cNvGrpSpPr/>
          <p:nvPr/>
        </p:nvGrpSpPr>
        <p:grpSpPr>
          <a:xfrm>
            <a:off x="606302" y="4843908"/>
            <a:ext cx="7087346" cy="419330"/>
            <a:chOff x="594752" y="4907161"/>
            <a:chExt cx="7087346" cy="419330"/>
          </a:xfrm>
        </p:grpSpPr>
        <p:sp>
          <p:nvSpPr>
            <p:cNvPr id="68" name="矩形 67"/>
            <p:cNvSpPr/>
            <p:nvPr/>
          </p:nvSpPr>
          <p:spPr bwMode="auto">
            <a:xfrm>
              <a:off x="1650024"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9" name="矩形 68"/>
            <p:cNvSpPr/>
            <p:nvPr/>
          </p:nvSpPr>
          <p:spPr bwMode="auto">
            <a:xfrm>
              <a:off x="2506534"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0" name="矩形 69"/>
            <p:cNvSpPr/>
            <p:nvPr/>
          </p:nvSpPr>
          <p:spPr bwMode="auto">
            <a:xfrm>
              <a:off x="3381299"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矩形 70"/>
            <p:cNvSpPr/>
            <p:nvPr/>
          </p:nvSpPr>
          <p:spPr bwMode="auto">
            <a:xfrm>
              <a:off x="4237806"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 name="矩形 71"/>
            <p:cNvSpPr/>
            <p:nvPr/>
          </p:nvSpPr>
          <p:spPr bwMode="auto">
            <a:xfrm>
              <a:off x="5094316"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3" name="矩形 72"/>
            <p:cNvSpPr/>
            <p:nvPr/>
          </p:nvSpPr>
          <p:spPr bwMode="auto">
            <a:xfrm>
              <a:off x="5950823" y="4907161"/>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4" name="矩形 73"/>
            <p:cNvSpPr/>
            <p:nvPr/>
          </p:nvSpPr>
          <p:spPr bwMode="auto">
            <a:xfrm>
              <a:off x="6807333" y="4907161"/>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 name="矩形 74"/>
            <p:cNvSpPr/>
            <p:nvPr/>
          </p:nvSpPr>
          <p:spPr>
            <a:xfrm>
              <a:off x="594752" y="4916771"/>
              <a:ext cx="829073" cy="400110"/>
            </a:xfrm>
            <a:prstGeom prst="rect">
              <a:avLst/>
            </a:prstGeom>
          </p:spPr>
          <p:txBody>
            <a:bodyPr wrap="none">
              <a:spAutoFit/>
            </a:bodyPr>
            <a:lstStyle/>
            <a:p>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插入</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76" name="组合 75"/>
          <p:cNvGrpSpPr/>
          <p:nvPr/>
        </p:nvGrpSpPr>
        <p:grpSpPr>
          <a:xfrm>
            <a:off x="606302" y="5480603"/>
            <a:ext cx="7087346" cy="419330"/>
            <a:chOff x="594752" y="4907161"/>
            <a:chExt cx="7087346" cy="419330"/>
          </a:xfrm>
        </p:grpSpPr>
        <p:sp>
          <p:nvSpPr>
            <p:cNvPr id="77" name="矩形 76"/>
            <p:cNvSpPr/>
            <p:nvPr/>
          </p:nvSpPr>
          <p:spPr bwMode="auto">
            <a:xfrm>
              <a:off x="1650024"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矩形 77"/>
            <p:cNvSpPr/>
            <p:nvPr/>
          </p:nvSpPr>
          <p:spPr bwMode="auto">
            <a:xfrm>
              <a:off x="2506534"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9" name="矩形 78"/>
            <p:cNvSpPr/>
            <p:nvPr/>
          </p:nvSpPr>
          <p:spPr bwMode="auto">
            <a:xfrm>
              <a:off x="3381299"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0" name="矩形 79"/>
            <p:cNvSpPr/>
            <p:nvPr/>
          </p:nvSpPr>
          <p:spPr bwMode="auto">
            <a:xfrm>
              <a:off x="4237806"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 name="矩形 80"/>
            <p:cNvSpPr/>
            <p:nvPr/>
          </p:nvSpPr>
          <p:spPr bwMode="auto">
            <a:xfrm>
              <a:off x="5094316"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 name="矩形 81"/>
            <p:cNvSpPr/>
            <p:nvPr/>
          </p:nvSpPr>
          <p:spPr bwMode="auto">
            <a:xfrm>
              <a:off x="5950823"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 name="矩形 82"/>
            <p:cNvSpPr/>
            <p:nvPr/>
          </p:nvSpPr>
          <p:spPr bwMode="auto">
            <a:xfrm>
              <a:off x="6807333" y="4907161"/>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4" name="矩形 83"/>
            <p:cNvSpPr/>
            <p:nvPr/>
          </p:nvSpPr>
          <p:spPr>
            <a:xfrm>
              <a:off x="594752" y="4916771"/>
              <a:ext cx="829073" cy="400110"/>
            </a:xfrm>
            <a:prstGeom prst="rect">
              <a:avLst/>
            </a:prstGeom>
          </p:spPr>
          <p:txBody>
            <a:bodyPr wrap="none">
              <a:spAutoFit/>
            </a:bodyPr>
            <a:lstStyle/>
            <a:p>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插入</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85" name="组合 84"/>
          <p:cNvGrpSpPr/>
          <p:nvPr/>
        </p:nvGrpSpPr>
        <p:grpSpPr>
          <a:xfrm>
            <a:off x="606302" y="6078700"/>
            <a:ext cx="7087346" cy="419330"/>
            <a:chOff x="594752" y="4907161"/>
            <a:chExt cx="7087346" cy="419330"/>
          </a:xfrm>
        </p:grpSpPr>
        <p:sp>
          <p:nvSpPr>
            <p:cNvPr id="86" name="矩形 85"/>
            <p:cNvSpPr/>
            <p:nvPr/>
          </p:nvSpPr>
          <p:spPr bwMode="auto">
            <a:xfrm>
              <a:off x="1650024"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 name="矩形 86"/>
            <p:cNvSpPr/>
            <p:nvPr/>
          </p:nvSpPr>
          <p:spPr bwMode="auto">
            <a:xfrm>
              <a:off x="2506534"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8" name="矩形 87"/>
            <p:cNvSpPr/>
            <p:nvPr/>
          </p:nvSpPr>
          <p:spPr bwMode="auto">
            <a:xfrm>
              <a:off x="3381299"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9" name="矩形 88"/>
            <p:cNvSpPr/>
            <p:nvPr/>
          </p:nvSpPr>
          <p:spPr bwMode="auto">
            <a:xfrm>
              <a:off x="4237806"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0" name="矩形 89"/>
            <p:cNvSpPr/>
            <p:nvPr/>
          </p:nvSpPr>
          <p:spPr bwMode="auto">
            <a:xfrm>
              <a:off x="5094316"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1" name="矩形 90"/>
            <p:cNvSpPr/>
            <p:nvPr/>
          </p:nvSpPr>
          <p:spPr bwMode="auto">
            <a:xfrm>
              <a:off x="5950823"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2" name="矩形 91"/>
            <p:cNvSpPr/>
            <p:nvPr/>
          </p:nvSpPr>
          <p:spPr bwMode="auto">
            <a:xfrm>
              <a:off x="6807333" y="4907161"/>
              <a:ext cx="874765" cy="419330"/>
            </a:xfrm>
            <a:prstGeom prst="rect">
              <a:avLst/>
            </a:prstGeom>
            <a:solidFill>
              <a:schemeClr val="accent2"/>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3" name="矩形 92"/>
            <p:cNvSpPr/>
            <p:nvPr/>
          </p:nvSpPr>
          <p:spPr>
            <a:xfrm>
              <a:off x="594752" y="4916771"/>
              <a:ext cx="829073" cy="400110"/>
            </a:xfrm>
            <a:prstGeom prst="rect">
              <a:avLst/>
            </a:prstGeom>
          </p:spPr>
          <p:txBody>
            <a:bodyPr wrap="none">
              <a:spAutoFit/>
            </a:bodyPr>
            <a:lstStyle/>
            <a:p>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插入</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401925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000"/>
                                        <p:tgtEl>
                                          <p:spTgt spid="40"/>
                                        </p:tgtEl>
                                      </p:cBhvr>
                                    </p:animEffect>
                                    <p:anim calcmode="lin" valueType="num">
                                      <p:cBhvr>
                                        <p:cTn id="15" dur="1000" fill="hold"/>
                                        <p:tgtEl>
                                          <p:spTgt spid="40"/>
                                        </p:tgtEl>
                                        <p:attrNameLst>
                                          <p:attrName>ppt_x</p:attrName>
                                        </p:attrNameLst>
                                      </p:cBhvr>
                                      <p:tavLst>
                                        <p:tav tm="0">
                                          <p:val>
                                            <p:strVal val="#ppt_x"/>
                                          </p:val>
                                        </p:tav>
                                        <p:tav tm="100000">
                                          <p:val>
                                            <p:strVal val="#ppt_x"/>
                                          </p:val>
                                        </p:tav>
                                      </p:tavLst>
                                    </p:anim>
                                    <p:anim calcmode="lin" valueType="num">
                                      <p:cBhvr>
                                        <p:cTn id="1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1000"/>
                                        <p:tgtEl>
                                          <p:spTgt spid="49"/>
                                        </p:tgtEl>
                                      </p:cBhvr>
                                    </p:animEffect>
                                    <p:anim calcmode="lin" valueType="num">
                                      <p:cBhvr>
                                        <p:cTn id="22" dur="1000" fill="hold"/>
                                        <p:tgtEl>
                                          <p:spTgt spid="49"/>
                                        </p:tgtEl>
                                        <p:attrNameLst>
                                          <p:attrName>ppt_x</p:attrName>
                                        </p:attrNameLst>
                                      </p:cBhvr>
                                      <p:tavLst>
                                        <p:tav tm="0">
                                          <p:val>
                                            <p:strVal val="#ppt_x"/>
                                          </p:val>
                                        </p:tav>
                                        <p:tav tm="100000">
                                          <p:val>
                                            <p:strVal val="#ppt_x"/>
                                          </p:val>
                                        </p:tav>
                                      </p:tavLst>
                                    </p:anim>
                                    <p:anim calcmode="lin" valueType="num">
                                      <p:cBhvr>
                                        <p:cTn id="23"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1000"/>
                                        <p:tgtEl>
                                          <p:spTgt spid="58"/>
                                        </p:tgtEl>
                                      </p:cBhvr>
                                    </p:animEffect>
                                    <p:anim calcmode="lin" valueType="num">
                                      <p:cBhvr>
                                        <p:cTn id="29" dur="1000" fill="hold"/>
                                        <p:tgtEl>
                                          <p:spTgt spid="58"/>
                                        </p:tgtEl>
                                        <p:attrNameLst>
                                          <p:attrName>ppt_x</p:attrName>
                                        </p:attrNameLst>
                                      </p:cBhvr>
                                      <p:tavLst>
                                        <p:tav tm="0">
                                          <p:val>
                                            <p:strVal val="#ppt_x"/>
                                          </p:val>
                                        </p:tav>
                                        <p:tav tm="100000">
                                          <p:val>
                                            <p:strVal val="#ppt_x"/>
                                          </p:val>
                                        </p:tav>
                                      </p:tavLst>
                                    </p:anim>
                                    <p:anim calcmode="lin" valueType="num">
                                      <p:cBhvr>
                                        <p:cTn id="30"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1000"/>
                                        <p:tgtEl>
                                          <p:spTgt spid="67"/>
                                        </p:tgtEl>
                                      </p:cBhvr>
                                    </p:animEffect>
                                    <p:anim calcmode="lin" valueType="num">
                                      <p:cBhvr>
                                        <p:cTn id="36" dur="1000" fill="hold"/>
                                        <p:tgtEl>
                                          <p:spTgt spid="67"/>
                                        </p:tgtEl>
                                        <p:attrNameLst>
                                          <p:attrName>ppt_x</p:attrName>
                                        </p:attrNameLst>
                                      </p:cBhvr>
                                      <p:tavLst>
                                        <p:tav tm="0">
                                          <p:val>
                                            <p:strVal val="#ppt_x"/>
                                          </p:val>
                                        </p:tav>
                                        <p:tav tm="100000">
                                          <p:val>
                                            <p:strVal val="#ppt_x"/>
                                          </p:val>
                                        </p:tav>
                                      </p:tavLst>
                                    </p:anim>
                                    <p:anim calcmode="lin" valueType="num">
                                      <p:cBhvr>
                                        <p:cTn id="37"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fade">
                                      <p:cBhvr>
                                        <p:cTn id="42" dur="1000"/>
                                        <p:tgtEl>
                                          <p:spTgt spid="76"/>
                                        </p:tgtEl>
                                      </p:cBhvr>
                                    </p:animEffect>
                                    <p:anim calcmode="lin" valueType="num">
                                      <p:cBhvr>
                                        <p:cTn id="43" dur="1000" fill="hold"/>
                                        <p:tgtEl>
                                          <p:spTgt spid="76"/>
                                        </p:tgtEl>
                                        <p:attrNameLst>
                                          <p:attrName>ppt_x</p:attrName>
                                        </p:attrNameLst>
                                      </p:cBhvr>
                                      <p:tavLst>
                                        <p:tav tm="0">
                                          <p:val>
                                            <p:strVal val="#ppt_x"/>
                                          </p:val>
                                        </p:tav>
                                        <p:tav tm="100000">
                                          <p:val>
                                            <p:strVal val="#ppt_x"/>
                                          </p:val>
                                        </p:tav>
                                      </p:tavLst>
                                    </p:anim>
                                    <p:anim calcmode="lin" valueType="num">
                                      <p:cBhvr>
                                        <p:cTn id="44"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1000"/>
                                        <p:tgtEl>
                                          <p:spTgt spid="85"/>
                                        </p:tgtEl>
                                      </p:cBhvr>
                                    </p:animEffect>
                                    <p:anim calcmode="lin" valueType="num">
                                      <p:cBhvr>
                                        <p:cTn id="50" dur="1000" fill="hold"/>
                                        <p:tgtEl>
                                          <p:spTgt spid="85"/>
                                        </p:tgtEl>
                                        <p:attrNameLst>
                                          <p:attrName>ppt_x</p:attrName>
                                        </p:attrNameLst>
                                      </p:cBhvr>
                                      <p:tavLst>
                                        <p:tav tm="0">
                                          <p:val>
                                            <p:strVal val="#ppt_x"/>
                                          </p:val>
                                        </p:tav>
                                        <p:tav tm="100000">
                                          <p:val>
                                            <p:strVal val="#ppt_x"/>
                                          </p:val>
                                        </p:tav>
                                      </p:tavLst>
                                    </p:anim>
                                    <p:anim calcmode="lin" valueType="num">
                                      <p:cBhvr>
                                        <p:cTn id="51"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98"/>
          <p:cNvSpPr/>
          <p:nvPr/>
        </p:nvSpPr>
        <p:spPr bwMode="auto">
          <a:xfrm>
            <a:off x="5956459" y="3762558"/>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8" name="矩形 97"/>
          <p:cNvSpPr/>
          <p:nvPr/>
        </p:nvSpPr>
        <p:spPr bwMode="auto">
          <a:xfrm>
            <a:off x="5090825" y="3762558"/>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7" name="矩形 96"/>
          <p:cNvSpPr/>
          <p:nvPr/>
        </p:nvSpPr>
        <p:spPr bwMode="auto">
          <a:xfrm>
            <a:off x="4234315" y="3762558"/>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5" name="矩形 94"/>
          <p:cNvSpPr/>
          <p:nvPr/>
        </p:nvSpPr>
        <p:spPr bwMode="auto">
          <a:xfrm>
            <a:off x="3368677" y="3762558"/>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矩形 32"/>
          <p:cNvSpPr/>
          <p:nvPr/>
        </p:nvSpPr>
        <p:spPr bwMode="auto">
          <a:xfrm>
            <a:off x="2512170" y="3762558"/>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矩形 33"/>
          <p:cNvSpPr/>
          <p:nvPr/>
        </p:nvSpPr>
        <p:spPr bwMode="auto">
          <a:xfrm>
            <a:off x="3386935" y="3762558"/>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t>冒泡排序算法的一次巡回</a:t>
            </a:r>
          </a:p>
        </p:txBody>
      </p:sp>
      <p:sp>
        <p:nvSpPr>
          <p:cNvPr id="5" name="灯片编号占位符 4"/>
          <p:cNvSpPr>
            <a:spLocks noGrp="1"/>
          </p:cNvSpPr>
          <p:nvPr>
            <p:ph type="sldNum" sz="quarter" idx="12"/>
          </p:nvPr>
        </p:nvSpPr>
        <p:spPr/>
        <p:txBody>
          <a:bodyPr/>
          <a:lstStyle/>
          <a:p>
            <a:pPr>
              <a:defRPr/>
            </a:pPr>
            <a:fld id="{B7DBBBC5-5428-4836-9699-D6958CD319C9}" type="slidenum">
              <a:rPr lang="en-US" altLang="zh-CN" smtClean="0">
                <a:solidFill>
                  <a:srgbClr val="000000"/>
                </a:solidFill>
              </a:rPr>
              <a:pPr>
                <a:defRPr/>
              </a:pPr>
              <a:t>28</a:t>
            </a:fld>
            <a:endParaRPr lang="en-US" altLang="zh-CN">
              <a:solidFill>
                <a:srgbClr val="000000"/>
              </a:solidFill>
            </a:endParaRPr>
          </a:p>
        </p:txBody>
      </p:sp>
      <p:grpSp>
        <p:nvGrpSpPr>
          <p:cNvPr id="6" name="组合 5"/>
          <p:cNvGrpSpPr/>
          <p:nvPr/>
        </p:nvGrpSpPr>
        <p:grpSpPr>
          <a:xfrm>
            <a:off x="1690253" y="2204864"/>
            <a:ext cx="6032074" cy="419330"/>
            <a:chOff x="481013" y="2390932"/>
            <a:chExt cx="3191921" cy="359555"/>
          </a:xfrm>
          <a:solidFill>
            <a:schemeClr val="bg1"/>
          </a:solidFill>
        </p:grpSpPr>
        <p:sp>
          <p:nvSpPr>
            <p:cNvPr id="21" name="矩形 20"/>
            <p:cNvSpPr/>
            <p:nvPr/>
          </p:nvSpPr>
          <p:spPr bwMode="auto">
            <a:xfrm>
              <a:off x="481013"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矩形 21"/>
            <p:cNvSpPr/>
            <p:nvPr/>
          </p:nvSpPr>
          <p:spPr bwMode="auto">
            <a:xfrm>
              <a:off x="934242"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矩形 22"/>
            <p:cNvSpPr/>
            <p:nvPr/>
          </p:nvSpPr>
          <p:spPr bwMode="auto">
            <a:xfrm>
              <a:off x="1397131"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矩形 23"/>
            <p:cNvSpPr/>
            <p:nvPr/>
          </p:nvSpPr>
          <p:spPr bwMode="auto">
            <a:xfrm>
              <a:off x="1850359"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矩形 24"/>
            <p:cNvSpPr/>
            <p:nvPr/>
          </p:nvSpPr>
          <p:spPr bwMode="auto">
            <a:xfrm>
              <a:off x="2303588"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矩形 25"/>
            <p:cNvSpPr/>
            <p:nvPr/>
          </p:nvSpPr>
          <p:spPr bwMode="auto">
            <a:xfrm>
              <a:off x="2756816"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矩形 26"/>
            <p:cNvSpPr/>
            <p:nvPr/>
          </p:nvSpPr>
          <p:spPr bwMode="auto">
            <a:xfrm>
              <a:off x="3210045"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30" name="矩形 29"/>
          <p:cNvSpPr/>
          <p:nvPr/>
        </p:nvSpPr>
        <p:spPr>
          <a:xfrm>
            <a:off x="610133" y="2214474"/>
            <a:ext cx="700833" cy="400110"/>
          </a:xfrm>
          <a:prstGeom prst="rect">
            <a:avLst/>
          </a:prstGeom>
        </p:spPr>
        <p:txBody>
          <a:bodyPr wrap="none">
            <a:spAutoFit/>
          </a:bodyPr>
          <a:lstStyle/>
          <a:p>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输入</a:t>
            </a:r>
          </a:p>
        </p:txBody>
      </p:sp>
      <p:sp>
        <p:nvSpPr>
          <p:cNvPr id="32" name="矩形 31"/>
          <p:cNvSpPr/>
          <p:nvPr/>
        </p:nvSpPr>
        <p:spPr bwMode="auto">
          <a:xfrm>
            <a:off x="1655660" y="3762558"/>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矩形 34"/>
          <p:cNvSpPr/>
          <p:nvPr/>
        </p:nvSpPr>
        <p:spPr bwMode="auto">
          <a:xfrm>
            <a:off x="4243442" y="3762558"/>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矩形 35"/>
          <p:cNvSpPr/>
          <p:nvPr/>
        </p:nvSpPr>
        <p:spPr bwMode="auto">
          <a:xfrm>
            <a:off x="5099952" y="3762558"/>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矩形 36"/>
          <p:cNvSpPr/>
          <p:nvPr/>
        </p:nvSpPr>
        <p:spPr bwMode="auto">
          <a:xfrm>
            <a:off x="5956459" y="3762558"/>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矩形 37"/>
          <p:cNvSpPr/>
          <p:nvPr/>
        </p:nvSpPr>
        <p:spPr bwMode="auto">
          <a:xfrm>
            <a:off x="6812969" y="3762558"/>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矩形 38"/>
          <p:cNvSpPr/>
          <p:nvPr/>
        </p:nvSpPr>
        <p:spPr>
          <a:xfrm>
            <a:off x="600388" y="3772168"/>
            <a:ext cx="700833" cy="400110"/>
          </a:xfrm>
          <a:prstGeom prst="rect">
            <a:avLst/>
          </a:prstGeom>
        </p:spPr>
        <p:txBody>
          <a:bodyPr wrap="none">
            <a:spAutoFit/>
          </a:bodyPr>
          <a:lstStyle/>
          <a:p>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巡回</a:t>
            </a:r>
          </a:p>
        </p:txBody>
      </p:sp>
      <p:grpSp>
        <p:nvGrpSpPr>
          <p:cNvPr id="18" name="组合 17"/>
          <p:cNvGrpSpPr/>
          <p:nvPr/>
        </p:nvGrpSpPr>
        <p:grpSpPr>
          <a:xfrm>
            <a:off x="2087821" y="4161215"/>
            <a:ext cx="861731" cy="255224"/>
            <a:chOff x="2089210" y="4181888"/>
            <a:chExt cx="861731" cy="399240"/>
          </a:xfrm>
        </p:grpSpPr>
        <p:cxnSp>
          <p:nvCxnSpPr>
            <p:cNvPr id="7" name="直接连接符 6"/>
            <p:cNvCxnSpPr/>
            <p:nvPr/>
          </p:nvCxnSpPr>
          <p:spPr bwMode="auto">
            <a:xfrm>
              <a:off x="2089210" y="4581128"/>
              <a:ext cx="860343"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箭头连接符 8"/>
            <p:cNvCxnSpPr>
              <a:endCxn id="32" idx="2"/>
            </p:cNvCxnSpPr>
            <p:nvPr/>
          </p:nvCxnSpPr>
          <p:spPr bwMode="auto">
            <a:xfrm flipV="1">
              <a:off x="2089210" y="4181888"/>
              <a:ext cx="0" cy="399240"/>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箭头连接符 93"/>
            <p:cNvCxnSpPr>
              <a:endCxn id="33" idx="2"/>
            </p:cNvCxnSpPr>
            <p:nvPr/>
          </p:nvCxnSpPr>
          <p:spPr bwMode="auto">
            <a:xfrm flipH="1" flipV="1">
              <a:off x="2949553" y="4181888"/>
              <a:ext cx="1388" cy="399240"/>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 name="组合 27"/>
          <p:cNvGrpSpPr/>
          <p:nvPr/>
        </p:nvGrpSpPr>
        <p:grpSpPr>
          <a:xfrm>
            <a:off x="481090" y="5320252"/>
            <a:ext cx="7206644" cy="419794"/>
            <a:chOff x="481090" y="5320252"/>
            <a:chExt cx="7206644" cy="419794"/>
          </a:xfrm>
        </p:grpSpPr>
        <p:grpSp>
          <p:nvGrpSpPr>
            <p:cNvPr id="20" name="组合 19"/>
            <p:cNvGrpSpPr/>
            <p:nvPr/>
          </p:nvGrpSpPr>
          <p:grpSpPr>
            <a:xfrm>
              <a:off x="1637402" y="5320252"/>
              <a:ext cx="6050332" cy="419794"/>
              <a:chOff x="1547664" y="4887857"/>
              <a:chExt cx="6050332" cy="419794"/>
            </a:xfrm>
          </p:grpSpPr>
          <p:grpSp>
            <p:nvGrpSpPr>
              <p:cNvPr id="19" name="组合 18"/>
              <p:cNvGrpSpPr/>
              <p:nvPr/>
            </p:nvGrpSpPr>
            <p:grpSpPr>
              <a:xfrm>
                <a:off x="1547664" y="4888321"/>
                <a:ext cx="5175567" cy="419330"/>
                <a:chOff x="2359430" y="5517232"/>
                <a:chExt cx="5175567" cy="419330"/>
              </a:xfrm>
              <a:solidFill>
                <a:schemeClr val="accent2"/>
              </a:solidFill>
            </p:grpSpPr>
            <p:sp>
              <p:nvSpPr>
                <p:cNvPr id="101" name="矩形 100"/>
                <p:cNvSpPr/>
                <p:nvPr/>
              </p:nvSpPr>
              <p:spPr bwMode="auto">
                <a:xfrm>
                  <a:off x="2359430"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2" name="矩形 101"/>
                <p:cNvSpPr/>
                <p:nvPr/>
              </p:nvSpPr>
              <p:spPr bwMode="auto">
                <a:xfrm>
                  <a:off x="3234198"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3" name="矩形 102"/>
                <p:cNvSpPr/>
                <p:nvPr/>
              </p:nvSpPr>
              <p:spPr bwMode="auto">
                <a:xfrm>
                  <a:off x="4090705"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4" name="矩形 103"/>
                <p:cNvSpPr/>
                <p:nvPr/>
              </p:nvSpPr>
              <p:spPr bwMode="auto">
                <a:xfrm>
                  <a:off x="4947215"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5" name="矩形 104"/>
                <p:cNvSpPr/>
                <p:nvPr/>
              </p:nvSpPr>
              <p:spPr bwMode="auto">
                <a:xfrm>
                  <a:off x="5803722"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6" name="矩形 105"/>
                <p:cNvSpPr/>
                <p:nvPr/>
              </p:nvSpPr>
              <p:spPr bwMode="auto">
                <a:xfrm>
                  <a:off x="6660232"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07" name="矩形 106"/>
              <p:cNvSpPr/>
              <p:nvPr/>
            </p:nvSpPr>
            <p:spPr bwMode="auto">
              <a:xfrm>
                <a:off x="6723231" y="4887857"/>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08" name="矩形 107"/>
            <p:cNvSpPr/>
            <p:nvPr/>
          </p:nvSpPr>
          <p:spPr>
            <a:xfrm>
              <a:off x="481090" y="5320252"/>
              <a:ext cx="958917" cy="400110"/>
            </a:xfrm>
            <a:prstGeom prst="rect">
              <a:avLst/>
            </a:prstGeom>
          </p:spPr>
          <p:txBody>
            <a:bodyPr wrap="none">
              <a:spAutoFit/>
            </a:bodyPr>
            <a:lstStyle/>
            <a:p>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巡回后</a:t>
              </a:r>
            </a:p>
          </p:txBody>
        </p:sp>
      </p:grpSp>
    </p:spTree>
    <p:extLst>
      <p:ext uri="{BB962C8B-B14F-4D97-AF65-F5344CB8AC3E}">
        <p14:creationId xmlns:p14="http://schemas.microsoft.com/office/powerpoint/2010/main" val="337539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77778E-6 -1.48148E-6 L 0.09514 0.0007 " pathEditMode="relative" rAng="0" ptsTypes="AA">
                                      <p:cBhvr>
                                        <p:cTn id="10" dur="2000" fill="hold"/>
                                        <p:tgtEl>
                                          <p:spTgt spid="18"/>
                                        </p:tgtEl>
                                        <p:attrNameLst>
                                          <p:attrName>ppt_x</p:attrName>
                                          <p:attrName>ppt_y</p:attrName>
                                        </p:attrNameLst>
                                      </p:cBhvr>
                                      <p:rCtr x="4757" y="23"/>
                                    </p:animMotion>
                                  </p:child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grpId="0" nodeType="clickEffect">
                                  <p:stCondLst>
                                    <p:cond delay="0"/>
                                  </p:stCondLst>
                                  <p:childTnLst>
                                    <p:animMotion origin="layout" path="M 0.00139 3.33333E-6 L 0.02691 -0.04838 C 0.03229 -0.05926 0.04028 -0.06482 0.04861 -0.06482 C 0.05816 -0.06482 0.06597 -0.05926 0.07135 -0.04838 L 0.09705 3.33333E-6 " pathEditMode="relative" rAng="0" ptsTypes="AAAAA">
                                      <p:cBhvr>
                                        <p:cTn id="14" dur="2000" fill="hold"/>
                                        <p:tgtEl>
                                          <p:spTgt spid="33"/>
                                        </p:tgtEl>
                                        <p:attrNameLst>
                                          <p:attrName>ppt_x</p:attrName>
                                          <p:attrName>ppt_y</p:attrName>
                                        </p:attrNameLst>
                                      </p:cBhvr>
                                      <p:rCtr x="4774" y="-3241"/>
                                    </p:animMotion>
                                  </p:childTnLst>
                                </p:cTn>
                              </p:par>
                            </p:childTnLst>
                          </p:cTn>
                        </p:par>
                        <p:par>
                          <p:cTn id="15" fill="hold">
                            <p:stCondLst>
                              <p:cond delay="2000"/>
                            </p:stCondLst>
                            <p:childTnLst>
                              <p:par>
                                <p:cTn id="16" presetID="37" presetClass="path" presetSubtype="0" accel="50000" decel="50000" fill="hold" grpId="0" nodeType="afterEffect">
                                  <p:stCondLst>
                                    <p:cond delay="0"/>
                                  </p:stCondLst>
                                  <p:childTnLst>
                                    <p:animMotion origin="layout" path="M 1.94444E-6 3.33333E-6 L -0.02535 0.04004 C -0.03073 0.04907 -0.03854 0.05393 -0.04688 0.05393 C -0.05625 0.05393 -0.06372 0.04907 -0.0691 0.04004 L -0.09427 3.33333E-6 " pathEditMode="relative" rAng="0" ptsTypes="AAAAA">
                                      <p:cBhvr>
                                        <p:cTn id="17" dur="2000" fill="hold"/>
                                        <p:tgtEl>
                                          <p:spTgt spid="34"/>
                                        </p:tgtEl>
                                        <p:attrNameLst>
                                          <p:attrName>ppt_x</p:attrName>
                                          <p:attrName>ppt_y</p:attrName>
                                        </p:attrNameLst>
                                      </p:cBhvr>
                                      <p:rCtr x="-4722" y="2685"/>
                                    </p:animMotion>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0.09514 0.0007 L 0.19253 0.0007 " pathEditMode="relative" rAng="0" ptsTypes="AA">
                                      <p:cBhvr>
                                        <p:cTn id="21" dur="2000" fill="hold"/>
                                        <p:tgtEl>
                                          <p:spTgt spid="18"/>
                                        </p:tgtEl>
                                        <p:attrNameLst>
                                          <p:attrName>ppt_x</p:attrName>
                                          <p:attrName>ppt_y</p:attrName>
                                        </p:attrNameLst>
                                      </p:cBhvr>
                                      <p:rCtr x="4861" y="0"/>
                                    </p:animMotion>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33"/>
                                        </p:tgtEl>
                                        <p:attrNameLst>
                                          <p:attrName>style.visibility</p:attrName>
                                        </p:attrNameLst>
                                      </p:cBhvr>
                                      <p:to>
                                        <p:strVal val="hidden"/>
                                      </p:to>
                                    </p:set>
                                  </p:childTnLst>
                                </p:cTn>
                              </p:par>
                              <p:par>
                                <p:cTn id="26" presetID="1" presetClass="entr" presetSubtype="0" fill="hold" grpId="1" nodeType="withEffect">
                                  <p:stCondLst>
                                    <p:cond delay="0"/>
                                  </p:stCondLst>
                                  <p:childTnLst>
                                    <p:set>
                                      <p:cBhvr>
                                        <p:cTn id="27" dur="1" fill="hold">
                                          <p:stCondLst>
                                            <p:cond delay="0"/>
                                          </p:stCondLst>
                                        </p:cTn>
                                        <p:tgtEl>
                                          <p:spTgt spid="95"/>
                                        </p:tgtEl>
                                        <p:attrNameLst>
                                          <p:attrName>style.visibility</p:attrName>
                                        </p:attrNameLst>
                                      </p:cBhvr>
                                      <p:to>
                                        <p:strVal val="visible"/>
                                      </p:to>
                                    </p:set>
                                  </p:childTnLst>
                                </p:cTn>
                              </p:par>
                              <p:par>
                                <p:cTn id="28" presetID="37" presetClass="path" presetSubtype="0" accel="50000" decel="50000" fill="hold" grpId="0" nodeType="withEffect">
                                  <p:stCondLst>
                                    <p:cond delay="0"/>
                                  </p:stCondLst>
                                  <p:childTnLst>
                                    <p:animMotion origin="layout" path="M 0.00138 3.33333E-6 L 0.02691 -0.04838 C 0.03229 -0.05926 0.04027 -0.06482 0.04861 -0.06482 C 0.05816 -0.06482 0.06597 -0.05926 0.07135 -0.04838 L 0.09704 3.33333E-6 " pathEditMode="relative" rAng="0" ptsTypes="AAAAA">
                                      <p:cBhvr>
                                        <p:cTn id="29" dur="2000" fill="hold"/>
                                        <p:tgtEl>
                                          <p:spTgt spid="95"/>
                                        </p:tgtEl>
                                        <p:attrNameLst>
                                          <p:attrName>ppt_x</p:attrName>
                                          <p:attrName>ppt_y</p:attrName>
                                        </p:attrNameLst>
                                      </p:cBhvr>
                                      <p:rCtr x="4774" y="-3241"/>
                                    </p:animMotion>
                                  </p:childTnLst>
                                </p:cTn>
                              </p:par>
                            </p:childTnLst>
                          </p:cTn>
                        </p:par>
                        <p:par>
                          <p:cTn id="30" fill="hold">
                            <p:stCondLst>
                              <p:cond delay="2000"/>
                            </p:stCondLst>
                            <p:childTnLst>
                              <p:par>
                                <p:cTn id="31" presetID="37" presetClass="path" presetSubtype="0" accel="50000" decel="50000" fill="hold" grpId="0" nodeType="afterEffect">
                                  <p:stCondLst>
                                    <p:cond delay="0"/>
                                  </p:stCondLst>
                                  <p:childTnLst>
                                    <p:animMotion origin="layout" path="M 0.00139 3.33333E-6 L -0.02379 0.04004 C -0.02917 0.04907 -0.03698 0.05393 -0.04514 0.05393 C -0.05452 0.05393 -0.06198 0.04907 -0.06736 0.04004 L -0.09236 3.33333E-6 " pathEditMode="relative" rAng="0" ptsTypes="AAAAA">
                                      <p:cBhvr>
                                        <p:cTn id="32" dur="2000" fill="hold"/>
                                        <p:tgtEl>
                                          <p:spTgt spid="35"/>
                                        </p:tgtEl>
                                        <p:attrNameLst>
                                          <p:attrName>ppt_x</p:attrName>
                                          <p:attrName>ppt_y</p:attrName>
                                        </p:attrNameLst>
                                      </p:cBhvr>
                                      <p:rCtr x="-4688" y="2685"/>
                                    </p:animMotion>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0.19253 0.0007 L 0.28333 0.0007 " pathEditMode="relative" rAng="0" ptsTypes="AA">
                                      <p:cBhvr>
                                        <p:cTn id="36" dur="2000" fill="hold"/>
                                        <p:tgtEl>
                                          <p:spTgt spid="18"/>
                                        </p:tgtEl>
                                        <p:attrNameLst>
                                          <p:attrName>ppt_x</p:attrName>
                                          <p:attrName>ppt_y</p:attrName>
                                        </p:attrNameLst>
                                      </p:cBhvr>
                                      <p:rCtr x="4531" y="0"/>
                                    </p:animMotion>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95"/>
                                        </p:tgtEl>
                                        <p:attrNameLst>
                                          <p:attrName>style.visibility</p:attrName>
                                        </p:attrNameLst>
                                      </p:cBhvr>
                                      <p:to>
                                        <p:strVal val="hidden"/>
                                      </p:to>
                                    </p:set>
                                  </p:childTnLst>
                                </p:cTn>
                              </p:par>
                              <p:par>
                                <p:cTn id="41" presetID="1" presetClass="entr" presetSubtype="0" fill="hold" grpId="1"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37" presetClass="path" presetSubtype="0" accel="50000" decel="50000" fill="hold" grpId="0" nodeType="withEffect">
                                  <p:stCondLst>
                                    <p:cond delay="0"/>
                                  </p:stCondLst>
                                  <p:childTnLst>
                                    <p:animMotion origin="layout" path="M 0.00139 3.33333E-6 L 0.02691 -0.04838 C 0.0323 -0.05926 0.04028 -0.06482 0.04862 -0.06482 C 0.05816 -0.06482 0.06598 -0.05926 0.07136 -0.04838 L 0.09705 3.33333E-6 " pathEditMode="relative" rAng="0" ptsTypes="AAAAA">
                                      <p:cBhvr>
                                        <p:cTn id="44" dur="2000" fill="hold"/>
                                        <p:tgtEl>
                                          <p:spTgt spid="97"/>
                                        </p:tgtEl>
                                        <p:attrNameLst>
                                          <p:attrName>ppt_x</p:attrName>
                                          <p:attrName>ppt_y</p:attrName>
                                        </p:attrNameLst>
                                      </p:cBhvr>
                                      <p:rCtr x="4774" y="-3241"/>
                                    </p:animMotion>
                                  </p:childTnLst>
                                </p:cTn>
                              </p:par>
                            </p:childTnLst>
                          </p:cTn>
                        </p:par>
                        <p:par>
                          <p:cTn id="45" fill="hold">
                            <p:stCondLst>
                              <p:cond delay="2000"/>
                            </p:stCondLst>
                            <p:childTnLst>
                              <p:par>
                                <p:cTn id="46" presetID="37" presetClass="path" presetSubtype="0" accel="50000" decel="50000" fill="hold" grpId="0" nodeType="afterEffect">
                                  <p:stCondLst>
                                    <p:cond delay="0"/>
                                  </p:stCondLst>
                                  <p:childTnLst>
                                    <p:animMotion origin="layout" path="M 0.00226 3.33333E-6 L -0.02344 0.04004 C -0.02882 0.04907 -0.03681 0.05393 -0.04514 0.05393 C -0.05486 0.05393 -0.0625 0.04907 -0.06771 0.04004 L -0.0934 3.33333E-6 " pathEditMode="relative" rAng="0" ptsTypes="AAAAA">
                                      <p:cBhvr>
                                        <p:cTn id="47" dur="2000" fill="hold"/>
                                        <p:tgtEl>
                                          <p:spTgt spid="36"/>
                                        </p:tgtEl>
                                        <p:attrNameLst>
                                          <p:attrName>ppt_x</p:attrName>
                                          <p:attrName>ppt_y</p:attrName>
                                        </p:attrNameLst>
                                      </p:cBhvr>
                                      <p:rCtr x="-4792" y="2685"/>
                                    </p:animMotion>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0.28333 0.0007 L 0.37604 0.0007 " pathEditMode="relative" rAng="0" ptsTypes="AA">
                                      <p:cBhvr>
                                        <p:cTn id="51" dur="2000" fill="hold"/>
                                        <p:tgtEl>
                                          <p:spTgt spid="18"/>
                                        </p:tgtEl>
                                        <p:attrNameLst>
                                          <p:attrName>ppt_x</p:attrName>
                                          <p:attrName>ppt_y</p:attrName>
                                        </p:attrNameLst>
                                      </p:cBhvr>
                                      <p:rCtr x="4635" y="0"/>
                                    </p:animMotion>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2" nodeType="clickEffect">
                                  <p:stCondLst>
                                    <p:cond delay="0"/>
                                  </p:stCondLst>
                                  <p:childTnLst>
                                    <p:set>
                                      <p:cBhvr>
                                        <p:cTn id="55" dur="1" fill="hold">
                                          <p:stCondLst>
                                            <p:cond delay="0"/>
                                          </p:stCondLst>
                                        </p:cTn>
                                        <p:tgtEl>
                                          <p:spTgt spid="97"/>
                                        </p:tgtEl>
                                        <p:attrNameLst>
                                          <p:attrName>style.visibility</p:attrName>
                                        </p:attrNameLst>
                                      </p:cBhvr>
                                      <p:to>
                                        <p:strVal val="hidden"/>
                                      </p:to>
                                    </p:set>
                                  </p:childTnLst>
                                </p:cTn>
                              </p:par>
                              <p:par>
                                <p:cTn id="56" presetID="1" presetClass="entr" presetSubtype="0" fill="hold" grpId="1" nodeType="withEffect">
                                  <p:stCondLst>
                                    <p:cond delay="0"/>
                                  </p:stCondLst>
                                  <p:childTnLst>
                                    <p:set>
                                      <p:cBhvr>
                                        <p:cTn id="57" dur="1" fill="hold">
                                          <p:stCondLst>
                                            <p:cond delay="0"/>
                                          </p:stCondLst>
                                        </p:cTn>
                                        <p:tgtEl>
                                          <p:spTgt spid="98"/>
                                        </p:tgtEl>
                                        <p:attrNameLst>
                                          <p:attrName>style.visibility</p:attrName>
                                        </p:attrNameLst>
                                      </p:cBhvr>
                                      <p:to>
                                        <p:strVal val="visible"/>
                                      </p:to>
                                    </p:set>
                                  </p:childTnLst>
                                </p:cTn>
                              </p:par>
                              <p:par>
                                <p:cTn id="58" presetID="37" presetClass="path" presetSubtype="0" accel="50000" decel="50000" fill="hold" grpId="0" nodeType="withEffect">
                                  <p:stCondLst>
                                    <p:cond delay="0"/>
                                  </p:stCondLst>
                                  <p:childTnLst>
                                    <p:animMotion origin="layout" path="M 0.00139 3.33333E-6 L 0.02691 -0.04838 C 0.0323 -0.05926 0.04028 -0.06482 0.04862 -0.06482 C 0.05816 -0.06482 0.06598 -0.05926 0.07136 -0.04838 L 0.09705 3.33333E-6 " pathEditMode="relative" rAng="0" ptsTypes="AAAAA">
                                      <p:cBhvr>
                                        <p:cTn id="59" dur="2000" fill="hold"/>
                                        <p:tgtEl>
                                          <p:spTgt spid="98"/>
                                        </p:tgtEl>
                                        <p:attrNameLst>
                                          <p:attrName>ppt_x</p:attrName>
                                          <p:attrName>ppt_y</p:attrName>
                                        </p:attrNameLst>
                                      </p:cBhvr>
                                      <p:rCtr x="4774" y="-3241"/>
                                    </p:animMotion>
                                  </p:childTnLst>
                                </p:cTn>
                              </p:par>
                            </p:childTnLst>
                          </p:cTn>
                        </p:par>
                        <p:par>
                          <p:cTn id="60" fill="hold">
                            <p:stCondLst>
                              <p:cond delay="2000"/>
                            </p:stCondLst>
                            <p:childTnLst>
                              <p:par>
                                <p:cTn id="61" presetID="37" presetClass="path" presetSubtype="0" accel="50000" decel="50000" fill="hold" grpId="0" nodeType="afterEffect">
                                  <p:stCondLst>
                                    <p:cond delay="0"/>
                                  </p:stCondLst>
                                  <p:childTnLst>
                                    <p:animMotion origin="layout" path="M 0.00243 2.22222E-6 L -0.02361 0.03634 C -0.02899 0.04444 -0.03715 0.04907 -0.04566 0.04907 C -0.05521 0.04907 -0.06302 0.04444 -0.0684 0.03634 L -0.09427 2.22222E-6 " pathEditMode="relative" rAng="0" ptsTypes="AAAAA">
                                      <p:cBhvr>
                                        <p:cTn id="62" dur="2000" fill="hold"/>
                                        <p:tgtEl>
                                          <p:spTgt spid="37"/>
                                        </p:tgtEl>
                                        <p:attrNameLst>
                                          <p:attrName>ppt_x</p:attrName>
                                          <p:attrName>ppt_y</p:attrName>
                                        </p:attrNameLst>
                                      </p:cBhvr>
                                      <p:rCtr x="-4844" y="2454"/>
                                    </p:animMotion>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nodeType="clickEffect">
                                  <p:stCondLst>
                                    <p:cond delay="0"/>
                                  </p:stCondLst>
                                  <p:childTnLst>
                                    <p:animMotion origin="layout" path="M 0.37604 0.0007 L 0.46979 0.0007 " pathEditMode="relative" rAng="0" ptsTypes="AA">
                                      <p:cBhvr>
                                        <p:cTn id="66" dur="2000" fill="hold"/>
                                        <p:tgtEl>
                                          <p:spTgt spid="18"/>
                                        </p:tgtEl>
                                        <p:attrNameLst>
                                          <p:attrName>ppt_x</p:attrName>
                                          <p:attrName>ppt_y</p:attrName>
                                        </p:attrNameLst>
                                      </p:cBhvr>
                                      <p:rCtr x="4688" y="0"/>
                                    </p:animMotion>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2" nodeType="clickEffect">
                                  <p:stCondLst>
                                    <p:cond delay="0"/>
                                  </p:stCondLst>
                                  <p:childTnLst>
                                    <p:set>
                                      <p:cBhvr>
                                        <p:cTn id="70" dur="1" fill="hold">
                                          <p:stCondLst>
                                            <p:cond delay="0"/>
                                          </p:stCondLst>
                                        </p:cTn>
                                        <p:tgtEl>
                                          <p:spTgt spid="98"/>
                                        </p:tgtEl>
                                        <p:attrNameLst>
                                          <p:attrName>style.visibility</p:attrName>
                                        </p:attrNameLst>
                                      </p:cBhvr>
                                      <p:to>
                                        <p:strVal val="hidden"/>
                                      </p:to>
                                    </p:set>
                                  </p:childTnLst>
                                </p:cTn>
                              </p:par>
                              <p:par>
                                <p:cTn id="71" presetID="1" presetClass="entr" presetSubtype="0" fill="hold" grpId="1" nodeType="withEffect">
                                  <p:stCondLst>
                                    <p:cond delay="0"/>
                                  </p:stCondLst>
                                  <p:childTnLst>
                                    <p:set>
                                      <p:cBhvr>
                                        <p:cTn id="72" dur="1" fill="hold">
                                          <p:stCondLst>
                                            <p:cond delay="0"/>
                                          </p:stCondLst>
                                        </p:cTn>
                                        <p:tgtEl>
                                          <p:spTgt spid="99"/>
                                        </p:tgtEl>
                                        <p:attrNameLst>
                                          <p:attrName>style.visibility</p:attrName>
                                        </p:attrNameLst>
                                      </p:cBhvr>
                                      <p:to>
                                        <p:strVal val="visible"/>
                                      </p:to>
                                    </p:set>
                                  </p:childTnLst>
                                </p:cTn>
                              </p:par>
                              <p:par>
                                <p:cTn id="73" presetID="37" presetClass="path" presetSubtype="0" accel="50000" decel="50000" fill="hold" grpId="0" nodeType="withEffect">
                                  <p:stCondLst>
                                    <p:cond delay="0"/>
                                  </p:stCondLst>
                                  <p:childTnLst>
                                    <p:animMotion origin="layout" path="M 0.00139 3.33333E-6 L 0.02691 -0.04838 C 0.03229 -0.05926 0.04028 -0.06482 0.04861 -0.06482 C 0.05816 -0.06482 0.06597 -0.05926 0.07136 -0.04838 L 0.09705 3.33333E-6 " pathEditMode="relative" rAng="0" ptsTypes="AAAAA">
                                      <p:cBhvr>
                                        <p:cTn id="74" dur="2000" fill="hold"/>
                                        <p:tgtEl>
                                          <p:spTgt spid="99"/>
                                        </p:tgtEl>
                                        <p:attrNameLst>
                                          <p:attrName>ppt_x</p:attrName>
                                          <p:attrName>ppt_y</p:attrName>
                                        </p:attrNameLst>
                                      </p:cBhvr>
                                      <p:rCtr x="4774" y="-3241"/>
                                    </p:animMotion>
                                  </p:childTnLst>
                                </p:cTn>
                              </p:par>
                            </p:childTnLst>
                          </p:cTn>
                        </p:par>
                        <p:par>
                          <p:cTn id="75" fill="hold">
                            <p:stCondLst>
                              <p:cond delay="2000"/>
                            </p:stCondLst>
                            <p:childTnLst>
                              <p:par>
                                <p:cTn id="76" presetID="37" presetClass="path" presetSubtype="0" accel="50000" decel="50000" fill="hold" grpId="0" nodeType="afterEffect">
                                  <p:stCondLst>
                                    <p:cond delay="0"/>
                                  </p:stCondLst>
                                  <p:childTnLst>
                                    <p:animMotion origin="layout" path="M 0.0033 3.33333E-6 L -0.02257 0.04004 C -0.02795 0.04907 -0.03593 0.05393 -0.04444 0.05393 C -0.05399 0.05393 -0.06163 0.04907 -0.06701 0.04004 L -0.0927 3.33333E-6 " pathEditMode="relative" rAng="0" ptsTypes="AAAAA">
                                      <p:cBhvr>
                                        <p:cTn id="77" dur="2000" fill="hold"/>
                                        <p:tgtEl>
                                          <p:spTgt spid="38"/>
                                        </p:tgtEl>
                                        <p:attrNameLst>
                                          <p:attrName>ppt_x</p:attrName>
                                          <p:attrName>ppt_y</p:attrName>
                                        </p:attrNameLst>
                                      </p:cBhvr>
                                      <p:rCtr x="-4809" y="2685"/>
                                    </p:animMotion>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1000"/>
                                        <p:tgtEl>
                                          <p:spTgt spid="28"/>
                                        </p:tgtEl>
                                      </p:cBhvr>
                                    </p:animEffect>
                                    <p:anim calcmode="lin" valueType="num">
                                      <p:cBhvr>
                                        <p:cTn id="83" dur="1000" fill="hold"/>
                                        <p:tgtEl>
                                          <p:spTgt spid="28"/>
                                        </p:tgtEl>
                                        <p:attrNameLst>
                                          <p:attrName>ppt_x</p:attrName>
                                        </p:attrNameLst>
                                      </p:cBhvr>
                                      <p:tavLst>
                                        <p:tav tm="0">
                                          <p:val>
                                            <p:strVal val="#ppt_x"/>
                                          </p:val>
                                        </p:tav>
                                        <p:tav tm="100000">
                                          <p:val>
                                            <p:strVal val="#ppt_x"/>
                                          </p:val>
                                        </p:tav>
                                      </p:tavLst>
                                    </p:anim>
                                    <p:anim calcmode="lin" valueType="num">
                                      <p:cBhvr>
                                        <p:cTn id="8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99" grpId="1" animBg="1"/>
      <p:bldP spid="98" grpId="0" animBg="1"/>
      <p:bldP spid="98" grpId="1" animBg="1"/>
      <p:bldP spid="98" grpId="2" animBg="1"/>
      <p:bldP spid="97" grpId="0" animBg="1"/>
      <p:bldP spid="97" grpId="1" animBg="1"/>
      <p:bldP spid="97" grpId="2" animBg="1"/>
      <p:bldP spid="95" grpId="0" animBg="1"/>
      <p:bldP spid="95" grpId="1" animBg="1"/>
      <p:bldP spid="95" grpId="2" animBg="1"/>
      <p:bldP spid="33" grpId="0" animBg="1"/>
      <p:bldP spid="33" grpId="1" animBg="1"/>
      <p:bldP spid="34" grpId="0" animBg="1"/>
      <p:bldP spid="35" grpId="0" animBg="1"/>
      <p:bldP spid="36" grpId="0" animBg="1"/>
      <p:bldP spid="37" grpId="0" animBg="1"/>
      <p:bldP spid="3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冒泡排序算法的运行实例</a:t>
            </a:r>
          </a:p>
        </p:txBody>
      </p:sp>
      <p:sp>
        <p:nvSpPr>
          <p:cNvPr id="5" name="灯片编号占位符 4"/>
          <p:cNvSpPr>
            <a:spLocks noGrp="1"/>
          </p:cNvSpPr>
          <p:nvPr>
            <p:ph type="sldNum" sz="quarter" idx="12"/>
          </p:nvPr>
        </p:nvSpPr>
        <p:spPr/>
        <p:txBody>
          <a:bodyPr/>
          <a:lstStyle/>
          <a:p>
            <a:pPr>
              <a:defRPr/>
            </a:pPr>
            <a:fld id="{B7DBBBC5-5428-4836-9699-D6958CD319C9}" type="slidenum">
              <a:rPr lang="en-US" altLang="zh-CN" smtClean="0">
                <a:solidFill>
                  <a:srgbClr val="000000"/>
                </a:solidFill>
              </a:rPr>
              <a:pPr>
                <a:defRPr/>
              </a:pPr>
              <a:t>29</a:t>
            </a:fld>
            <a:endParaRPr lang="en-US" altLang="zh-CN">
              <a:solidFill>
                <a:srgbClr val="000000"/>
              </a:solidFill>
            </a:endParaRPr>
          </a:p>
        </p:txBody>
      </p:sp>
      <p:grpSp>
        <p:nvGrpSpPr>
          <p:cNvPr id="3" name="组合 2"/>
          <p:cNvGrpSpPr/>
          <p:nvPr/>
        </p:nvGrpSpPr>
        <p:grpSpPr>
          <a:xfrm>
            <a:off x="755576" y="1772816"/>
            <a:ext cx="7112194" cy="419330"/>
            <a:chOff x="610133" y="2204864"/>
            <a:chExt cx="7112194" cy="419330"/>
          </a:xfrm>
        </p:grpSpPr>
        <p:grpSp>
          <p:nvGrpSpPr>
            <p:cNvPr id="6" name="组合 5"/>
            <p:cNvGrpSpPr/>
            <p:nvPr/>
          </p:nvGrpSpPr>
          <p:grpSpPr>
            <a:xfrm>
              <a:off x="1690253" y="2204864"/>
              <a:ext cx="6032074" cy="419330"/>
              <a:chOff x="481013" y="2390932"/>
              <a:chExt cx="3191921" cy="359555"/>
            </a:xfrm>
            <a:solidFill>
              <a:schemeClr val="bg1"/>
            </a:solidFill>
          </p:grpSpPr>
          <p:sp>
            <p:nvSpPr>
              <p:cNvPr id="21" name="矩形 20"/>
              <p:cNvSpPr/>
              <p:nvPr/>
            </p:nvSpPr>
            <p:spPr bwMode="auto">
              <a:xfrm>
                <a:off x="481013"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矩形 21"/>
              <p:cNvSpPr/>
              <p:nvPr/>
            </p:nvSpPr>
            <p:spPr bwMode="auto">
              <a:xfrm>
                <a:off x="934242"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矩形 22"/>
              <p:cNvSpPr/>
              <p:nvPr/>
            </p:nvSpPr>
            <p:spPr bwMode="auto">
              <a:xfrm>
                <a:off x="1397131"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矩形 23"/>
              <p:cNvSpPr/>
              <p:nvPr/>
            </p:nvSpPr>
            <p:spPr bwMode="auto">
              <a:xfrm>
                <a:off x="1850359"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矩形 24"/>
              <p:cNvSpPr/>
              <p:nvPr/>
            </p:nvSpPr>
            <p:spPr bwMode="auto">
              <a:xfrm>
                <a:off x="2303588"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矩形 25"/>
              <p:cNvSpPr/>
              <p:nvPr/>
            </p:nvSpPr>
            <p:spPr bwMode="auto">
              <a:xfrm>
                <a:off x="2756816"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矩形 26"/>
              <p:cNvSpPr/>
              <p:nvPr/>
            </p:nvSpPr>
            <p:spPr bwMode="auto">
              <a:xfrm>
                <a:off x="3210045" y="2390932"/>
                <a:ext cx="462889" cy="359555"/>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30" name="矩形 29"/>
            <p:cNvSpPr/>
            <p:nvPr/>
          </p:nvSpPr>
          <p:spPr>
            <a:xfrm>
              <a:off x="610133" y="2214474"/>
              <a:ext cx="700833" cy="400110"/>
            </a:xfrm>
            <a:prstGeom prst="rect">
              <a:avLst/>
            </a:prstGeom>
          </p:spPr>
          <p:txBody>
            <a:bodyPr wrap="none">
              <a:spAutoFit/>
            </a:bodyPr>
            <a:lstStyle/>
            <a:p>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输入</a:t>
              </a:r>
            </a:p>
          </p:txBody>
        </p:sp>
      </p:grpSp>
      <p:grpSp>
        <p:nvGrpSpPr>
          <p:cNvPr id="28" name="组合 27"/>
          <p:cNvGrpSpPr/>
          <p:nvPr/>
        </p:nvGrpSpPr>
        <p:grpSpPr>
          <a:xfrm>
            <a:off x="654230" y="2427015"/>
            <a:ext cx="7206644" cy="419794"/>
            <a:chOff x="481090" y="5320252"/>
            <a:chExt cx="7206644" cy="419794"/>
          </a:xfrm>
        </p:grpSpPr>
        <p:grpSp>
          <p:nvGrpSpPr>
            <p:cNvPr id="20" name="组合 19"/>
            <p:cNvGrpSpPr/>
            <p:nvPr/>
          </p:nvGrpSpPr>
          <p:grpSpPr>
            <a:xfrm>
              <a:off x="1637402" y="5320252"/>
              <a:ext cx="6050332" cy="419794"/>
              <a:chOff x="1547664" y="4887857"/>
              <a:chExt cx="6050332" cy="419794"/>
            </a:xfrm>
          </p:grpSpPr>
          <p:grpSp>
            <p:nvGrpSpPr>
              <p:cNvPr id="19" name="组合 18"/>
              <p:cNvGrpSpPr/>
              <p:nvPr/>
            </p:nvGrpSpPr>
            <p:grpSpPr>
              <a:xfrm>
                <a:off x="1547664" y="4888321"/>
                <a:ext cx="5175567" cy="419330"/>
                <a:chOff x="2359430" y="5517232"/>
                <a:chExt cx="5175567" cy="419330"/>
              </a:xfrm>
              <a:solidFill>
                <a:schemeClr val="accent2"/>
              </a:solidFill>
            </p:grpSpPr>
            <p:sp>
              <p:nvSpPr>
                <p:cNvPr id="101" name="矩形 100"/>
                <p:cNvSpPr/>
                <p:nvPr/>
              </p:nvSpPr>
              <p:spPr bwMode="auto">
                <a:xfrm>
                  <a:off x="2359430"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2" name="矩形 101"/>
                <p:cNvSpPr/>
                <p:nvPr/>
              </p:nvSpPr>
              <p:spPr bwMode="auto">
                <a:xfrm>
                  <a:off x="3234198"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3" name="矩形 102"/>
                <p:cNvSpPr/>
                <p:nvPr/>
              </p:nvSpPr>
              <p:spPr bwMode="auto">
                <a:xfrm>
                  <a:off x="4090705"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4" name="矩形 103"/>
                <p:cNvSpPr/>
                <p:nvPr/>
              </p:nvSpPr>
              <p:spPr bwMode="auto">
                <a:xfrm>
                  <a:off x="4947215"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5" name="矩形 104"/>
                <p:cNvSpPr/>
                <p:nvPr/>
              </p:nvSpPr>
              <p:spPr bwMode="auto">
                <a:xfrm>
                  <a:off x="5803722"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6" name="矩形 105"/>
                <p:cNvSpPr/>
                <p:nvPr/>
              </p:nvSpPr>
              <p:spPr bwMode="auto">
                <a:xfrm>
                  <a:off x="6660232"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07" name="矩形 106"/>
              <p:cNvSpPr/>
              <p:nvPr/>
            </p:nvSpPr>
            <p:spPr bwMode="auto">
              <a:xfrm>
                <a:off x="6723231" y="4887857"/>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08" name="矩形 107"/>
            <p:cNvSpPr/>
            <p:nvPr/>
          </p:nvSpPr>
          <p:spPr>
            <a:xfrm>
              <a:off x="481090" y="5320252"/>
              <a:ext cx="829073" cy="400110"/>
            </a:xfrm>
            <a:prstGeom prst="rect">
              <a:avLst/>
            </a:prstGeom>
          </p:spPr>
          <p:txBody>
            <a:bodyPr wrap="none">
              <a:spAutoFit/>
            </a:bodyPr>
            <a:lstStyle/>
            <a:p>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巡回</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40" name="组合 39"/>
          <p:cNvGrpSpPr/>
          <p:nvPr/>
        </p:nvGrpSpPr>
        <p:grpSpPr>
          <a:xfrm>
            <a:off x="652667" y="3081678"/>
            <a:ext cx="7206644" cy="419794"/>
            <a:chOff x="481090" y="5320252"/>
            <a:chExt cx="7206644" cy="419794"/>
          </a:xfrm>
        </p:grpSpPr>
        <p:grpSp>
          <p:nvGrpSpPr>
            <p:cNvPr id="41" name="组合 40"/>
            <p:cNvGrpSpPr/>
            <p:nvPr/>
          </p:nvGrpSpPr>
          <p:grpSpPr>
            <a:xfrm>
              <a:off x="1637402" y="5320252"/>
              <a:ext cx="6050332" cy="419794"/>
              <a:chOff x="1547664" y="4887857"/>
              <a:chExt cx="6050332" cy="419794"/>
            </a:xfrm>
          </p:grpSpPr>
          <p:grpSp>
            <p:nvGrpSpPr>
              <p:cNvPr id="43" name="组合 42"/>
              <p:cNvGrpSpPr/>
              <p:nvPr/>
            </p:nvGrpSpPr>
            <p:grpSpPr>
              <a:xfrm>
                <a:off x="1547664" y="4888321"/>
                <a:ext cx="5175567" cy="419330"/>
                <a:chOff x="2359430" y="5517232"/>
                <a:chExt cx="5175567" cy="419330"/>
              </a:xfrm>
              <a:solidFill>
                <a:schemeClr val="accent2"/>
              </a:solidFill>
            </p:grpSpPr>
            <p:sp>
              <p:nvSpPr>
                <p:cNvPr id="45" name="矩形 44"/>
                <p:cNvSpPr/>
                <p:nvPr/>
              </p:nvSpPr>
              <p:spPr bwMode="auto">
                <a:xfrm>
                  <a:off x="2359430"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矩形 45"/>
                <p:cNvSpPr/>
                <p:nvPr/>
              </p:nvSpPr>
              <p:spPr bwMode="auto">
                <a:xfrm>
                  <a:off x="3234198"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矩形 46"/>
                <p:cNvSpPr/>
                <p:nvPr/>
              </p:nvSpPr>
              <p:spPr bwMode="auto">
                <a:xfrm>
                  <a:off x="4090705"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8" name="矩形 47"/>
                <p:cNvSpPr/>
                <p:nvPr/>
              </p:nvSpPr>
              <p:spPr bwMode="auto">
                <a:xfrm>
                  <a:off x="4947215"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9" name="矩形 48"/>
                <p:cNvSpPr/>
                <p:nvPr/>
              </p:nvSpPr>
              <p:spPr bwMode="auto">
                <a:xfrm>
                  <a:off x="5803722"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 name="矩形 49"/>
                <p:cNvSpPr/>
                <p:nvPr/>
              </p:nvSpPr>
              <p:spPr bwMode="auto">
                <a:xfrm>
                  <a:off x="6660232" y="5517232"/>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4" name="矩形 43"/>
              <p:cNvSpPr/>
              <p:nvPr/>
            </p:nvSpPr>
            <p:spPr bwMode="auto">
              <a:xfrm>
                <a:off x="6723231" y="4887857"/>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2" name="矩形 41"/>
            <p:cNvSpPr/>
            <p:nvPr/>
          </p:nvSpPr>
          <p:spPr>
            <a:xfrm>
              <a:off x="481090" y="5320252"/>
              <a:ext cx="829073" cy="400110"/>
            </a:xfrm>
            <a:prstGeom prst="rect">
              <a:avLst/>
            </a:prstGeom>
          </p:spPr>
          <p:txBody>
            <a:bodyPr wrap="none">
              <a:spAutoFit/>
            </a:bodyPr>
            <a:lstStyle/>
            <a:p>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巡回</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51" name="组合 50"/>
          <p:cNvGrpSpPr/>
          <p:nvPr/>
        </p:nvGrpSpPr>
        <p:grpSpPr>
          <a:xfrm>
            <a:off x="635247" y="3736341"/>
            <a:ext cx="7206644" cy="419794"/>
            <a:chOff x="481090" y="5320252"/>
            <a:chExt cx="7206644" cy="419794"/>
          </a:xfrm>
        </p:grpSpPr>
        <p:grpSp>
          <p:nvGrpSpPr>
            <p:cNvPr id="52" name="组合 51"/>
            <p:cNvGrpSpPr/>
            <p:nvPr/>
          </p:nvGrpSpPr>
          <p:grpSpPr>
            <a:xfrm>
              <a:off x="1637402" y="5320252"/>
              <a:ext cx="6050332" cy="419794"/>
              <a:chOff x="1547664" y="4887857"/>
              <a:chExt cx="6050332" cy="419794"/>
            </a:xfrm>
          </p:grpSpPr>
          <p:grpSp>
            <p:nvGrpSpPr>
              <p:cNvPr id="54" name="组合 53"/>
              <p:cNvGrpSpPr/>
              <p:nvPr/>
            </p:nvGrpSpPr>
            <p:grpSpPr>
              <a:xfrm>
                <a:off x="1547664" y="4888321"/>
                <a:ext cx="5175567" cy="419330"/>
                <a:chOff x="2359430" y="5517232"/>
                <a:chExt cx="5175567" cy="419330"/>
              </a:xfrm>
              <a:solidFill>
                <a:schemeClr val="accent2"/>
              </a:solidFill>
            </p:grpSpPr>
            <p:sp>
              <p:nvSpPr>
                <p:cNvPr id="56" name="矩形 55"/>
                <p:cNvSpPr/>
                <p:nvPr/>
              </p:nvSpPr>
              <p:spPr bwMode="auto">
                <a:xfrm>
                  <a:off x="2359430"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7" name="矩形 56"/>
                <p:cNvSpPr/>
                <p:nvPr/>
              </p:nvSpPr>
              <p:spPr bwMode="auto">
                <a:xfrm>
                  <a:off x="3234198"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8" name="矩形 57"/>
                <p:cNvSpPr/>
                <p:nvPr/>
              </p:nvSpPr>
              <p:spPr bwMode="auto">
                <a:xfrm>
                  <a:off x="4090705"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矩形 58"/>
                <p:cNvSpPr/>
                <p:nvPr/>
              </p:nvSpPr>
              <p:spPr bwMode="auto">
                <a:xfrm>
                  <a:off x="4947215"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0" name="矩形 59"/>
                <p:cNvSpPr/>
                <p:nvPr/>
              </p:nvSpPr>
              <p:spPr bwMode="auto">
                <a:xfrm>
                  <a:off x="5803722" y="5517232"/>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矩形 60"/>
                <p:cNvSpPr/>
                <p:nvPr/>
              </p:nvSpPr>
              <p:spPr bwMode="auto">
                <a:xfrm>
                  <a:off x="6660232" y="5517232"/>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55" name="矩形 54"/>
              <p:cNvSpPr/>
              <p:nvPr/>
            </p:nvSpPr>
            <p:spPr bwMode="auto">
              <a:xfrm>
                <a:off x="6723231" y="4887857"/>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53" name="矩形 52"/>
            <p:cNvSpPr/>
            <p:nvPr/>
          </p:nvSpPr>
          <p:spPr>
            <a:xfrm>
              <a:off x="481090" y="5320252"/>
              <a:ext cx="829073" cy="400110"/>
            </a:xfrm>
            <a:prstGeom prst="rect">
              <a:avLst/>
            </a:prstGeom>
          </p:spPr>
          <p:txBody>
            <a:bodyPr wrap="none">
              <a:spAutoFit/>
            </a:bodyPr>
            <a:lstStyle/>
            <a:p>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巡回</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62" name="组合 61"/>
          <p:cNvGrpSpPr/>
          <p:nvPr/>
        </p:nvGrpSpPr>
        <p:grpSpPr>
          <a:xfrm>
            <a:off x="652667" y="5045667"/>
            <a:ext cx="7206644" cy="419794"/>
            <a:chOff x="481090" y="5320252"/>
            <a:chExt cx="7206644" cy="419794"/>
          </a:xfrm>
        </p:grpSpPr>
        <p:grpSp>
          <p:nvGrpSpPr>
            <p:cNvPr id="63" name="组合 62"/>
            <p:cNvGrpSpPr/>
            <p:nvPr/>
          </p:nvGrpSpPr>
          <p:grpSpPr>
            <a:xfrm>
              <a:off x="1637402" y="5320252"/>
              <a:ext cx="6050332" cy="419794"/>
              <a:chOff x="1547664" y="4887857"/>
              <a:chExt cx="6050332" cy="419794"/>
            </a:xfrm>
          </p:grpSpPr>
          <p:grpSp>
            <p:nvGrpSpPr>
              <p:cNvPr id="65" name="组合 64"/>
              <p:cNvGrpSpPr/>
              <p:nvPr/>
            </p:nvGrpSpPr>
            <p:grpSpPr>
              <a:xfrm>
                <a:off x="1547664" y="4888321"/>
                <a:ext cx="5175567" cy="419330"/>
                <a:chOff x="2359430" y="5517232"/>
                <a:chExt cx="5175567" cy="419330"/>
              </a:xfrm>
              <a:solidFill>
                <a:schemeClr val="accent2"/>
              </a:solidFill>
            </p:grpSpPr>
            <p:sp>
              <p:nvSpPr>
                <p:cNvPr id="67" name="矩形 66"/>
                <p:cNvSpPr/>
                <p:nvPr/>
              </p:nvSpPr>
              <p:spPr bwMode="auto">
                <a:xfrm>
                  <a:off x="2359430"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8" name="矩形 67"/>
                <p:cNvSpPr/>
                <p:nvPr/>
              </p:nvSpPr>
              <p:spPr bwMode="auto">
                <a:xfrm>
                  <a:off x="3234198"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9" name="矩形 68"/>
                <p:cNvSpPr/>
                <p:nvPr/>
              </p:nvSpPr>
              <p:spPr bwMode="auto">
                <a:xfrm>
                  <a:off x="4090705" y="5517232"/>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0" name="矩形 69"/>
                <p:cNvSpPr/>
                <p:nvPr/>
              </p:nvSpPr>
              <p:spPr bwMode="auto">
                <a:xfrm>
                  <a:off x="4947215" y="5517232"/>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矩形 70"/>
                <p:cNvSpPr/>
                <p:nvPr/>
              </p:nvSpPr>
              <p:spPr bwMode="auto">
                <a:xfrm>
                  <a:off x="5803722" y="5517232"/>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 name="矩形 71"/>
                <p:cNvSpPr/>
                <p:nvPr/>
              </p:nvSpPr>
              <p:spPr bwMode="auto">
                <a:xfrm>
                  <a:off x="6660232" y="5517232"/>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66" name="矩形 65"/>
              <p:cNvSpPr/>
              <p:nvPr/>
            </p:nvSpPr>
            <p:spPr bwMode="auto">
              <a:xfrm>
                <a:off x="6723231" y="4887857"/>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64" name="矩形 63"/>
            <p:cNvSpPr/>
            <p:nvPr/>
          </p:nvSpPr>
          <p:spPr>
            <a:xfrm>
              <a:off x="481090" y="5320252"/>
              <a:ext cx="829073" cy="400110"/>
            </a:xfrm>
            <a:prstGeom prst="rect">
              <a:avLst/>
            </a:prstGeom>
          </p:spPr>
          <p:txBody>
            <a:bodyPr wrap="none">
              <a:spAutoFit/>
            </a:bodyPr>
            <a:lstStyle/>
            <a:p>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巡回</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73" name="组合 72"/>
          <p:cNvGrpSpPr/>
          <p:nvPr/>
        </p:nvGrpSpPr>
        <p:grpSpPr>
          <a:xfrm>
            <a:off x="652667" y="5700330"/>
            <a:ext cx="7206644" cy="419794"/>
            <a:chOff x="481090" y="5320252"/>
            <a:chExt cx="7206644" cy="419794"/>
          </a:xfrm>
        </p:grpSpPr>
        <p:grpSp>
          <p:nvGrpSpPr>
            <p:cNvPr id="74" name="组合 73"/>
            <p:cNvGrpSpPr/>
            <p:nvPr/>
          </p:nvGrpSpPr>
          <p:grpSpPr>
            <a:xfrm>
              <a:off x="1637402" y="5320252"/>
              <a:ext cx="6050332" cy="419794"/>
              <a:chOff x="1547664" y="4887857"/>
              <a:chExt cx="6050332" cy="419794"/>
            </a:xfrm>
          </p:grpSpPr>
          <p:grpSp>
            <p:nvGrpSpPr>
              <p:cNvPr id="76" name="组合 75"/>
              <p:cNvGrpSpPr/>
              <p:nvPr/>
            </p:nvGrpSpPr>
            <p:grpSpPr>
              <a:xfrm>
                <a:off x="1547664" y="4888321"/>
                <a:ext cx="5175567" cy="419330"/>
                <a:chOff x="2359430" y="5517232"/>
                <a:chExt cx="5175567" cy="419330"/>
              </a:xfrm>
              <a:solidFill>
                <a:schemeClr val="accent2"/>
              </a:solidFill>
            </p:grpSpPr>
            <p:sp>
              <p:nvSpPr>
                <p:cNvPr id="78" name="矩形 77"/>
                <p:cNvSpPr/>
                <p:nvPr/>
              </p:nvSpPr>
              <p:spPr bwMode="auto">
                <a:xfrm>
                  <a:off x="2359430" y="5517232"/>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9" name="矩形 78"/>
                <p:cNvSpPr/>
                <p:nvPr/>
              </p:nvSpPr>
              <p:spPr bwMode="auto">
                <a:xfrm>
                  <a:off x="3234198" y="5517232"/>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0" name="矩形 79"/>
                <p:cNvSpPr/>
                <p:nvPr/>
              </p:nvSpPr>
              <p:spPr bwMode="auto">
                <a:xfrm>
                  <a:off x="4090705" y="5517232"/>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 name="矩形 80"/>
                <p:cNvSpPr/>
                <p:nvPr/>
              </p:nvSpPr>
              <p:spPr bwMode="auto">
                <a:xfrm>
                  <a:off x="4947215" y="5517232"/>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 name="矩形 81"/>
                <p:cNvSpPr/>
                <p:nvPr/>
              </p:nvSpPr>
              <p:spPr bwMode="auto">
                <a:xfrm>
                  <a:off x="5803722" y="5517232"/>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 name="矩形 82"/>
                <p:cNvSpPr/>
                <p:nvPr/>
              </p:nvSpPr>
              <p:spPr bwMode="auto">
                <a:xfrm>
                  <a:off x="6660232" y="5517232"/>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77" name="矩形 76"/>
              <p:cNvSpPr/>
              <p:nvPr/>
            </p:nvSpPr>
            <p:spPr bwMode="auto">
              <a:xfrm>
                <a:off x="6723231" y="4887857"/>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75" name="矩形 74"/>
            <p:cNvSpPr/>
            <p:nvPr/>
          </p:nvSpPr>
          <p:spPr>
            <a:xfrm>
              <a:off x="481090" y="5320252"/>
              <a:ext cx="829073" cy="400110"/>
            </a:xfrm>
            <a:prstGeom prst="rect">
              <a:avLst/>
            </a:prstGeom>
          </p:spPr>
          <p:txBody>
            <a:bodyPr wrap="none">
              <a:spAutoFit/>
            </a:bodyPr>
            <a:lstStyle/>
            <a:p>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巡回</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84" name="组合 83"/>
          <p:cNvGrpSpPr/>
          <p:nvPr/>
        </p:nvGrpSpPr>
        <p:grpSpPr>
          <a:xfrm>
            <a:off x="661126" y="4391004"/>
            <a:ext cx="7206644" cy="419794"/>
            <a:chOff x="481090" y="5320252"/>
            <a:chExt cx="7206644" cy="419794"/>
          </a:xfrm>
        </p:grpSpPr>
        <p:grpSp>
          <p:nvGrpSpPr>
            <p:cNvPr id="85" name="组合 84"/>
            <p:cNvGrpSpPr/>
            <p:nvPr/>
          </p:nvGrpSpPr>
          <p:grpSpPr>
            <a:xfrm>
              <a:off x="1637402" y="5320252"/>
              <a:ext cx="6050332" cy="419794"/>
              <a:chOff x="1547664" y="4887857"/>
              <a:chExt cx="6050332" cy="419794"/>
            </a:xfrm>
          </p:grpSpPr>
          <p:grpSp>
            <p:nvGrpSpPr>
              <p:cNvPr id="87" name="组合 86"/>
              <p:cNvGrpSpPr/>
              <p:nvPr/>
            </p:nvGrpSpPr>
            <p:grpSpPr>
              <a:xfrm>
                <a:off x="1547664" y="4888321"/>
                <a:ext cx="5175567" cy="419330"/>
                <a:chOff x="2359430" y="5517232"/>
                <a:chExt cx="5175567" cy="419330"/>
              </a:xfrm>
              <a:solidFill>
                <a:schemeClr val="accent2"/>
              </a:solidFill>
            </p:grpSpPr>
            <p:sp>
              <p:nvSpPr>
                <p:cNvPr id="89" name="矩形 88"/>
                <p:cNvSpPr/>
                <p:nvPr/>
              </p:nvSpPr>
              <p:spPr bwMode="auto">
                <a:xfrm>
                  <a:off x="2359430"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0" name="矩形 89"/>
                <p:cNvSpPr/>
                <p:nvPr/>
              </p:nvSpPr>
              <p:spPr bwMode="auto">
                <a:xfrm>
                  <a:off x="3234198"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1" name="矩形 90"/>
                <p:cNvSpPr/>
                <p:nvPr/>
              </p:nvSpPr>
              <p:spPr bwMode="auto">
                <a:xfrm>
                  <a:off x="4090705" y="5517232"/>
                  <a:ext cx="874765" cy="419330"/>
                </a:xfrm>
                <a:prstGeom prst="rect">
                  <a:avLst/>
                </a:prstGeom>
                <a:grp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2" name="矩形 91"/>
                <p:cNvSpPr/>
                <p:nvPr/>
              </p:nvSpPr>
              <p:spPr bwMode="auto">
                <a:xfrm>
                  <a:off x="4947215" y="5517232"/>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3" name="矩形 92"/>
                <p:cNvSpPr/>
                <p:nvPr/>
              </p:nvSpPr>
              <p:spPr bwMode="auto">
                <a:xfrm>
                  <a:off x="5803722" y="5517232"/>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4" name="矩形 93"/>
                <p:cNvSpPr/>
                <p:nvPr/>
              </p:nvSpPr>
              <p:spPr bwMode="auto">
                <a:xfrm>
                  <a:off x="6660232" y="5517232"/>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88" name="矩形 87"/>
              <p:cNvSpPr/>
              <p:nvPr/>
            </p:nvSpPr>
            <p:spPr bwMode="auto">
              <a:xfrm>
                <a:off x="6723231" y="4887857"/>
                <a:ext cx="874765" cy="41933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anchor="ctr"/>
              <a:lstStyle/>
              <a:p>
                <a:pPr algn="ctr" eaLnBrk="1" hangingPunct="1">
                  <a:defRPr/>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86" name="矩形 85"/>
            <p:cNvSpPr/>
            <p:nvPr/>
          </p:nvSpPr>
          <p:spPr>
            <a:xfrm>
              <a:off x="481090" y="5320252"/>
              <a:ext cx="829073" cy="400110"/>
            </a:xfrm>
            <a:prstGeom prst="rect">
              <a:avLst/>
            </a:prstGeom>
          </p:spPr>
          <p:txBody>
            <a:bodyPr wrap="none">
              <a:spAutoFit/>
            </a:bodyPr>
            <a:lstStyle/>
            <a:p>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巡回</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74824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000"/>
                                        <p:tgtEl>
                                          <p:spTgt spid="40"/>
                                        </p:tgtEl>
                                      </p:cBhvr>
                                    </p:animEffect>
                                    <p:anim calcmode="lin" valueType="num">
                                      <p:cBhvr>
                                        <p:cTn id="15" dur="1000" fill="hold"/>
                                        <p:tgtEl>
                                          <p:spTgt spid="40"/>
                                        </p:tgtEl>
                                        <p:attrNameLst>
                                          <p:attrName>ppt_x</p:attrName>
                                        </p:attrNameLst>
                                      </p:cBhvr>
                                      <p:tavLst>
                                        <p:tav tm="0">
                                          <p:val>
                                            <p:strVal val="#ppt_x"/>
                                          </p:val>
                                        </p:tav>
                                        <p:tav tm="100000">
                                          <p:val>
                                            <p:strVal val="#ppt_x"/>
                                          </p:val>
                                        </p:tav>
                                      </p:tavLst>
                                    </p:anim>
                                    <p:anim calcmode="lin" valueType="num">
                                      <p:cBhvr>
                                        <p:cTn id="1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1000"/>
                                        <p:tgtEl>
                                          <p:spTgt spid="51"/>
                                        </p:tgtEl>
                                      </p:cBhvr>
                                    </p:animEffect>
                                    <p:anim calcmode="lin" valueType="num">
                                      <p:cBhvr>
                                        <p:cTn id="22" dur="1000" fill="hold"/>
                                        <p:tgtEl>
                                          <p:spTgt spid="51"/>
                                        </p:tgtEl>
                                        <p:attrNameLst>
                                          <p:attrName>ppt_x</p:attrName>
                                        </p:attrNameLst>
                                      </p:cBhvr>
                                      <p:tavLst>
                                        <p:tav tm="0">
                                          <p:val>
                                            <p:strVal val="#ppt_x"/>
                                          </p:val>
                                        </p:tav>
                                        <p:tav tm="100000">
                                          <p:val>
                                            <p:strVal val="#ppt_x"/>
                                          </p:val>
                                        </p:tav>
                                      </p:tavLst>
                                    </p:anim>
                                    <p:anim calcmode="lin" valueType="num">
                                      <p:cBhvr>
                                        <p:cTn id="23"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1000"/>
                                        <p:tgtEl>
                                          <p:spTgt spid="84"/>
                                        </p:tgtEl>
                                      </p:cBhvr>
                                    </p:animEffect>
                                    <p:anim calcmode="lin" valueType="num">
                                      <p:cBhvr>
                                        <p:cTn id="29" dur="1000" fill="hold"/>
                                        <p:tgtEl>
                                          <p:spTgt spid="84"/>
                                        </p:tgtEl>
                                        <p:attrNameLst>
                                          <p:attrName>ppt_x</p:attrName>
                                        </p:attrNameLst>
                                      </p:cBhvr>
                                      <p:tavLst>
                                        <p:tav tm="0">
                                          <p:val>
                                            <p:strVal val="#ppt_x"/>
                                          </p:val>
                                        </p:tav>
                                        <p:tav tm="100000">
                                          <p:val>
                                            <p:strVal val="#ppt_x"/>
                                          </p:val>
                                        </p:tav>
                                      </p:tavLst>
                                    </p:anim>
                                    <p:anim calcmode="lin" valueType="num">
                                      <p:cBhvr>
                                        <p:cTn id="30"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1000"/>
                                        <p:tgtEl>
                                          <p:spTgt spid="62"/>
                                        </p:tgtEl>
                                      </p:cBhvr>
                                    </p:animEffect>
                                    <p:anim calcmode="lin" valueType="num">
                                      <p:cBhvr>
                                        <p:cTn id="36" dur="1000" fill="hold"/>
                                        <p:tgtEl>
                                          <p:spTgt spid="62"/>
                                        </p:tgtEl>
                                        <p:attrNameLst>
                                          <p:attrName>ppt_x</p:attrName>
                                        </p:attrNameLst>
                                      </p:cBhvr>
                                      <p:tavLst>
                                        <p:tav tm="0">
                                          <p:val>
                                            <p:strVal val="#ppt_x"/>
                                          </p:val>
                                        </p:tav>
                                        <p:tav tm="100000">
                                          <p:val>
                                            <p:strVal val="#ppt_x"/>
                                          </p:val>
                                        </p:tav>
                                      </p:tavLst>
                                    </p:anim>
                                    <p:anim calcmode="lin" valueType="num">
                                      <p:cBhvr>
                                        <p:cTn id="37"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1000"/>
                                        <p:tgtEl>
                                          <p:spTgt spid="73"/>
                                        </p:tgtEl>
                                      </p:cBhvr>
                                    </p:animEffect>
                                    <p:anim calcmode="lin" valueType="num">
                                      <p:cBhvr>
                                        <p:cTn id="43" dur="1000" fill="hold"/>
                                        <p:tgtEl>
                                          <p:spTgt spid="73"/>
                                        </p:tgtEl>
                                        <p:attrNameLst>
                                          <p:attrName>ppt_x</p:attrName>
                                        </p:attrNameLst>
                                      </p:cBhvr>
                                      <p:tavLst>
                                        <p:tav tm="0">
                                          <p:val>
                                            <p:strVal val="#ppt_x"/>
                                          </p:val>
                                        </p:tav>
                                        <p:tav tm="100000">
                                          <p:val>
                                            <p:strVal val="#ppt_x"/>
                                          </p:val>
                                        </p:tav>
                                      </p:tavLst>
                                    </p:anim>
                                    <p:anim calcmode="lin" valueType="num">
                                      <p:cBhvr>
                                        <p:cTn id="4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6698128" y="2808452"/>
            <a:ext cx="1762303" cy="728419"/>
          </a:xfrm>
          <a:prstGeom prst="rect">
            <a:avLst/>
          </a:prstGeom>
        </p:spPr>
      </p:pic>
      <p:sp>
        <p:nvSpPr>
          <p:cNvPr id="2" name="标题 1"/>
          <p:cNvSpPr>
            <a:spLocks noGrp="1"/>
          </p:cNvSpPr>
          <p:nvPr>
            <p:ph type="title"/>
          </p:nvPr>
        </p:nvSpPr>
        <p:spPr/>
        <p:txBody>
          <a:bodyPr/>
          <a:lstStyle/>
          <a:p>
            <a:r>
              <a:rPr kumimoji="1" lang="zh-CN" altLang="en-US" dirty="0" smtClean="0"/>
              <a:t>什么是算法</a:t>
            </a:r>
            <a:r>
              <a:rPr kumimoji="1" lang="en-US" altLang="zh-CN" dirty="0" smtClean="0">
                <a:latin typeface="仿宋" panose="02010609060101010101" pitchFamily="49" charset="-122"/>
                <a:ea typeface="仿宋" panose="02010609060101010101" pitchFamily="49" charset="-122"/>
              </a:rPr>
              <a:t>(</a:t>
            </a:r>
            <a:r>
              <a:rPr kumimoji="1" lang="en-US" altLang="zh-CN" dirty="0" smtClean="0">
                <a:latin typeface="Times New Roman" panose="02020603050405020304" pitchFamily="18" charset="0"/>
                <a:cs typeface="Times New Roman" panose="02020603050405020304" pitchFamily="18" charset="0"/>
              </a:rPr>
              <a:t>Algorithm</a:t>
            </a:r>
            <a:r>
              <a:rPr kumimoji="1" lang="en-US" altLang="zh-CN" dirty="0" smtClean="0">
                <a:latin typeface="仿宋" panose="02010609060101010101" pitchFamily="49" charset="-122"/>
                <a:ea typeface="仿宋" panose="02010609060101010101" pitchFamily="49" charset="-122"/>
              </a:rPr>
              <a:t>)</a:t>
            </a:r>
            <a:endParaRPr kumimoji="1" lang="zh-CN" altLang="en-US" dirty="0">
              <a:latin typeface="仿宋" panose="02010609060101010101" pitchFamily="49" charset="-122"/>
              <a:ea typeface="仿宋" panose="02010609060101010101" pitchFamily="49" charset="-122"/>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pPr>
                <a:defRPr/>
              </a:pPr>
              <a:t>3</a:t>
            </a:fld>
            <a:endParaRPr lang="en-US" altLang="zh-CN"/>
          </a:p>
        </p:txBody>
      </p:sp>
      <p:sp>
        <p:nvSpPr>
          <p:cNvPr id="5" name="矩形 4"/>
          <p:cNvSpPr/>
          <p:nvPr/>
        </p:nvSpPr>
        <p:spPr>
          <a:xfrm>
            <a:off x="853714" y="1772816"/>
            <a:ext cx="7606717" cy="1477328"/>
          </a:xfrm>
          <a:prstGeom prst="rect">
            <a:avLst/>
          </a:prstGeom>
        </p:spPr>
        <p:txBody>
          <a:bodyPr wrap="square">
            <a:spAutoFit/>
          </a:bodyPr>
          <a:lstStyle/>
          <a:p>
            <a:pPr algn="just">
              <a:lnSpc>
                <a:spcPct val="125000"/>
              </a:lnSpc>
            </a:pPr>
            <a:r>
              <a:rPr lang="zh-CN" altLang="en-US" sz="2400" i="0" dirty="0" smtClean="0">
                <a:solidFill>
                  <a:srgbClr val="FF0000"/>
                </a:solidFill>
                <a:effectLst/>
                <a:latin typeface="黑体" panose="02010609060101010101" pitchFamily="49" charset="-122"/>
                <a:ea typeface="黑体" panose="02010609060101010101" pitchFamily="49" charset="-122"/>
                <a:cs typeface="Heiti SC Light" charset="-122"/>
              </a:rPr>
              <a:t>百度百科：</a:t>
            </a:r>
            <a:r>
              <a:rPr lang="zh-CN" altLang="en-US" sz="2400" i="0" dirty="0" smtClean="0">
                <a:solidFill>
                  <a:srgbClr val="333333"/>
                </a:solidFill>
                <a:effectLst/>
                <a:latin typeface="黑体" panose="02010609060101010101" pitchFamily="49" charset="-122"/>
                <a:ea typeface="黑体" panose="02010609060101010101" pitchFamily="49" charset="-122"/>
                <a:cs typeface="Heiti SC Light" charset="-122"/>
              </a:rPr>
              <a:t>算法是指解题方案的准确而完整的描述，是一系列解决问题的清晰</a:t>
            </a:r>
            <a:r>
              <a:rPr lang="zh-CN" altLang="en-US" sz="2400" i="0" u="none" strike="noStrike" dirty="0" smtClean="0">
                <a:effectLst/>
                <a:latin typeface="黑体" panose="02010609060101010101" pitchFamily="49" charset="-122"/>
                <a:ea typeface="黑体" panose="02010609060101010101" pitchFamily="49" charset="-122"/>
                <a:cs typeface="Heiti SC Light" charset="-122"/>
              </a:rPr>
              <a:t>指令</a:t>
            </a:r>
            <a:r>
              <a:rPr lang="zh-CN" altLang="en-US" sz="2400" i="0" dirty="0" smtClean="0">
                <a:solidFill>
                  <a:srgbClr val="333333"/>
                </a:solidFill>
                <a:effectLst/>
                <a:latin typeface="黑体" panose="02010609060101010101" pitchFamily="49" charset="-122"/>
                <a:ea typeface="黑体" panose="02010609060101010101" pitchFamily="49" charset="-122"/>
                <a:cs typeface="Heiti SC Light" charset="-122"/>
              </a:rPr>
              <a:t>，算法代表着用系统的方法描述解决问题的策略机制。</a:t>
            </a:r>
            <a:endParaRPr lang="zh-CN" altLang="en-US" sz="2400" dirty="0">
              <a:latin typeface="黑体" panose="02010609060101010101" pitchFamily="49" charset="-122"/>
              <a:ea typeface="黑体" panose="02010609060101010101" pitchFamily="49" charset="-122"/>
              <a:cs typeface="Heiti SC Light" charset="-122"/>
            </a:endParaRPr>
          </a:p>
        </p:txBody>
      </p:sp>
      <p:grpSp>
        <p:nvGrpSpPr>
          <p:cNvPr id="13" name="组合 12"/>
          <p:cNvGrpSpPr/>
          <p:nvPr/>
        </p:nvGrpSpPr>
        <p:grpSpPr>
          <a:xfrm>
            <a:off x="853715" y="3717032"/>
            <a:ext cx="7606716" cy="3067663"/>
            <a:chOff x="853715" y="3717032"/>
            <a:chExt cx="7606716" cy="3067663"/>
          </a:xfrm>
        </p:grpSpPr>
        <p:sp>
          <p:nvSpPr>
            <p:cNvPr id="6" name="矩形 5"/>
            <p:cNvSpPr/>
            <p:nvPr/>
          </p:nvSpPr>
          <p:spPr>
            <a:xfrm>
              <a:off x="853715" y="3717032"/>
              <a:ext cx="7606716" cy="1015663"/>
            </a:xfrm>
            <a:prstGeom prst="rect">
              <a:avLst/>
            </a:prstGeom>
          </p:spPr>
          <p:txBody>
            <a:bodyPr wrap="square">
              <a:spAutoFit/>
            </a:bodyPr>
            <a:lstStyle/>
            <a:p>
              <a:pPr>
                <a:lnSpc>
                  <a:spcPct val="125000"/>
                </a:lnSpc>
              </a:pPr>
              <a:r>
                <a:rPr lang="zh-CN" altLang="en-US" sz="2400" dirty="0">
                  <a:solidFill>
                    <a:srgbClr val="FF0000"/>
                  </a:solidFill>
                  <a:latin typeface="黑体" panose="02010609060101010101" pitchFamily="49" charset="-122"/>
                  <a:ea typeface="黑体" panose="02010609060101010101" pitchFamily="49" charset="-122"/>
                  <a:cs typeface="Heiti SC Light" charset="-122"/>
                </a:rPr>
                <a:t>算法和程序设计技术的先驱者</a:t>
              </a:r>
              <a:r>
                <a:rPr lang="en-US" altLang="zh-CN" sz="24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Donald Knuth</a:t>
              </a:r>
              <a:r>
                <a:rPr lang="zh-CN" altLang="en-US" sz="2400" dirty="0" smtClean="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算法</a:t>
              </a:r>
              <a:r>
                <a:rPr lang="zh-CN" altLang="en-US" sz="2400" dirty="0" smtClean="0">
                  <a:latin typeface="黑体" panose="02010609060101010101" pitchFamily="49" charset="-122"/>
                  <a:ea typeface="黑体" panose="02010609060101010101" pitchFamily="49" charset="-122"/>
                  <a:cs typeface="Heiti SC Light" charset="-122"/>
                </a:rPr>
                <a:t>是带有输入输出的、有限的、确定的、有效的过程。</a:t>
              </a:r>
              <a:endParaRPr lang="zh-CN" altLang="en-US" sz="2400" dirty="0">
                <a:latin typeface="黑体" panose="02010609060101010101" pitchFamily="49" charset="-122"/>
                <a:ea typeface="黑体" panose="02010609060101010101" pitchFamily="49" charset="-122"/>
                <a:cs typeface="Heiti SC Light" charset="-122"/>
              </a:endParaRPr>
            </a:p>
          </p:txBody>
        </p:sp>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r="19667"/>
            <a:stretch/>
          </p:blipFill>
          <p:spPr>
            <a:xfrm>
              <a:off x="993410" y="4725144"/>
              <a:ext cx="2930518" cy="205200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9532" y="4725144"/>
              <a:ext cx="1395360" cy="2052000"/>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08104" y="4725144"/>
              <a:ext cx="1371413" cy="2052000"/>
            </a:xfrm>
            <a:prstGeom prst="rect">
              <a:avLst/>
            </a:prstGeom>
          </p:spPr>
        </p:pic>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1058" y="4732695"/>
              <a:ext cx="1369733" cy="2052000"/>
            </a:xfrm>
            <a:prstGeom prst="rect">
              <a:avLst/>
            </a:prstGeom>
          </p:spPr>
        </p:pic>
      </p:grpSp>
    </p:spTree>
    <p:extLst>
      <p:ext uri="{BB962C8B-B14F-4D97-AF65-F5344CB8AC3E}">
        <p14:creationId xmlns:p14="http://schemas.microsoft.com/office/powerpoint/2010/main" val="3959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SzTx/>
              <a:buFontTx/>
              <a:buNone/>
              <a:defRPr/>
            </a:pPr>
            <a:fld id="{23592CB8-140B-48EA-A320-D61E5AB39498}" type="slidenum">
              <a:rPr lang="en-US" altLang="zh-CN" sz="1400" smtClean="0">
                <a:solidFill>
                  <a:srgbClr val="000000"/>
                </a:solidFill>
                <a:latin typeface="Times New Roman" panose="02020603050405020304" pitchFamily="18" charset="0"/>
                <a:ea typeface="宋体" panose="02010600030101010101" pitchFamily="2" charset="-122"/>
              </a:rPr>
              <a:pPr eaLnBrk="1" hangingPunct="1">
                <a:spcBef>
                  <a:spcPct val="0"/>
                </a:spcBef>
                <a:buClrTx/>
                <a:buSzTx/>
                <a:buFontTx/>
                <a:buNone/>
                <a:defRPr/>
              </a:pPr>
              <a:t>30</a:t>
            </a:fld>
            <a:endParaRPr lang="en-US" altLang="zh-CN" sz="1400">
              <a:solidFill>
                <a:srgbClr val="000000"/>
              </a:solidFill>
              <a:latin typeface="Times New Roman" panose="02020603050405020304" pitchFamily="18" charset="0"/>
              <a:ea typeface="宋体" panose="02010600030101010101" pitchFamily="2" charset="-122"/>
            </a:endParaRPr>
          </a:p>
        </p:txBody>
      </p:sp>
      <p:sp>
        <p:nvSpPr>
          <p:cNvPr id="20483" name="Rectangle 2"/>
          <p:cNvSpPr>
            <a:spLocks noGrp="1" noChangeArrowheads="1"/>
          </p:cNvSpPr>
          <p:nvPr>
            <p:ph type="title"/>
          </p:nvPr>
        </p:nvSpPr>
        <p:spPr/>
        <p:txBody>
          <a:bodyPr/>
          <a:lstStyle/>
          <a:p>
            <a:pPr eaLnBrk="1" hangingPunct="1">
              <a:defRPr/>
            </a:pPr>
            <a:r>
              <a:rPr lang="zh-CN" altLang="en-US" dirty="0">
                <a:latin typeface="黑体" panose="02010609060101010101" pitchFamily="49" charset="-122"/>
              </a:rPr>
              <a:t>问题的计算复杂度分析</a:t>
            </a:r>
          </a:p>
        </p:txBody>
      </p:sp>
      <p:sp>
        <p:nvSpPr>
          <p:cNvPr id="20484" name="Rectangle 3"/>
          <p:cNvSpPr>
            <a:spLocks noGrp="1" noChangeArrowheads="1"/>
          </p:cNvSpPr>
          <p:nvPr>
            <p:ph type="body" sz="half" idx="1"/>
          </p:nvPr>
        </p:nvSpPr>
        <p:spPr>
          <a:xfrm>
            <a:off x="827088" y="1628775"/>
            <a:ext cx="8066087" cy="4968875"/>
          </a:xfrm>
        </p:spPr>
        <p:txBody>
          <a:bodyPr/>
          <a:lstStyle/>
          <a:p>
            <a:pPr eaLnBrk="1" hangingPunct="1">
              <a:buFont typeface="Wingdings" charset="2"/>
              <a:buChar char="n"/>
              <a:defRPr/>
            </a:pPr>
            <a:r>
              <a:rPr lang="zh-CN" altLang="en-US" sz="2800" b="1" dirty="0"/>
              <a:t>问题</a:t>
            </a:r>
            <a:endParaRPr lang="en-US" altLang="zh-CN" sz="2800" b="1" dirty="0"/>
          </a:p>
          <a:p>
            <a:pPr lvl="1" eaLnBrk="1" hangingPunct="1">
              <a:buFont typeface="Wingdings" charset="2"/>
              <a:buChar char="n"/>
              <a:defRPr/>
            </a:pPr>
            <a:r>
              <a:rPr lang="zh-CN" altLang="en-US" sz="2400" dirty="0"/>
              <a:t>哪个排序算法效率最高？</a:t>
            </a:r>
            <a:endParaRPr lang="en-US" altLang="zh-CN" sz="2400" dirty="0"/>
          </a:p>
          <a:p>
            <a:pPr lvl="1" eaLnBrk="1" hangingPunct="1">
              <a:buFont typeface="Wingdings" charset="2"/>
              <a:buChar char="n"/>
              <a:defRPr/>
            </a:pPr>
            <a:r>
              <a:rPr lang="zh-CN" altLang="en-US" sz="2400" dirty="0"/>
              <a:t>是否可以找到更好的排序算法？</a:t>
            </a:r>
            <a:endParaRPr lang="en-US" altLang="zh-CN" sz="2400" dirty="0"/>
          </a:p>
          <a:p>
            <a:pPr lvl="1" eaLnBrk="1" hangingPunct="1">
              <a:buFont typeface="Wingdings" charset="2"/>
              <a:buChar char="n"/>
              <a:defRPr/>
            </a:pPr>
            <a:r>
              <a:rPr lang="zh-CN" altLang="en-US" sz="2400" dirty="0"/>
              <a:t>排序问题计算难度如何？</a:t>
            </a:r>
            <a:endParaRPr lang="en-US" altLang="zh-CN" sz="2400" dirty="0"/>
          </a:p>
          <a:p>
            <a:pPr lvl="1" eaLnBrk="1" hangingPunct="1">
              <a:buFont typeface="Wingdings" charset="2"/>
              <a:buChar char="n"/>
              <a:defRPr/>
            </a:pPr>
            <a:r>
              <a:rPr lang="zh-CN" altLang="en-US" sz="2400" dirty="0"/>
              <a:t>问题计算复杂度的估计方法</a:t>
            </a:r>
            <a:endParaRPr lang="en-US" altLang="zh-CN" sz="2400" dirty="0"/>
          </a:p>
          <a:p>
            <a:pPr lvl="1" eaLnBrk="1" hangingPunct="1">
              <a:buFont typeface="Wingdings" charset="2"/>
              <a:buChar char="n"/>
              <a:defRPr/>
            </a:pPr>
            <a:endParaRPr lang="en-US" altLang="zh-CN" sz="2000" b="1" dirty="0"/>
          </a:p>
        </p:txBody>
      </p:sp>
      <p:cxnSp>
        <p:nvCxnSpPr>
          <p:cNvPr id="4" name="直接连接符 3"/>
          <p:cNvCxnSpPr/>
          <p:nvPr/>
        </p:nvCxnSpPr>
        <p:spPr bwMode="auto">
          <a:xfrm>
            <a:off x="6372200" y="1916832"/>
            <a:ext cx="0" cy="2808337"/>
          </a:xfrm>
          <a:prstGeom prst="line">
            <a:avLst/>
          </a:prstGeom>
          <a:solidFill>
            <a:schemeClr val="accent1"/>
          </a:solidFill>
          <a:ln w="381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p:nvPr/>
        </p:nvCxnSpPr>
        <p:spPr bwMode="auto">
          <a:xfrm>
            <a:off x="6228184" y="2564929"/>
            <a:ext cx="288032" cy="0"/>
          </a:xfrm>
          <a:prstGeom prst="line">
            <a:avLst/>
          </a:prstGeom>
          <a:solidFill>
            <a:schemeClr val="accent1"/>
          </a:solidFill>
          <a:ln w="381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p:nvCxnSpPr>
        <p:spPr bwMode="auto">
          <a:xfrm>
            <a:off x="6220916" y="3717057"/>
            <a:ext cx="288032" cy="0"/>
          </a:xfrm>
          <a:prstGeom prst="line">
            <a:avLst/>
          </a:prstGeom>
          <a:solidFill>
            <a:schemeClr val="accent1"/>
          </a:solidFill>
          <a:ln w="381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p:nvCxnSpPr>
        <p:spPr bwMode="auto">
          <a:xfrm>
            <a:off x="6220916" y="4365129"/>
            <a:ext cx="288032" cy="0"/>
          </a:xfrm>
          <a:prstGeom prst="line">
            <a:avLst/>
          </a:prstGeom>
          <a:solidFill>
            <a:schemeClr val="accent1"/>
          </a:solidFill>
          <a:ln w="381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文本框 10"/>
          <p:cNvSpPr txBox="1"/>
          <p:nvPr/>
        </p:nvSpPr>
        <p:spPr>
          <a:xfrm>
            <a:off x="6498027" y="2380263"/>
            <a:ext cx="710451" cy="369332"/>
          </a:xfrm>
          <a:prstGeom prst="rect">
            <a:avLst/>
          </a:prstGeom>
          <a:noFill/>
        </p:spPr>
        <p:txBody>
          <a:bodyPr wrap="none" rtlCol="0">
            <a:spAutoFit/>
          </a:bodyPr>
          <a:lstStyle/>
          <a:p>
            <a:r>
              <a:rPr lang="en-US" altLang="zh-CN"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baseline="30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baseline="30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文本框 26"/>
          <p:cNvSpPr txBox="1"/>
          <p:nvPr/>
        </p:nvSpPr>
        <p:spPr>
          <a:xfrm>
            <a:off x="6498027" y="3491741"/>
            <a:ext cx="1056700" cy="369332"/>
          </a:xfrm>
          <a:prstGeom prst="rect">
            <a:avLst/>
          </a:prstGeom>
          <a:noFill/>
        </p:spPr>
        <p:txBody>
          <a:bodyPr wrap="none" rtlCol="0">
            <a:spAutoFit/>
          </a:bodyPr>
          <a:lstStyle/>
          <a:p>
            <a:r>
              <a:rPr lang="en-US" altLang="zh-CN"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log</a:t>
            </a:r>
            <a:r>
              <a:rPr lang="en-US" altLang="zh-CN" i="1"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baseline="30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7517723" y="1847933"/>
            <a:ext cx="1114408" cy="369332"/>
          </a:xfrm>
          <a:prstGeom prst="rect">
            <a:avLst/>
          </a:prstGeom>
        </p:spPr>
        <p:txBody>
          <a:bodyPr wrap="none">
            <a:spAutoFit/>
          </a:bodyPr>
          <a:lstStyle/>
          <a:p>
            <a:r>
              <a:rPr lang="zh-CN" altLang="en-US" dirty="0">
                <a:solidFill>
                  <a:srgbClr val="000000"/>
                </a:solidFill>
                <a:latin typeface="黑体" panose="02010609060101010101" pitchFamily="49" charset="-122"/>
                <a:ea typeface="黑体" panose="02010609060101010101" pitchFamily="49" charset="-122"/>
              </a:rPr>
              <a:t>插入排序</a:t>
            </a:r>
          </a:p>
        </p:txBody>
      </p:sp>
      <p:sp>
        <p:nvSpPr>
          <p:cNvPr id="29" name="矩形 28"/>
          <p:cNvSpPr/>
          <p:nvPr/>
        </p:nvSpPr>
        <p:spPr>
          <a:xfrm>
            <a:off x="7517723" y="2165352"/>
            <a:ext cx="1114408" cy="369332"/>
          </a:xfrm>
          <a:prstGeom prst="rect">
            <a:avLst/>
          </a:prstGeom>
        </p:spPr>
        <p:txBody>
          <a:bodyPr wrap="none">
            <a:spAutoFit/>
          </a:bodyPr>
          <a:lstStyle/>
          <a:p>
            <a:r>
              <a:rPr lang="zh-CN" altLang="en-US" dirty="0">
                <a:solidFill>
                  <a:srgbClr val="000000"/>
                </a:solidFill>
                <a:latin typeface="黑体" panose="02010609060101010101" pitchFamily="49" charset="-122"/>
                <a:ea typeface="黑体" panose="02010609060101010101" pitchFamily="49" charset="-122"/>
              </a:rPr>
              <a:t>冒泡排序</a:t>
            </a:r>
          </a:p>
        </p:txBody>
      </p:sp>
      <p:sp>
        <p:nvSpPr>
          <p:cNvPr id="30" name="矩形 29"/>
          <p:cNvSpPr/>
          <p:nvPr/>
        </p:nvSpPr>
        <p:spPr>
          <a:xfrm>
            <a:off x="7517723" y="2800191"/>
            <a:ext cx="1114408" cy="369332"/>
          </a:xfrm>
          <a:prstGeom prst="rect">
            <a:avLst/>
          </a:prstGeom>
        </p:spPr>
        <p:txBody>
          <a:bodyPr wrap="none">
            <a:spAutoFit/>
          </a:bodyPr>
          <a:lstStyle/>
          <a:p>
            <a:r>
              <a:rPr lang="zh-CN" altLang="en-US" dirty="0">
                <a:solidFill>
                  <a:srgbClr val="000000"/>
                </a:solidFill>
                <a:latin typeface="黑体" panose="02010609060101010101" pitchFamily="49" charset="-122"/>
                <a:ea typeface="黑体" panose="02010609060101010101" pitchFamily="49" charset="-122"/>
              </a:rPr>
              <a:t>快速排序</a:t>
            </a:r>
          </a:p>
        </p:txBody>
      </p:sp>
      <p:sp>
        <p:nvSpPr>
          <p:cNvPr id="31" name="矩形 30"/>
          <p:cNvSpPr/>
          <p:nvPr/>
        </p:nvSpPr>
        <p:spPr>
          <a:xfrm>
            <a:off x="7517723" y="2482771"/>
            <a:ext cx="1114408" cy="369332"/>
          </a:xfrm>
          <a:prstGeom prst="rect">
            <a:avLst/>
          </a:prstGeom>
        </p:spPr>
        <p:txBody>
          <a:bodyPr wrap="none">
            <a:spAutoFit/>
          </a:bodyPr>
          <a:lstStyle/>
          <a:p>
            <a:r>
              <a:rPr lang="zh-CN" altLang="en-US" dirty="0">
                <a:solidFill>
                  <a:srgbClr val="000000"/>
                </a:solidFill>
                <a:latin typeface="黑体" panose="02010609060101010101" pitchFamily="49" charset="-122"/>
                <a:ea typeface="黑体" panose="02010609060101010101" pitchFamily="49" charset="-122"/>
              </a:rPr>
              <a:t>选择排序</a:t>
            </a:r>
          </a:p>
        </p:txBody>
      </p:sp>
      <p:sp>
        <p:nvSpPr>
          <p:cNvPr id="32" name="矩形 31"/>
          <p:cNvSpPr/>
          <p:nvPr/>
        </p:nvSpPr>
        <p:spPr>
          <a:xfrm>
            <a:off x="7633940" y="3250401"/>
            <a:ext cx="881973" cy="369332"/>
          </a:xfrm>
          <a:prstGeom prst="rect">
            <a:avLst/>
          </a:prstGeom>
        </p:spPr>
        <p:txBody>
          <a:bodyPr wrap="none">
            <a:spAutoFit/>
          </a:bodyPr>
          <a:lstStyle/>
          <a:p>
            <a:r>
              <a:rPr lang="zh-CN" altLang="en-US" dirty="0">
                <a:solidFill>
                  <a:srgbClr val="000000"/>
                </a:solidFill>
                <a:latin typeface="黑体" panose="02010609060101010101" pitchFamily="49" charset="-122"/>
                <a:ea typeface="黑体" panose="02010609060101010101" pitchFamily="49" charset="-122"/>
              </a:rPr>
              <a:t>堆排序</a:t>
            </a:r>
          </a:p>
        </p:txBody>
      </p:sp>
      <p:sp>
        <p:nvSpPr>
          <p:cNvPr id="33" name="矩形 32"/>
          <p:cNvSpPr/>
          <p:nvPr/>
        </p:nvSpPr>
        <p:spPr>
          <a:xfrm>
            <a:off x="7517723" y="3577593"/>
            <a:ext cx="1114408" cy="369332"/>
          </a:xfrm>
          <a:prstGeom prst="rect">
            <a:avLst/>
          </a:prstGeom>
        </p:spPr>
        <p:txBody>
          <a:bodyPr wrap="none">
            <a:spAutoFit/>
          </a:bodyPr>
          <a:lstStyle/>
          <a:p>
            <a:r>
              <a:rPr lang="zh-CN" altLang="en-US" dirty="0">
                <a:solidFill>
                  <a:srgbClr val="000000"/>
                </a:solidFill>
                <a:latin typeface="黑体" panose="02010609060101010101" pitchFamily="49" charset="-122"/>
                <a:ea typeface="黑体" panose="02010609060101010101" pitchFamily="49" charset="-122"/>
              </a:rPr>
              <a:t>归并排序</a:t>
            </a:r>
          </a:p>
        </p:txBody>
      </p:sp>
      <p:sp>
        <p:nvSpPr>
          <p:cNvPr id="35" name="文本框 34"/>
          <p:cNvSpPr txBox="1"/>
          <p:nvPr/>
        </p:nvSpPr>
        <p:spPr>
          <a:xfrm>
            <a:off x="6536674" y="4188265"/>
            <a:ext cx="417102" cy="369332"/>
          </a:xfrm>
          <a:prstGeom prst="rect">
            <a:avLst/>
          </a:prstGeom>
          <a:noFill/>
        </p:spPr>
        <p:txBody>
          <a:bodyPr wrap="none" rtlCol="0">
            <a:spAutoFit/>
          </a:bodyPr>
          <a:lstStyle/>
          <a:p>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baseline="30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矩形 35"/>
          <p:cNvSpPr/>
          <p:nvPr/>
        </p:nvSpPr>
        <p:spPr>
          <a:xfrm>
            <a:off x="7534048" y="4063940"/>
            <a:ext cx="1114408" cy="646331"/>
          </a:xfrm>
          <a:prstGeom prst="rect">
            <a:avLst/>
          </a:prstGeom>
        </p:spPr>
        <p:txBody>
          <a:bodyPr wrap="none">
            <a:spAutoFit/>
          </a:bodyPr>
          <a:lstStyle/>
          <a:p>
            <a:pPr algn="ctr"/>
            <a:r>
              <a:rPr lang="zh-CN" altLang="en-US" dirty="0">
                <a:solidFill>
                  <a:srgbClr val="000000"/>
                </a:solidFill>
                <a:latin typeface="黑体" panose="02010609060101010101" pitchFamily="49" charset="-122"/>
                <a:ea typeface="黑体" panose="02010609060101010101" pitchFamily="49" charset="-122"/>
              </a:rPr>
              <a:t>更好的</a:t>
            </a:r>
            <a:endParaRPr lang="en-US" altLang="zh-CN" dirty="0">
              <a:solidFill>
                <a:srgbClr val="000000"/>
              </a:solidFill>
              <a:latin typeface="黑体" panose="02010609060101010101" pitchFamily="49" charset="-122"/>
              <a:ea typeface="黑体" panose="02010609060101010101" pitchFamily="49" charset="-122"/>
            </a:endParaRPr>
          </a:p>
          <a:p>
            <a:pPr algn="ctr"/>
            <a:r>
              <a:rPr lang="zh-CN" altLang="en-US" dirty="0">
                <a:solidFill>
                  <a:srgbClr val="000000"/>
                </a:solidFill>
                <a:latin typeface="黑体" panose="02010609060101010101" pitchFamily="49" charset="-122"/>
                <a:ea typeface="黑体" panose="02010609060101010101" pitchFamily="49" charset="-122"/>
              </a:rPr>
              <a:t>排序算法</a:t>
            </a:r>
          </a:p>
        </p:txBody>
      </p:sp>
      <p:sp>
        <p:nvSpPr>
          <p:cNvPr id="18" name="圆角矩形 17"/>
          <p:cNvSpPr/>
          <p:nvPr/>
        </p:nvSpPr>
        <p:spPr bwMode="auto">
          <a:xfrm>
            <a:off x="6498027" y="1844552"/>
            <a:ext cx="2251132" cy="1373002"/>
          </a:xfrm>
          <a:prstGeom prst="round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hangingPunct="1"/>
            <a:endParaRPr lang="zh-CN" altLang="en-US">
              <a:solidFill>
                <a:srgbClr val="000000"/>
              </a:solidFill>
              <a:latin typeface="Tahoma" pitchFamily="34" charset="0"/>
              <a:ea typeface="宋体" pitchFamily="2" charset="-122"/>
            </a:endParaRPr>
          </a:p>
        </p:txBody>
      </p:sp>
      <p:sp>
        <p:nvSpPr>
          <p:cNvPr id="39" name="圆角矩形 38"/>
          <p:cNvSpPr/>
          <p:nvPr/>
        </p:nvSpPr>
        <p:spPr bwMode="auto">
          <a:xfrm>
            <a:off x="6498027" y="3293594"/>
            <a:ext cx="2251132" cy="667158"/>
          </a:xfrm>
          <a:prstGeom prst="round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hangingPunct="1"/>
            <a:endParaRPr lang="zh-CN" altLang="en-US">
              <a:solidFill>
                <a:srgbClr val="000000"/>
              </a:solidFill>
              <a:latin typeface="Tahoma" pitchFamily="34" charset="0"/>
              <a:ea typeface="宋体" pitchFamily="2" charset="-122"/>
            </a:endParaRPr>
          </a:p>
        </p:txBody>
      </p:sp>
      <p:grpSp>
        <p:nvGrpSpPr>
          <p:cNvPr id="21" name="组合 20"/>
          <p:cNvGrpSpPr/>
          <p:nvPr/>
        </p:nvGrpSpPr>
        <p:grpSpPr>
          <a:xfrm>
            <a:off x="990935" y="4358437"/>
            <a:ext cx="6320829" cy="1899106"/>
            <a:chOff x="990935" y="4358437"/>
            <a:chExt cx="6320829" cy="1899106"/>
          </a:xfrm>
        </p:grpSpPr>
        <p:sp>
          <p:nvSpPr>
            <p:cNvPr id="41" name="Rectangle 3"/>
            <p:cNvSpPr txBox="1">
              <a:spLocks noChangeArrowheads="1"/>
            </p:cNvSpPr>
            <p:nvPr/>
          </p:nvSpPr>
          <p:spPr bwMode="auto">
            <a:xfrm>
              <a:off x="2783148" y="5178292"/>
              <a:ext cx="4528616" cy="99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marL="457200" lvl="1" indent="0" eaLnBrk="1" hangingPunct="1">
                <a:buClr>
                  <a:srgbClr val="FF0000"/>
                </a:buClr>
                <a:buFont typeface="Wingdings" panose="05000000000000000000" pitchFamily="2" charset="2"/>
                <a:buNone/>
                <a:defRPr/>
              </a:pPr>
              <a:r>
                <a:rPr lang="zh-CN" altLang="en-US" sz="2400" kern="0" dirty="0">
                  <a:solidFill>
                    <a:srgbClr val="0000FF"/>
                  </a:solidFill>
                </a:rPr>
                <a:t>哪个排序算法效率最高？</a:t>
              </a:r>
              <a:endParaRPr lang="en-US" altLang="zh-CN" sz="2400" kern="0" dirty="0">
                <a:solidFill>
                  <a:srgbClr val="0000FF"/>
                </a:solidFill>
              </a:endParaRPr>
            </a:p>
            <a:p>
              <a:pPr marL="457200" lvl="1" indent="0" eaLnBrk="1" hangingPunct="1">
                <a:buClr>
                  <a:srgbClr val="FF0000"/>
                </a:buClr>
                <a:buFont typeface="Wingdings" panose="05000000000000000000" pitchFamily="2" charset="2"/>
                <a:buNone/>
                <a:defRPr/>
              </a:pPr>
              <a:r>
                <a:rPr lang="zh-CN" altLang="en-US" sz="2400" kern="0" dirty="0">
                  <a:solidFill>
                    <a:srgbClr val="0000FF"/>
                  </a:solidFill>
                </a:rPr>
                <a:t>如何分析排序问题计算难度？</a:t>
              </a:r>
              <a:endParaRPr lang="en-US" altLang="zh-CN" sz="2400" kern="0" dirty="0">
                <a:solidFill>
                  <a:srgbClr val="0000FF"/>
                </a:solidFill>
              </a:endParaRPr>
            </a:p>
            <a:p>
              <a:pPr lvl="1" eaLnBrk="1" hangingPunct="1">
                <a:buClr>
                  <a:srgbClr val="FF0000"/>
                </a:buClr>
                <a:buFont typeface="Wingdings" charset="2"/>
                <a:buChar char="n"/>
                <a:defRPr/>
              </a:pPr>
              <a:endParaRPr lang="en-US" altLang="zh-CN" sz="2000" kern="0" dirty="0">
                <a:solidFill>
                  <a:srgbClr val="0000FF"/>
                </a:solidFill>
              </a:endParaRPr>
            </a:p>
          </p:txBody>
        </p:sp>
        <p:pic>
          <p:nvPicPr>
            <p:cNvPr id="19" name="图片 18"/>
            <p:cNvPicPr>
              <a:picLocks noChangeAspect="1"/>
            </p:cNvPicPr>
            <p:nvPr/>
          </p:nvPicPr>
          <p:blipFill>
            <a:blip r:embed="rId2"/>
            <a:stretch>
              <a:fillRect/>
            </a:stretch>
          </p:blipFill>
          <p:spPr>
            <a:xfrm>
              <a:off x="990935" y="4358437"/>
              <a:ext cx="1852873" cy="1899106"/>
            </a:xfrm>
            <a:prstGeom prst="rect">
              <a:avLst/>
            </a:prstGeom>
          </p:spPr>
        </p:pic>
      </p:grpSp>
    </p:spTree>
    <p:extLst>
      <p:ext uri="{BB962C8B-B14F-4D97-AF65-F5344CB8AC3E}">
        <p14:creationId xmlns:p14="http://schemas.microsoft.com/office/powerpoint/2010/main" val="164849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SzTx/>
              <a:buFontTx/>
              <a:buNone/>
              <a:defRPr/>
            </a:pPr>
            <a:fld id="{23592CB8-140B-48EA-A320-D61E5AB39498}" type="slidenum">
              <a:rPr lang="en-US" altLang="zh-CN" sz="1400" smtClean="0">
                <a:solidFill>
                  <a:srgbClr val="000000"/>
                </a:solidFill>
                <a:latin typeface="Times New Roman" panose="02020603050405020304" pitchFamily="18" charset="0"/>
                <a:ea typeface="宋体" panose="02010600030101010101" pitchFamily="2" charset="-122"/>
              </a:rPr>
              <a:pPr eaLnBrk="1" hangingPunct="1">
                <a:spcBef>
                  <a:spcPct val="0"/>
                </a:spcBef>
                <a:buClrTx/>
                <a:buSzTx/>
                <a:buFontTx/>
                <a:buNone/>
                <a:defRPr/>
              </a:pPr>
              <a:t>31</a:t>
            </a:fld>
            <a:endParaRPr lang="en-US" altLang="zh-CN" sz="1400">
              <a:solidFill>
                <a:srgbClr val="000000"/>
              </a:solidFill>
              <a:latin typeface="Times New Roman" panose="02020603050405020304" pitchFamily="18" charset="0"/>
              <a:ea typeface="宋体" panose="02010600030101010101" pitchFamily="2" charset="-122"/>
            </a:endParaRPr>
          </a:p>
        </p:txBody>
      </p:sp>
      <p:sp>
        <p:nvSpPr>
          <p:cNvPr id="20483" name="Rectangle 2"/>
          <p:cNvSpPr>
            <a:spLocks noGrp="1" noChangeArrowheads="1"/>
          </p:cNvSpPr>
          <p:nvPr>
            <p:ph type="title"/>
          </p:nvPr>
        </p:nvSpPr>
        <p:spPr/>
        <p:txBody>
          <a:bodyPr/>
          <a:lstStyle/>
          <a:p>
            <a:pPr eaLnBrk="1" hangingPunct="1">
              <a:defRPr/>
            </a:pPr>
            <a:r>
              <a:rPr lang="zh-CN" altLang="en-US" dirty="0">
                <a:latin typeface="黑体" panose="02010609060101010101" pitchFamily="49" charset="-122"/>
              </a:rPr>
              <a:t>评估算法的执行效率</a:t>
            </a:r>
          </a:p>
        </p:txBody>
      </p:sp>
      <p:sp>
        <p:nvSpPr>
          <p:cNvPr id="20484" name="Rectangle 3"/>
          <p:cNvSpPr>
            <a:spLocks noGrp="1" noChangeArrowheads="1"/>
          </p:cNvSpPr>
          <p:nvPr>
            <p:ph type="body" sz="half" idx="1"/>
          </p:nvPr>
        </p:nvSpPr>
        <p:spPr>
          <a:xfrm>
            <a:off x="827088" y="1628775"/>
            <a:ext cx="8066087" cy="4968875"/>
          </a:xfrm>
        </p:spPr>
        <p:txBody>
          <a:bodyPr/>
          <a:lstStyle/>
          <a:p>
            <a:pPr eaLnBrk="1" hangingPunct="1">
              <a:buFont typeface="Wingdings" charset="2"/>
              <a:buChar char="n"/>
              <a:defRPr/>
            </a:pPr>
            <a:r>
              <a:rPr lang="zh-CN" altLang="en-US" sz="2800" b="1" dirty="0"/>
              <a:t>两种评估方法：</a:t>
            </a:r>
          </a:p>
          <a:p>
            <a:pPr lvl="1" eaLnBrk="1" hangingPunct="1">
              <a:buFont typeface="Wingdings" charset="2"/>
              <a:buChar char="n"/>
              <a:defRPr/>
            </a:pPr>
            <a:r>
              <a:rPr lang="zh-CN" altLang="en-US" sz="2400" b="1" dirty="0">
                <a:solidFill>
                  <a:srgbClr val="FF0000"/>
                </a:solidFill>
                <a:latin typeface="Times New Roman" panose="02020603050405020304" pitchFamily="18" charset="0"/>
                <a:cs typeface="Times New Roman" panose="02020603050405020304" pitchFamily="18" charset="0"/>
              </a:rPr>
              <a:t>经验</a:t>
            </a:r>
            <a:r>
              <a:rPr lang="en-US" altLang="zh-CN" sz="2400" b="1" dirty="0">
                <a:solidFill>
                  <a:srgbClr val="FF0000"/>
                </a:solidFill>
                <a:latin typeface="Times New Roman" panose="02020603050405020304" pitchFamily="18" charset="0"/>
                <a:cs typeface="Times New Roman" panose="02020603050405020304" pitchFamily="18" charset="0"/>
              </a:rPr>
              <a:t>(Empirical)</a:t>
            </a:r>
            <a:r>
              <a:rPr lang="zh-CN" altLang="en-US" sz="2400" b="1" dirty="0"/>
              <a:t>：对各种算法编程，用不同实例进行实验；</a:t>
            </a:r>
            <a:endParaRPr lang="en-US" altLang="zh-CN" sz="2400" b="1" dirty="0"/>
          </a:p>
          <a:p>
            <a:pPr lvl="1" eaLnBrk="1" hangingPunct="1">
              <a:buFont typeface="Wingdings" charset="2"/>
              <a:buChar char="n"/>
              <a:defRPr/>
            </a:pPr>
            <a:endParaRPr lang="zh-CN" altLang="en-US" sz="2400" b="1" dirty="0"/>
          </a:p>
          <a:p>
            <a:pPr lvl="1" eaLnBrk="1" hangingPunct="1">
              <a:buFont typeface="Wingdings" charset="2"/>
              <a:buChar char="n"/>
              <a:defRPr/>
            </a:pPr>
            <a:r>
              <a:rPr lang="zh-CN" altLang="en-US" sz="2400" b="1" dirty="0">
                <a:solidFill>
                  <a:srgbClr val="FF0000"/>
                </a:solidFill>
                <a:latin typeface="Times New Roman" panose="02020603050405020304" pitchFamily="18" charset="0"/>
                <a:cs typeface="Times New Roman" panose="02020603050405020304" pitchFamily="18" charset="0"/>
              </a:rPr>
              <a:t>理论</a:t>
            </a:r>
            <a:r>
              <a:rPr lang="en-US" altLang="zh-CN" sz="2400" b="1" dirty="0">
                <a:solidFill>
                  <a:srgbClr val="FF0000"/>
                </a:solidFill>
                <a:latin typeface="Times New Roman" panose="02020603050405020304" pitchFamily="18" charset="0"/>
                <a:cs typeface="Times New Roman" panose="02020603050405020304" pitchFamily="18" charset="0"/>
              </a:rPr>
              <a:t>(Theoretical)</a:t>
            </a:r>
            <a:r>
              <a:rPr lang="zh-CN" altLang="en-US" sz="2400" b="1" dirty="0"/>
              <a:t>：以数学化的方式确定算法所需要资源数与实例大小之间函数关系。</a:t>
            </a:r>
          </a:p>
          <a:p>
            <a:pPr lvl="1" eaLnBrk="1" hangingPunct="1">
              <a:buFont typeface="Wingdings" charset="2"/>
              <a:buNone/>
              <a:defRPr/>
            </a:pPr>
            <a:endParaRPr lang="en-US" altLang="zh-CN" sz="2400" b="1" dirty="0"/>
          </a:p>
        </p:txBody>
      </p:sp>
      <p:sp>
        <p:nvSpPr>
          <p:cNvPr id="20485" name="Rectangle 4"/>
          <p:cNvSpPr>
            <a:spLocks noChangeArrowheads="1"/>
          </p:cNvSpPr>
          <p:nvPr/>
        </p:nvSpPr>
        <p:spPr bwMode="auto">
          <a:xfrm>
            <a:off x="533350" y="4737100"/>
            <a:ext cx="3671888"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buClr>
                <a:srgbClr val="3333CC"/>
              </a:buClr>
              <a:buFont typeface="Wingdings" charset="2"/>
              <a:buNone/>
              <a:defRPr/>
            </a:pPr>
            <a:r>
              <a:rPr lang="zh-CN" altLang="en-US" sz="2400" dirty="0">
                <a:solidFill>
                  <a:srgbClr val="000000"/>
                </a:solidFill>
                <a:ea typeface="楷体_GB2312" charset="0"/>
              </a:rPr>
              <a:t>算法效率</a:t>
            </a:r>
            <a:r>
              <a:rPr lang="zh-CN" altLang="en-US" sz="2400" dirty="0">
                <a:solidFill>
                  <a:srgbClr val="000000"/>
                </a:solidFill>
                <a:ea typeface="楷体_GB2312" charset="0"/>
                <a:sym typeface="Wingdings" charset="2"/>
              </a:rPr>
              <a:t></a:t>
            </a:r>
            <a:r>
              <a:rPr lang="zh-CN" altLang="en-US" sz="2400" dirty="0">
                <a:solidFill>
                  <a:srgbClr val="000000"/>
                </a:solidFill>
                <a:ea typeface="楷体_GB2312" charset="0"/>
              </a:rPr>
              <a:t>算法的快慢</a:t>
            </a:r>
          </a:p>
        </p:txBody>
      </p:sp>
      <p:sp>
        <p:nvSpPr>
          <p:cNvPr id="20486" name="Line 5"/>
          <p:cNvSpPr>
            <a:spLocks noChangeShapeType="1"/>
          </p:cNvSpPr>
          <p:nvPr/>
        </p:nvSpPr>
        <p:spPr bwMode="auto">
          <a:xfrm>
            <a:off x="2909838" y="4267200"/>
            <a:ext cx="1152525"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solidFill>
                <a:srgbClr val="000000"/>
              </a:solidFill>
            </a:endParaRPr>
          </a:p>
        </p:txBody>
      </p:sp>
      <p:sp>
        <p:nvSpPr>
          <p:cNvPr id="20487" name="Line 6"/>
          <p:cNvSpPr>
            <a:spLocks noChangeShapeType="1"/>
          </p:cNvSpPr>
          <p:nvPr/>
        </p:nvSpPr>
        <p:spPr bwMode="auto">
          <a:xfrm flipV="1">
            <a:off x="1685875" y="4260850"/>
            <a:ext cx="863600" cy="635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solidFill>
                <a:srgbClr val="000000"/>
              </a:solidFill>
            </a:endParaRPr>
          </a:p>
        </p:txBody>
      </p:sp>
      <p:sp>
        <p:nvSpPr>
          <p:cNvPr id="20488" name="Line 7"/>
          <p:cNvSpPr>
            <a:spLocks noChangeShapeType="1"/>
          </p:cNvSpPr>
          <p:nvPr/>
        </p:nvSpPr>
        <p:spPr bwMode="auto">
          <a:xfrm flipV="1">
            <a:off x="1901775" y="4295775"/>
            <a:ext cx="449263" cy="476250"/>
          </a:xfrm>
          <a:prstGeom prst="line">
            <a:avLst/>
          </a:prstGeom>
          <a:noFill/>
          <a:ln w="38100">
            <a:solidFill>
              <a:srgbClr val="800000"/>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solidFill>
                <a:srgbClr val="000000"/>
              </a:solidFill>
            </a:endParaRPr>
          </a:p>
        </p:txBody>
      </p:sp>
      <p:grpSp>
        <p:nvGrpSpPr>
          <p:cNvPr id="32776" name="Group 8"/>
          <p:cNvGrpSpPr>
            <a:grpSpLocks/>
          </p:cNvGrpSpPr>
          <p:nvPr/>
        </p:nvGrpSpPr>
        <p:grpSpPr bwMode="auto">
          <a:xfrm>
            <a:off x="1938288" y="5195888"/>
            <a:ext cx="1943100" cy="395287"/>
            <a:chOff x="521" y="3339"/>
            <a:chExt cx="1089" cy="249"/>
          </a:xfrm>
        </p:grpSpPr>
        <p:sp>
          <p:nvSpPr>
            <p:cNvPr id="20491" name="Rectangle 9"/>
            <p:cNvSpPr>
              <a:spLocks noChangeArrowheads="1"/>
            </p:cNvSpPr>
            <p:nvPr/>
          </p:nvSpPr>
          <p:spPr bwMode="auto">
            <a:xfrm>
              <a:off x="703" y="3339"/>
              <a:ext cx="90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buClr>
                  <a:srgbClr val="3333CC"/>
                </a:buClr>
                <a:buFont typeface="Wingdings" charset="2"/>
                <a:buNone/>
                <a:defRPr/>
              </a:pPr>
              <a:r>
                <a:rPr lang="zh-CN" altLang="en-US" sz="2200" dirty="0">
                  <a:solidFill>
                    <a:srgbClr val="FF0000"/>
                  </a:solidFill>
                  <a:ea typeface="楷体_GB2312" charset="0"/>
                </a:rPr>
                <a:t>时间</a:t>
              </a:r>
              <a:r>
                <a:rPr lang="en-US" altLang="zh-CN" sz="2200" dirty="0">
                  <a:solidFill>
                    <a:srgbClr val="FF0000"/>
                  </a:solidFill>
                  <a:ea typeface="楷体_GB2312" charset="0"/>
                </a:rPr>
                <a:t>/</a:t>
              </a:r>
              <a:r>
                <a:rPr lang="zh-CN" altLang="en-US" sz="2200" dirty="0">
                  <a:solidFill>
                    <a:srgbClr val="FF0000"/>
                  </a:solidFill>
                  <a:ea typeface="楷体_GB2312" charset="0"/>
                </a:rPr>
                <a:t>空间   </a:t>
              </a:r>
            </a:p>
          </p:txBody>
        </p:sp>
        <p:sp>
          <p:nvSpPr>
            <p:cNvPr id="20492" name="Rectangle 10"/>
            <p:cNvSpPr>
              <a:spLocks noChangeArrowheads="1"/>
            </p:cNvSpPr>
            <p:nvPr/>
          </p:nvSpPr>
          <p:spPr bwMode="auto">
            <a:xfrm>
              <a:off x="521" y="3357"/>
              <a:ext cx="23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spcBef>
                  <a:spcPct val="0"/>
                </a:spcBef>
                <a:buClrTx/>
                <a:buSzTx/>
                <a:buFontTx/>
                <a:buNone/>
                <a:defRPr/>
              </a:pPr>
              <a:r>
                <a:rPr lang="en-US" altLang="zh-CN" sz="1800">
                  <a:solidFill>
                    <a:srgbClr val="FF0000"/>
                  </a:solidFill>
                </a:rPr>
                <a:t>★</a:t>
              </a:r>
            </a:p>
          </p:txBody>
        </p:sp>
      </p:grpSp>
      <p:sp>
        <p:nvSpPr>
          <p:cNvPr id="13" name="Line 7"/>
          <p:cNvSpPr>
            <a:spLocks noChangeShapeType="1"/>
          </p:cNvSpPr>
          <p:nvPr/>
        </p:nvSpPr>
        <p:spPr bwMode="auto">
          <a:xfrm flipH="1" flipV="1">
            <a:off x="3773438" y="4295775"/>
            <a:ext cx="1223962" cy="476250"/>
          </a:xfrm>
          <a:prstGeom prst="line">
            <a:avLst/>
          </a:prstGeom>
          <a:noFill/>
          <a:ln w="38100">
            <a:solidFill>
              <a:srgbClr val="800000"/>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solidFill>
                <a:srgbClr val="000000"/>
              </a:solidFill>
            </a:endParaRPr>
          </a:p>
        </p:txBody>
      </p:sp>
      <p:sp>
        <p:nvSpPr>
          <p:cNvPr id="14" name="Rectangle 5"/>
          <p:cNvSpPr>
            <a:spLocks noChangeArrowheads="1"/>
          </p:cNvSpPr>
          <p:nvPr/>
        </p:nvSpPr>
        <p:spPr bwMode="auto">
          <a:xfrm>
            <a:off x="4067944" y="4768850"/>
            <a:ext cx="4968875" cy="147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buClr>
                <a:srgbClr val="3333CC"/>
              </a:buClr>
              <a:buFont typeface="Wingdings" charset="2"/>
              <a:buNone/>
              <a:defRPr/>
            </a:pPr>
            <a:r>
              <a:rPr lang="zh-CN" altLang="en-US" sz="2400" dirty="0">
                <a:solidFill>
                  <a:srgbClr val="FF0000"/>
                </a:solidFill>
                <a:ea typeface="楷体_GB2312" charset="0"/>
              </a:rPr>
              <a:t>某些方法实例中某些构件数的数量</a:t>
            </a:r>
          </a:p>
          <a:p>
            <a:pPr eaLnBrk="1" hangingPunct="1">
              <a:spcBef>
                <a:spcPct val="0"/>
              </a:spcBef>
              <a:buClr>
                <a:srgbClr val="00B050"/>
              </a:buClr>
              <a:buFont typeface="Wingdings" panose="05000000000000000000" pitchFamily="2" charset="2"/>
              <a:buChar char="n"/>
              <a:defRPr/>
            </a:pPr>
            <a:r>
              <a:rPr lang="zh-CN" altLang="en-US" sz="2000" b="0" dirty="0">
                <a:solidFill>
                  <a:srgbClr val="000000"/>
                </a:solidFill>
                <a:ea typeface="楷体_GB2312" charset="0"/>
              </a:rPr>
              <a:t>排序：以参与排序的项数表示实例大小；</a:t>
            </a:r>
          </a:p>
          <a:p>
            <a:pPr eaLnBrk="1" hangingPunct="1">
              <a:spcBef>
                <a:spcPct val="0"/>
              </a:spcBef>
              <a:buClr>
                <a:srgbClr val="00B050"/>
              </a:buClr>
              <a:buFont typeface="Wingdings" panose="05000000000000000000" pitchFamily="2" charset="2"/>
              <a:buChar char="n"/>
              <a:defRPr/>
            </a:pPr>
            <a:r>
              <a:rPr lang="zh-CN" altLang="en-US" sz="2000" b="0" dirty="0">
                <a:solidFill>
                  <a:srgbClr val="000000"/>
                </a:solidFill>
                <a:ea typeface="楷体_GB2312" charset="0"/>
              </a:rPr>
              <a:t>讨论图时，常用图的节点</a:t>
            </a:r>
            <a:r>
              <a:rPr lang="en-US" altLang="zh-CN" sz="2000" b="0" dirty="0">
                <a:solidFill>
                  <a:srgbClr val="000000"/>
                </a:solidFill>
                <a:ea typeface="楷体_GB2312" charset="0"/>
              </a:rPr>
              <a:t>/</a:t>
            </a:r>
            <a:r>
              <a:rPr lang="zh-CN" altLang="en-US" sz="2000" b="0" dirty="0">
                <a:solidFill>
                  <a:srgbClr val="000000"/>
                </a:solidFill>
                <a:ea typeface="楷体_GB2312" charset="0"/>
              </a:rPr>
              <a:t>边来表示</a:t>
            </a:r>
          </a:p>
        </p:txBody>
      </p:sp>
    </p:spTree>
    <p:extLst>
      <p:ext uri="{BB962C8B-B14F-4D97-AF65-F5344CB8AC3E}">
        <p14:creationId xmlns:p14="http://schemas.microsoft.com/office/powerpoint/2010/main" val="1155715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04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SzTx/>
              <a:buFontTx/>
              <a:buNone/>
              <a:defRPr/>
            </a:pPr>
            <a:fld id="{23592CB8-140B-48EA-A320-D61E5AB39498}" type="slidenum">
              <a:rPr lang="en-US" altLang="zh-CN" sz="1400" smtClean="0">
                <a:solidFill>
                  <a:srgbClr val="000000"/>
                </a:solidFill>
                <a:latin typeface="Times New Roman" panose="02020603050405020304" pitchFamily="18" charset="0"/>
                <a:ea typeface="宋体" panose="02010600030101010101" pitchFamily="2" charset="-122"/>
              </a:rPr>
              <a:pPr eaLnBrk="1" hangingPunct="1">
                <a:spcBef>
                  <a:spcPct val="0"/>
                </a:spcBef>
                <a:buClrTx/>
                <a:buSzTx/>
                <a:buFontTx/>
                <a:buNone/>
                <a:defRPr/>
              </a:pPr>
              <a:t>32</a:t>
            </a:fld>
            <a:endParaRPr lang="en-US" altLang="zh-CN" sz="1400">
              <a:solidFill>
                <a:srgbClr val="000000"/>
              </a:solidFill>
              <a:latin typeface="Times New Roman" panose="02020603050405020304" pitchFamily="18" charset="0"/>
              <a:ea typeface="宋体" panose="02010600030101010101" pitchFamily="2" charset="-122"/>
            </a:endParaRPr>
          </a:p>
        </p:txBody>
      </p:sp>
      <p:sp>
        <p:nvSpPr>
          <p:cNvPr id="20483" name="Rectangle 2"/>
          <p:cNvSpPr>
            <a:spLocks noGrp="1" noChangeArrowheads="1"/>
          </p:cNvSpPr>
          <p:nvPr>
            <p:ph type="title"/>
          </p:nvPr>
        </p:nvSpPr>
        <p:spPr/>
        <p:txBody>
          <a:bodyPr/>
          <a:lstStyle/>
          <a:p>
            <a:pPr eaLnBrk="1" hangingPunct="1">
              <a:defRPr/>
            </a:pPr>
            <a:r>
              <a:rPr lang="zh-CN" altLang="en-US" dirty="0">
                <a:latin typeface="黑体" panose="02010609060101010101" pitchFamily="49" charset="-122"/>
              </a:rPr>
              <a:t>基于经验的评估方法</a:t>
            </a:r>
          </a:p>
        </p:txBody>
      </p:sp>
      <p:sp>
        <p:nvSpPr>
          <p:cNvPr id="15" name="Rectangle 3"/>
          <p:cNvSpPr>
            <a:spLocks noGrp="1" noChangeArrowheads="1"/>
          </p:cNvSpPr>
          <p:nvPr>
            <p:ph type="body" sz="half" idx="1"/>
          </p:nvPr>
        </p:nvSpPr>
        <p:spPr>
          <a:xfrm>
            <a:off x="827088" y="1557338"/>
            <a:ext cx="6913562" cy="4895850"/>
          </a:xfrm>
        </p:spPr>
        <p:txBody>
          <a:bodyPr/>
          <a:lstStyle/>
          <a:p>
            <a:pPr eaLnBrk="1" hangingPunct="1">
              <a:buFont typeface="Wingdings" charset="2"/>
              <a:buChar char="n"/>
              <a:defRPr/>
            </a:pPr>
            <a:r>
              <a:rPr lang="zh-CN" altLang="en-US" sz="2800" b="1" dirty="0"/>
              <a:t>实验方案</a:t>
            </a:r>
            <a:endParaRPr lang="en-US" altLang="zh-CN" sz="2800" b="1" dirty="0"/>
          </a:p>
          <a:p>
            <a:pPr lvl="1" eaLnBrk="1" hangingPunct="1">
              <a:buFont typeface="Wingdings" charset="2"/>
              <a:buChar char="n"/>
              <a:defRPr/>
            </a:pPr>
            <a:r>
              <a:rPr lang="zh-CN" altLang="en-US" sz="2400" b="1" dirty="0">
                <a:cs typeface="Times New Roman" panose="02020603050405020304" pitchFamily="18" charset="0"/>
              </a:rPr>
              <a:t>生成</a:t>
            </a:r>
            <a:r>
              <a:rPr lang="en-US" altLang="zh-CN" sz="2400" b="1" i="1" dirty="0">
                <a:latin typeface="Times New Roman" panose="02020603050405020304" pitchFamily="18" charset="0"/>
                <a:cs typeface="Times New Roman" panose="02020603050405020304" pitchFamily="18" charset="0"/>
              </a:rPr>
              <a:t>n</a:t>
            </a:r>
            <a:r>
              <a:rPr lang="zh-CN" altLang="en-US" sz="2400" b="1" dirty="0">
                <a:latin typeface="Times New Roman" panose="02020603050405020304" pitchFamily="18" charset="0"/>
                <a:cs typeface="Times New Roman" panose="02020603050405020304" pitchFamily="18" charset="0"/>
              </a:rPr>
              <a:t>个随机数并进行排序（</a:t>
            </a:r>
            <a:r>
              <a:rPr lang="en-US" altLang="zh-CN" sz="2400" b="1" i="1" dirty="0">
                <a:latin typeface="Times New Roman" panose="02020603050405020304" pitchFamily="18" charset="0"/>
                <a:cs typeface="Times New Roman" panose="02020603050405020304" pitchFamily="18" charset="0"/>
              </a:rPr>
              <a:t>n=</a:t>
            </a:r>
            <a:r>
              <a:rPr lang="en-US" altLang="zh-CN" sz="2400" b="1" dirty="0">
                <a:latin typeface="Times New Roman" panose="02020603050405020304" pitchFamily="18" charset="0"/>
                <a:cs typeface="Times New Roman" panose="02020603050405020304" pitchFamily="18" charset="0"/>
              </a:rPr>
              <a:t>100</a:t>
            </a:r>
            <a:r>
              <a:rPr lang="en-US" altLang="zh-CN" sz="2400" b="1" i="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200</a:t>
            </a:r>
            <a:r>
              <a:rPr lang="en-US" altLang="zh-CN" sz="2400" b="1" i="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25000</a:t>
            </a:r>
            <a:r>
              <a:rPr lang="zh-CN" altLang="en-US" sz="2400" b="1" dirty="0">
                <a:latin typeface="Times New Roman" panose="02020603050405020304" pitchFamily="18" charset="0"/>
                <a:cs typeface="Times New Roman" panose="02020603050405020304" pitchFamily="18" charset="0"/>
              </a:rPr>
              <a:t>）</a:t>
            </a:r>
            <a:endParaRPr lang="en-US" altLang="zh-CN" sz="2400" b="1" dirty="0"/>
          </a:p>
          <a:p>
            <a:pPr lvl="1" eaLnBrk="1" hangingPunct="1">
              <a:buFont typeface="Wingdings" charset="2"/>
              <a:buChar char="n"/>
              <a:defRPr/>
            </a:pPr>
            <a:r>
              <a:rPr lang="zh-CN" altLang="en-US" sz="2400" b="1" dirty="0"/>
              <a:t>记录各个算法的排序时间</a:t>
            </a:r>
            <a:endParaRPr lang="en-US" altLang="zh-CN" sz="2400" b="1" dirty="0"/>
          </a:p>
          <a:p>
            <a:pPr lvl="1" eaLnBrk="1" hangingPunct="1">
              <a:buFont typeface="Wingdings" charset="2"/>
              <a:buChar char="n"/>
              <a:defRPr/>
            </a:pPr>
            <a:r>
              <a:rPr lang="zh-CN" altLang="en-US" sz="2400" b="1" dirty="0"/>
              <a:t>用图的形式画出来</a:t>
            </a:r>
            <a:endParaRPr lang="en-US" altLang="zh-CN" sz="2400" b="1" dirty="0"/>
          </a:p>
          <a:p>
            <a:pPr eaLnBrk="1" hangingPunct="1">
              <a:buFont typeface="Wingdings" charset="2"/>
              <a:buChar char="n"/>
              <a:defRPr/>
            </a:pPr>
            <a:endParaRPr lang="en-US" altLang="zh-CN" sz="2800" b="1" dirty="0"/>
          </a:p>
        </p:txBody>
      </p:sp>
    </p:spTree>
    <p:extLst>
      <p:ext uri="{BB962C8B-B14F-4D97-AF65-F5344CB8AC3E}">
        <p14:creationId xmlns:p14="http://schemas.microsoft.com/office/powerpoint/2010/main" val="29442242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SzTx/>
              <a:buFontTx/>
              <a:buNone/>
              <a:defRPr/>
            </a:pPr>
            <a:fld id="{23592CB8-140B-48EA-A320-D61E5AB39498}" type="slidenum">
              <a:rPr lang="en-US" altLang="zh-CN" sz="1400" smtClean="0">
                <a:solidFill>
                  <a:srgbClr val="000000"/>
                </a:solidFill>
                <a:latin typeface="Times New Roman" panose="02020603050405020304" pitchFamily="18" charset="0"/>
                <a:ea typeface="宋体" panose="02010600030101010101" pitchFamily="2" charset="-122"/>
              </a:rPr>
              <a:pPr eaLnBrk="1" hangingPunct="1">
                <a:spcBef>
                  <a:spcPct val="0"/>
                </a:spcBef>
                <a:buClrTx/>
                <a:buSzTx/>
                <a:buFontTx/>
                <a:buNone/>
                <a:defRPr/>
              </a:pPr>
              <a:t>33</a:t>
            </a:fld>
            <a:endParaRPr lang="en-US" altLang="zh-CN" sz="1400">
              <a:solidFill>
                <a:srgbClr val="000000"/>
              </a:solidFill>
              <a:latin typeface="Times New Roman" panose="02020603050405020304" pitchFamily="18" charset="0"/>
              <a:ea typeface="宋体" panose="02010600030101010101" pitchFamily="2" charset="-122"/>
            </a:endParaRPr>
          </a:p>
        </p:txBody>
      </p:sp>
      <p:sp>
        <p:nvSpPr>
          <p:cNvPr id="20483" name="Rectangle 2"/>
          <p:cNvSpPr>
            <a:spLocks noGrp="1" noChangeArrowheads="1"/>
          </p:cNvSpPr>
          <p:nvPr>
            <p:ph type="title"/>
          </p:nvPr>
        </p:nvSpPr>
        <p:spPr/>
        <p:txBody>
          <a:bodyPr/>
          <a:lstStyle/>
          <a:p>
            <a:pPr eaLnBrk="1" hangingPunct="1">
              <a:defRPr/>
            </a:pPr>
            <a:r>
              <a:rPr lang="zh-CN" altLang="en-US" dirty="0">
                <a:latin typeface="黑体" panose="02010609060101010101" pitchFamily="49" charset="-122"/>
              </a:rPr>
              <a:t>基于经验的评估方法</a:t>
            </a:r>
          </a:p>
        </p:txBody>
      </p:sp>
      <p:sp>
        <p:nvSpPr>
          <p:cNvPr id="15" name="Rectangle 3"/>
          <p:cNvSpPr>
            <a:spLocks noGrp="1" noChangeArrowheads="1"/>
          </p:cNvSpPr>
          <p:nvPr>
            <p:ph type="body" sz="half" idx="1"/>
          </p:nvPr>
        </p:nvSpPr>
        <p:spPr>
          <a:xfrm>
            <a:off x="827088" y="1557338"/>
            <a:ext cx="6913562" cy="4895850"/>
          </a:xfrm>
        </p:spPr>
        <p:txBody>
          <a:bodyPr/>
          <a:lstStyle/>
          <a:p>
            <a:pPr eaLnBrk="1" hangingPunct="1">
              <a:buFont typeface="Wingdings" charset="2"/>
              <a:buChar char="n"/>
              <a:defRPr/>
            </a:pPr>
            <a:endParaRPr lang="en-US" altLang="zh-CN" sz="2800" b="1" dirty="0"/>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2368" b="7857"/>
          <a:stretch/>
        </p:blipFill>
        <p:spPr>
          <a:xfrm>
            <a:off x="0" y="1412776"/>
            <a:ext cx="9144000" cy="5472608"/>
          </a:xfrm>
          <a:prstGeom prst="rect">
            <a:avLst/>
          </a:prstGeom>
        </p:spPr>
      </p:pic>
      <p:sp>
        <p:nvSpPr>
          <p:cNvPr id="3" name="文本框 2"/>
          <p:cNvSpPr txBox="1"/>
          <p:nvPr/>
        </p:nvSpPr>
        <p:spPr>
          <a:xfrm>
            <a:off x="4572000" y="4002981"/>
            <a:ext cx="1114408" cy="369332"/>
          </a:xfrm>
          <a:prstGeom prst="rect">
            <a:avLst/>
          </a:prstGeom>
          <a:solidFill>
            <a:schemeClr val="bg1"/>
          </a:solidFill>
        </p:spPr>
        <p:txBody>
          <a:bodyPr wrap="none" rtlCol="0">
            <a:spAutoFit/>
          </a:bodyPr>
          <a:lstStyle/>
          <a:p>
            <a:r>
              <a:rPr lang="zh-CN" altLang="en-US" dirty="0">
                <a:solidFill>
                  <a:srgbClr val="000000"/>
                </a:solidFill>
                <a:latin typeface="黑体" panose="02010609060101010101" pitchFamily="49" charset="-122"/>
                <a:ea typeface="黑体" panose="02010609060101010101" pitchFamily="49" charset="-122"/>
              </a:rPr>
              <a:t>选择排序</a:t>
            </a:r>
          </a:p>
        </p:txBody>
      </p:sp>
      <p:cxnSp>
        <p:nvCxnSpPr>
          <p:cNvPr id="5" name="直接箭头连接符 4"/>
          <p:cNvCxnSpPr/>
          <p:nvPr/>
        </p:nvCxnSpPr>
        <p:spPr bwMode="auto">
          <a:xfrm>
            <a:off x="5724128" y="4149080"/>
            <a:ext cx="432048" cy="144016"/>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文本框 8"/>
          <p:cNvSpPr txBox="1"/>
          <p:nvPr/>
        </p:nvSpPr>
        <p:spPr>
          <a:xfrm>
            <a:off x="7491248" y="3818315"/>
            <a:ext cx="1114408" cy="369332"/>
          </a:xfrm>
          <a:prstGeom prst="rect">
            <a:avLst/>
          </a:prstGeom>
          <a:solidFill>
            <a:schemeClr val="bg1"/>
          </a:solidFill>
        </p:spPr>
        <p:txBody>
          <a:bodyPr wrap="none" rtlCol="0">
            <a:spAutoFit/>
          </a:bodyPr>
          <a:lstStyle/>
          <a:p>
            <a:r>
              <a:rPr lang="zh-CN" altLang="en-US" dirty="0">
                <a:solidFill>
                  <a:srgbClr val="000000"/>
                </a:solidFill>
                <a:latin typeface="黑体" panose="02010609060101010101" pitchFamily="49" charset="-122"/>
                <a:ea typeface="黑体" panose="02010609060101010101" pitchFamily="49" charset="-122"/>
              </a:rPr>
              <a:t>插入排序</a:t>
            </a:r>
          </a:p>
        </p:txBody>
      </p:sp>
      <p:cxnSp>
        <p:nvCxnSpPr>
          <p:cNvPr id="10" name="直接箭头连接符 9"/>
          <p:cNvCxnSpPr/>
          <p:nvPr/>
        </p:nvCxnSpPr>
        <p:spPr bwMode="auto">
          <a:xfrm flipH="1">
            <a:off x="7491249" y="4221088"/>
            <a:ext cx="287121" cy="504056"/>
          </a:xfrm>
          <a:prstGeom prst="straightConnector1">
            <a:avLst/>
          </a:prstGeom>
          <a:solidFill>
            <a:schemeClr val="accent1"/>
          </a:solidFill>
          <a:ln w="190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p:cNvSpPr txBox="1"/>
          <p:nvPr/>
        </p:nvSpPr>
        <p:spPr>
          <a:xfrm>
            <a:off x="5598972" y="5805264"/>
            <a:ext cx="1114408" cy="369332"/>
          </a:xfrm>
          <a:prstGeom prst="rect">
            <a:avLst/>
          </a:prstGeom>
          <a:solidFill>
            <a:schemeClr val="bg1"/>
          </a:solidFill>
        </p:spPr>
        <p:txBody>
          <a:bodyPr wrap="none" rtlCol="0">
            <a:spAutoFit/>
          </a:bodyPr>
          <a:lstStyle/>
          <a:p>
            <a:r>
              <a:rPr lang="zh-CN" altLang="en-US" dirty="0">
                <a:solidFill>
                  <a:srgbClr val="000000"/>
                </a:solidFill>
                <a:latin typeface="黑体" panose="02010609060101010101" pitchFamily="49" charset="-122"/>
                <a:ea typeface="黑体" panose="02010609060101010101" pitchFamily="49" charset="-122"/>
              </a:rPr>
              <a:t>归并排序</a:t>
            </a:r>
          </a:p>
        </p:txBody>
      </p:sp>
      <p:cxnSp>
        <p:nvCxnSpPr>
          <p:cNvPr id="11" name="直接箭头连接符 10"/>
          <p:cNvCxnSpPr>
            <a:stCxn id="13" idx="2"/>
          </p:cNvCxnSpPr>
          <p:nvPr/>
        </p:nvCxnSpPr>
        <p:spPr bwMode="auto">
          <a:xfrm flipH="1">
            <a:off x="5940152" y="6174596"/>
            <a:ext cx="216024" cy="206732"/>
          </a:xfrm>
          <a:prstGeom prst="straightConnector1">
            <a:avLst/>
          </a:prstGeom>
          <a:solidFill>
            <a:schemeClr val="accent1"/>
          </a:solidFill>
          <a:ln w="2857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p:cNvSpPr txBox="1"/>
          <p:nvPr/>
        </p:nvSpPr>
        <p:spPr>
          <a:xfrm>
            <a:off x="7593575" y="5805264"/>
            <a:ext cx="1114408" cy="369332"/>
          </a:xfrm>
          <a:prstGeom prst="rect">
            <a:avLst/>
          </a:prstGeom>
          <a:solidFill>
            <a:schemeClr val="bg1"/>
          </a:solidFill>
        </p:spPr>
        <p:txBody>
          <a:bodyPr wrap="none" rtlCol="0">
            <a:spAutoFit/>
          </a:bodyPr>
          <a:lstStyle/>
          <a:p>
            <a:r>
              <a:rPr lang="zh-CN" altLang="en-US" dirty="0">
                <a:solidFill>
                  <a:srgbClr val="000000"/>
                </a:solidFill>
                <a:latin typeface="黑体" panose="02010609060101010101" pitchFamily="49" charset="-122"/>
                <a:ea typeface="黑体" panose="02010609060101010101" pitchFamily="49" charset="-122"/>
              </a:rPr>
              <a:t>快速排序</a:t>
            </a:r>
          </a:p>
        </p:txBody>
      </p:sp>
      <p:cxnSp>
        <p:nvCxnSpPr>
          <p:cNvPr id="17" name="直接箭头连接符 16"/>
          <p:cNvCxnSpPr/>
          <p:nvPr/>
        </p:nvCxnSpPr>
        <p:spPr bwMode="auto">
          <a:xfrm flipH="1">
            <a:off x="7777295" y="6174596"/>
            <a:ext cx="373485" cy="238322"/>
          </a:xfrm>
          <a:prstGeom prst="straightConnector1">
            <a:avLst/>
          </a:prstGeom>
          <a:solidFill>
            <a:schemeClr val="accent1"/>
          </a:solidFill>
          <a:ln w="28575"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438662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1"/>
          <p:cNvPicPr>
            <a:picLocks noChangeAspect="1"/>
          </p:cNvPicPr>
          <p:nvPr/>
        </p:nvPicPr>
        <p:blipFill>
          <a:blip r:embed="rId2">
            <a:clrChange>
              <a:clrFrom>
                <a:srgbClr val="F8FAF9"/>
              </a:clrFrom>
              <a:clrTo>
                <a:srgbClr val="F8FAF9">
                  <a:alpha val="0"/>
                </a:srgbClr>
              </a:clrTo>
            </a:clrChange>
            <a:extLst>
              <a:ext uri="{28A0092B-C50C-407E-A947-70E740481C1C}">
                <a14:useLocalDpi xmlns:a14="http://schemas.microsoft.com/office/drawing/2010/main" val="0"/>
              </a:ext>
            </a:extLst>
          </a:blip>
          <a:srcRect/>
          <a:stretch>
            <a:fillRect/>
          </a:stretch>
        </p:blipFill>
        <p:spPr bwMode="auto">
          <a:xfrm>
            <a:off x="5568018" y="2132856"/>
            <a:ext cx="2948264" cy="20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SzTx/>
              <a:buFontTx/>
              <a:buNone/>
              <a:defRPr/>
            </a:pPr>
            <a:fld id="{3D6B80E0-CC79-4CD7-9B0E-1860B886D84C}" type="slidenum">
              <a:rPr lang="en-US" altLang="zh-CN" sz="1400" smtClean="0">
                <a:solidFill>
                  <a:srgbClr val="000000"/>
                </a:solidFill>
                <a:latin typeface="Times New Roman" panose="02020603050405020304" pitchFamily="18" charset="0"/>
                <a:ea typeface="宋体" panose="02010600030101010101" pitchFamily="2" charset="-122"/>
              </a:rPr>
              <a:pPr eaLnBrk="1" hangingPunct="1">
                <a:spcBef>
                  <a:spcPct val="0"/>
                </a:spcBef>
                <a:buClrTx/>
                <a:buSzTx/>
                <a:buFontTx/>
                <a:buNone/>
                <a:defRPr/>
              </a:pPr>
              <a:t>34</a:t>
            </a:fld>
            <a:endParaRPr lang="en-US" altLang="zh-CN" sz="1400">
              <a:solidFill>
                <a:srgbClr val="000000"/>
              </a:solidFill>
              <a:latin typeface="Times New Roman" panose="02020603050405020304" pitchFamily="18" charset="0"/>
              <a:ea typeface="宋体" panose="02010600030101010101" pitchFamily="2" charset="-122"/>
            </a:endParaRPr>
          </a:p>
        </p:txBody>
      </p:sp>
      <p:sp>
        <p:nvSpPr>
          <p:cNvPr id="22531" name="Rectangle 2"/>
          <p:cNvSpPr>
            <a:spLocks noGrp="1" noChangeArrowheads="1"/>
          </p:cNvSpPr>
          <p:nvPr>
            <p:ph type="title"/>
          </p:nvPr>
        </p:nvSpPr>
        <p:spPr/>
        <p:txBody>
          <a:bodyPr/>
          <a:lstStyle/>
          <a:p>
            <a:pPr eaLnBrk="1" hangingPunct="1">
              <a:defRPr/>
            </a:pPr>
            <a:r>
              <a:rPr lang="zh-CN" altLang="en-US" dirty="0"/>
              <a:t>经验法存在的问题</a:t>
            </a:r>
          </a:p>
        </p:txBody>
      </p:sp>
      <p:sp>
        <p:nvSpPr>
          <p:cNvPr id="22532" name="Rectangle 3"/>
          <p:cNvSpPr>
            <a:spLocks noGrp="1" noChangeArrowheads="1"/>
          </p:cNvSpPr>
          <p:nvPr>
            <p:ph type="body" sz="half" idx="1"/>
          </p:nvPr>
        </p:nvSpPr>
        <p:spPr>
          <a:xfrm>
            <a:off x="827088" y="1557338"/>
            <a:ext cx="6913562" cy="4895850"/>
          </a:xfrm>
        </p:spPr>
        <p:txBody>
          <a:bodyPr/>
          <a:lstStyle/>
          <a:p>
            <a:pPr eaLnBrk="1" hangingPunct="1">
              <a:buFont typeface="Wingdings" charset="2"/>
              <a:buChar char="n"/>
              <a:defRPr/>
            </a:pPr>
            <a:r>
              <a:rPr lang="zh-CN" altLang="en-US" sz="2800" b="1" dirty="0"/>
              <a:t>经验法的问题</a:t>
            </a:r>
            <a:endParaRPr lang="en-US" altLang="zh-CN" sz="2800" b="1" dirty="0"/>
          </a:p>
          <a:p>
            <a:pPr lvl="1" eaLnBrk="1" hangingPunct="1">
              <a:buFont typeface="Wingdings" charset="2"/>
              <a:buChar char="n"/>
              <a:defRPr/>
            </a:pPr>
            <a:r>
              <a:rPr lang="zh-CN" altLang="en-US" sz="2400" b="1" dirty="0"/>
              <a:t>依赖于计算机</a:t>
            </a:r>
            <a:endParaRPr lang="en-US" altLang="zh-CN" sz="2400" b="1" dirty="0"/>
          </a:p>
          <a:p>
            <a:pPr lvl="1" eaLnBrk="1" hangingPunct="1">
              <a:buFont typeface="Wingdings" charset="2"/>
              <a:buChar char="n"/>
              <a:defRPr/>
            </a:pPr>
            <a:r>
              <a:rPr lang="zh-CN" altLang="en-US" sz="2400" b="1" dirty="0"/>
              <a:t>依赖于语言</a:t>
            </a:r>
            <a:r>
              <a:rPr lang="en-US" altLang="zh-CN" sz="2400" b="1" dirty="0"/>
              <a:t>/</a:t>
            </a:r>
            <a:r>
              <a:rPr lang="zh-CN" altLang="en-US" sz="2400" b="1" dirty="0"/>
              <a:t>编程技能</a:t>
            </a:r>
            <a:endParaRPr lang="en-US" altLang="zh-CN" sz="2400" b="1" dirty="0"/>
          </a:p>
          <a:p>
            <a:pPr lvl="1" eaLnBrk="1" hangingPunct="1">
              <a:buFont typeface="Wingdings" charset="2"/>
              <a:buChar char="n"/>
              <a:defRPr/>
            </a:pPr>
            <a:r>
              <a:rPr lang="zh-CN" altLang="en-US" sz="2400" b="1" dirty="0"/>
              <a:t>需要一定的编程</a:t>
            </a:r>
            <a:r>
              <a:rPr lang="en-US" altLang="zh-CN" sz="2400" b="1" dirty="0"/>
              <a:t>/</a:t>
            </a:r>
            <a:r>
              <a:rPr lang="zh-CN" altLang="en-US" sz="2400" b="1" dirty="0"/>
              <a:t>调试时间</a:t>
            </a:r>
            <a:endParaRPr lang="en-US" altLang="zh-CN" sz="2400" b="1" dirty="0"/>
          </a:p>
          <a:p>
            <a:pPr lvl="1" eaLnBrk="1" hangingPunct="1">
              <a:buFont typeface="Wingdings" charset="2"/>
              <a:buChar char="n"/>
              <a:defRPr/>
            </a:pPr>
            <a:r>
              <a:rPr lang="zh-CN" altLang="en-US" sz="2400" b="1" dirty="0"/>
              <a:t>只能评估部分实例的效率</a:t>
            </a:r>
            <a:endParaRPr lang="en-US" altLang="zh-CN" sz="2400" b="1" dirty="0"/>
          </a:p>
          <a:p>
            <a:pPr eaLnBrk="1" hangingPunct="1">
              <a:buFont typeface="Wingdings" charset="2"/>
              <a:buChar char="n"/>
              <a:defRPr/>
            </a:pPr>
            <a:endParaRPr lang="en-US" altLang="zh-CN" sz="2800" b="1" dirty="0"/>
          </a:p>
        </p:txBody>
      </p:sp>
      <p:grpSp>
        <p:nvGrpSpPr>
          <p:cNvPr id="4" name="组合 3"/>
          <p:cNvGrpSpPr/>
          <p:nvPr/>
        </p:nvGrpSpPr>
        <p:grpSpPr>
          <a:xfrm>
            <a:off x="811426" y="4511811"/>
            <a:ext cx="7704856" cy="1368897"/>
            <a:chOff x="323528" y="4724399"/>
            <a:chExt cx="8496944" cy="959278"/>
          </a:xfrm>
        </p:grpSpPr>
        <p:sp>
          <p:nvSpPr>
            <p:cNvPr id="2" name="矩形 1"/>
            <p:cNvSpPr/>
            <p:nvPr/>
          </p:nvSpPr>
          <p:spPr>
            <a:xfrm>
              <a:off x="395536" y="4749898"/>
              <a:ext cx="8424936" cy="830997"/>
            </a:xfrm>
            <a:prstGeom prst="rect">
              <a:avLst/>
            </a:prstGeom>
          </p:spPr>
          <p:txBody>
            <a:bodyPr wrap="square">
              <a:spAutoFit/>
            </a:bodyPr>
            <a:lstStyle/>
            <a:p>
              <a:r>
                <a:rPr lang="zh-CN" altLang="en-US" sz="2400" dirty="0">
                  <a:solidFill>
                    <a:srgbClr val="FF0000"/>
                  </a:solidFill>
                  <a:latin typeface="黑体" panose="02010609060101010101" pitchFamily="49" charset="-122"/>
                  <a:ea typeface="黑体" panose="02010609060101010101" pitchFamily="49" charset="-122"/>
                </a:rPr>
                <a:t>理论法优点</a:t>
              </a:r>
              <a:r>
                <a:rPr lang="zh-CN" altLang="en-US" sz="2400" dirty="0">
                  <a:solidFill>
                    <a:srgbClr val="000000"/>
                  </a:solidFill>
                  <a:latin typeface="黑体" panose="02010609060101010101" pitchFamily="49" charset="-122"/>
                  <a:ea typeface="黑体" panose="02010609060101010101" pitchFamily="49" charset="-122"/>
                </a:rPr>
                <a:t>：既不依赖于计算机，也不依赖于语言</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编程技能。节省了无谓编程时间；可研究任何在实例上算法效率</a:t>
              </a:r>
            </a:p>
          </p:txBody>
        </p:sp>
        <p:sp>
          <p:nvSpPr>
            <p:cNvPr id="3" name="圆角矩形 2"/>
            <p:cNvSpPr/>
            <p:nvPr/>
          </p:nvSpPr>
          <p:spPr bwMode="auto">
            <a:xfrm>
              <a:off x="323528" y="4724399"/>
              <a:ext cx="8496944" cy="959278"/>
            </a:xfrm>
            <a:prstGeom prst="round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hangingPunct="1"/>
              <a:endParaRPr lang="zh-CN" altLang="en-US">
                <a:solidFill>
                  <a:srgbClr val="000000"/>
                </a:solidFill>
                <a:latin typeface="Tahoma" pitchFamily="34" charset="0"/>
                <a:ea typeface="宋体" pitchFamily="2" charset="-122"/>
              </a:endParaRPr>
            </a:p>
          </p:txBody>
        </p:sp>
      </p:grpSp>
    </p:spTree>
    <p:extLst>
      <p:ext uri="{BB962C8B-B14F-4D97-AF65-F5344CB8AC3E}">
        <p14:creationId xmlns:p14="http://schemas.microsoft.com/office/powerpoint/2010/main" val="17733633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SzTx/>
              <a:buFontTx/>
              <a:buNone/>
              <a:defRPr/>
            </a:pPr>
            <a:fld id="{D58148DC-54ED-4B79-BE94-0DECCE7AADAE}" type="slidenum">
              <a:rPr lang="en-US" altLang="zh-CN" sz="1400" smtClean="0">
                <a:solidFill>
                  <a:srgbClr val="000000"/>
                </a:solidFill>
                <a:latin typeface="Times New Roman" panose="02020603050405020304" pitchFamily="18" charset="0"/>
                <a:ea typeface="宋体" panose="02010600030101010101" pitchFamily="2" charset="-122"/>
              </a:rPr>
              <a:pPr eaLnBrk="1" hangingPunct="1">
                <a:spcBef>
                  <a:spcPct val="0"/>
                </a:spcBef>
                <a:buClrTx/>
                <a:buSzTx/>
                <a:buFontTx/>
                <a:buNone/>
                <a:defRPr/>
              </a:pPr>
              <a:t>35</a:t>
            </a:fld>
            <a:endParaRPr lang="en-US" altLang="zh-CN" sz="1400">
              <a:solidFill>
                <a:srgbClr val="000000"/>
              </a:solidFill>
              <a:latin typeface="Times New Roman" panose="02020603050405020304" pitchFamily="18" charset="0"/>
              <a:ea typeface="宋体" panose="02010600030101010101" pitchFamily="2" charset="-122"/>
            </a:endParaRPr>
          </a:p>
        </p:txBody>
      </p:sp>
      <p:sp>
        <p:nvSpPr>
          <p:cNvPr id="23555" name="Rectangle 2"/>
          <p:cNvSpPr>
            <a:spLocks noGrp="1" noChangeArrowheads="1"/>
          </p:cNvSpPr>
          <p:nvPr>
            <p:ph type="title"/>
          </p:nvPr>
        </p:nvSpPr>
        <p:spPr/>
        <p:txBody>
          <a:bodyPr/>
          <a:lstStyle/>
          <a:p>
            <a:pPr eaLnBrk="1" hangingPunct="1">
              <a:defRPr/>
            </a:pPr>
            <a:r>
              <a:rPr lang="zh-CN" altLang="en-US" dirty="0">
                <a:latin typeface="黑体" panose="02010609060101010101" pitchFamily="49" charset="-122"/>
              </a:rPr>
              <a:t>基于理论的评估方法</a:t>
            </a:r>
            <a:endParaRPr lang="zh-CN" altLang="en-US" dirty="0"/>
          </a:p>
        </p:txBody>
      </p:sp>
      <p:sp>
        <p:nvSpPr>
          <p:cNvPr id="23556" name="Rectangle 3"/>
          <p:cNvSpPr>
            <a:spLocks noGrp="1" noChangeArrowheads="1"/>
          </p:cNvSpPr>
          <p:nvPr>
            <p:ph type="body" sz="half" idx="1"/>
          </p:nvPr>
        </p:nvSpPr>
        <p:spPr>
          <a:xfrm>
            <a:off x="827628" y="1508872"/>
            <a:ext cx="7489328" cy="4824413"/>
          </a:xfrm>
        </p:spPr>
        <p:txBody>
          <a:bodyPr/>
          <a:lstStyle/>
          <a:p>
            <a:pPr eaLnBrk="1" hangingPunct="1">
              <a:spcAft>
                <a:spcPct val="20000"/>
              </a:spcAft>
              <a:buFont typeface="Wingdings" charset="2"/>
              <a:buChar char="n"/>
              <a:defRPr/>
            </a:pPr>
            <a:r>
              <a:rPr lang="zh-CN" altLang="en-US" sz="2800" b="1" dirty="0">
                <a:latin typeface="Times New Roman" charset="0"/>
              </a:rPr>
              <a:t>执行时间的估计</a:t>
            </a:r>
            <a:endParaRPr lang="en-US" altLang="zh-CN" sz="2800" b="1" dirty="0">
              <a:latin typeface="Times New Roman" charset="0"/>
            </a:endParaRPr>
          </a:p>
          <a:p>
            <a:pPr lvl="1" eaLnBrk="1" hangingPunct="1">
              <a:spcAft>
                <a:spcPct val="20000"/>
              </a:spcAft>
              <a:buFont typeface="Wingdings" charset="2"/>
              <a:buChar char="n"/>
              <a:defRPr/>
            </a:pPr>
            <a:r>
              <a:rPr lang="zh-CN" altLang="en-US" sz="2400" b="1" dirty="0">
                <a:latin typeface="Times New Roman" charset="0"/>
              </a:rPr>
              <a:t>定义评估函数</a:t>
            </a:r>
            <a:r>
              <a:rPr lang="en-US" altLang="zh-CN" sz="2400" b="1" i="1" dirty="0">
                <a:latin typeface="Times New Roman" charset="0"/>
              </a:rPr>
              <a:t>T</a:t>
            </a:r>
            <a:r>
              <a:rPr lang="en-US" altLang="zh-CN" sz="2400" b="1" dirty="0">
                <a:latin typeface="Times New Roman" charset="0"/>
              </a:rPr>
              <a:t>(</a:t>
            </a:r>
            <a:r>
              <a:rPr lang="en-US" altLang="zh-CN" sz="2400" b="1" i="1" dirty="0">
                <a:latin typeface="Times New Roman" charset="0"/>
              </a:rPr>
              <a:t>n</a:t>
            </a:r>
            <a:r>
              <a:rPr lang="en-US" altLang="zh-CN" sz="2400" b="1" dirty="0">
                <a:latin typeface="Times New Roman" charset="0"/>
              </a:rPr>
              <a:t>)</a:t>
            </a:r>
            <a:r>
              <a:rPr lang="zh-CN" altLang="en-US" sz="2400" b="1" dirty="0">
                <a:latin typeface="Times New Roman" charset="0"/>
              </a:rPr>
              <a:t>，</a:t>
            </a:r>
            <a:r>
              <a:rPr lang="en-US" altLang="zh-CN" sz="2400" b="1" i="1" dirty="0">
                <a:latin typeface="Times New Roman" charset="0"/>
              </a:rPr>
              <a:t>n</a:t>
            </a:r>
            <a:r>
              <a:rPr lang="zh-CN" altLang="en-US" sz="2400" b="1" dirty="0">
                <a:latin typeface="Times New Roman" charset="0"/>
              </a:rPr>
              <a:t>为输入数据规模</a:t>
            </a:r>
            <a:endParaRPr lang="en-US" altLang="zh-CN" sz="2400" b="1" dirty="0">
              <a:latin typeface="Times New Roman" charset="0"/>
            </a:endParaRPr>
          </a:p>
          <a:p>
            <a:pPr lvl="1" eaLnBrk="1" hangingPunct="1">
              <a:spcAft>
                <a:spcPct val="20000"/>
              </a:spcAft>
              <a:buFont typeface="Wingdings" charset="2"/>
              <a:buChar char="n"/>
              <a:defRPr/>
            </a:pPr>
            <a:r>
              <a:rPr lang="zh-CN" altLang="en-US" sz="2400" b="1" dirty="0">
                <a:latin typeface="Times New Roman" charset="0"/>
              </a:rPr>
              <a:t>如果存在一个正的常数</a:t>
            </a:r>
            <a:r>
              <a:rPr lang="en-US" altLang="zh-CN" sz="2400" b="1" i="1" dirty="0">
                <a:latin typeface="Times New Roman" charset="0"/>
              </a:rPr>
              <a:t>c</a:t>
            </a:r>
            <a:r>
              <a:rPr lang="zh-CN" altLang="en-US" sz="2400" b="1" dirty="0">
                <a:latin typeface="Times New Roman" charset="0"/>
              </a:rPr>
              <a:t>，而该算法对每个大小为</a:t>
            </a:r>
            <a:r>
              <a:rPr lang="en-US" altLang="zh-CN" sz="2400" b="1" i="1" dirty="0">
                <a:latin typeface="Times New Roman" charset="0"/>
              </a:rPr>
              <a:t>n</a:t>
            </a:r>
            <a:r>
              <a:rPr lang="zh-CN" altLang="en-US" sz="2400" b="1" dirty="0">
                <a:latin typeface="Times New Roman" charset="0"/>
              </a:rPr>
              <a:t>的实例的执行时间都不超过</a:t>
            </a:r>
            <a:r>
              <a:rPr lang="en-US" altLang="zh-CN" sz="2400" b="1" i="1" dirty="0" err="1">
                <a:latin typeface="Times New Roman" charset="0"/>
              </a:rPr>
              <a:t>cT</a:t>
            </a:r>
            <a:r>
              <a:rPr lang="en-US" altLang="zh-CN" sz="2400" b="1" dirty="0">
                <a:latin typeface="Times New Roman" charset="0"/>
              </a:rPr>
              <a:t>(</a:t>
            </a:r>
            <a:r>
              <a:rPr lang="en-US" altLang="zh-CN" sz="2400" b="1" i="1" dirty="0">
                <a:latin typeface="Times New Roman" charset="0"/>
              </a:rPr>
              <a:t>n</a:t>
            </a:r>
            <a:r>
              <a:rPr lang="en-US" altLang="zh-CN" sz="2400" b="1" dirty="0">
                <a:latin typeface="Times New Roman" charset="0"/>
              </a:rPr>
              <a:t>) </a:t>
            </a:r>
            <a:r>
              <a:rPr lang="zh-CN" altLang="en-US" sz="2400" b="1" dirty="0">
                <a:latin typeface="Times New Roman" charset="0"/>
              </a:rPr>
              <a:t>秒</a:t>
            </a:r>
            <a:endParaRPr lang="en-US" altLang="zh-CN" sz="2400" b="1" dirty="0">
              <a:latin typeface="Times New Roman" charset="0"/>
            </a:endParaRPr>
          </a:p>
          <a:p>
            <a:pPr lvl="1" eaLnBrk="1" hangingPunct="1">
              <a:spcAft>
                <a:spcPct val="20000"/>
              </a:spcAft>
              <a:buFont typeface="Wingdings" charset="2"/>
              <a:buChar char="n"/>
              <a:defRPr/>
            </a:pPr>
            <a:r>
              <a:rPr lang="en-US" altLang="zh-CN" sz="2400" b="1" dirty="0">
                <a:solidFill>
                  <a:srgbClr val="FF0000"/>
                </a:solidFill>
                <a:latin typeface="Times New Roman" charset="0"/>
                <a:sym typeface="Wingdings" charset="2"/>
              </a:rPr>
              <a:t></a:t>
            </a:r>
            <a:r>
              <a:rPr lang="zh-CN" altLang="en-US" sz="2400" b="1" dirty="0">
                <a:latin typeface="Times New Roman" charset="0"/>
              </a:rPr>
              <a:t>该算法的开销在</a:t>
            </a:r>
            <a:r>
              <a:rPr lang="en-US" altLang="zh-CN" sz="2400" b="1" i="1" dirty="0">
                <a:latin typeface="Times New Roman" charset="0"/>
              </a:rPr>
              <a:t>T</a:t>
            </a:r>
            <a:r>
              <a:rPr lang="en-US" altLang="zh-CN" sz="2400" b="1" dirty="0">
                <a:latin typeface="Times New Roman" charset="0"/>
              </a:rPr>
              <a:t>(</a:t>
            </a:r>
            <a:r>
              <a:rPr lang="en-US" altLang="zh-CN" sz="2400" b="1" i="1" dirty="0">
                <a:latin typeface="Times New Roman" charset="0"/>
              </a:rPr>
              <a:t>n</a:t>
            </a:r>
            <a:r>
              <a:rPr lang="en-US" altLang="zh-CN" sz="2400" b="1" dirty="0">
                <a:latin typeface="Times New Roman" charset="0"/>
              </a:rPr>
              <a:t>)</a:t>
            </a:r>
            <a:r>
              <a:rPr lang="zh-CN" altLang="en-US" sz="2400" b="1" dirty="0">
                <a:latin typeface="Times New Roman" charset="0"/>
              </a:rPr>
              <a:t>级内。</a:t>
            </a:r>
          </a:p>
        </p:txBody>
      </p:sp>
      <p:pic>
        <p:nvPicPr>
          <p:cNvPr id="5" name="图片 4"/>
          <p:cNvPicPr>
            <a:picLocks noChangeAspect="1"/>
          </p:cNvPicPr>
          <p:nvPr/>
        </p:nvPicPr>
        <p:blipFill>
          <a:blip r:embed="rId2"/>
          <a:stretch>
            <a:fillRect/>
          </a:stretch>
        </p:blipFill>
        <p:spPr>
          <a:xfrm>
            <a:off x="275296" y="4127126"/>
            <a:ext cx="4104456" cy="1044398"/>
          </a:xfrm>
          <a:prstGeom prst="rect">
            <a:avLst/>
          </a:prstGeom>
        </p:spPr>
      </p:pic>
      <p:pic>
        <p:nvPicPr>
          <p:cNvPr id="6" name="图片 5"/>
          <p:cNvPicPr>
            <a:picLocks noChangeAspect="1"/>
          </p:cNvPicPr>
          <p:nvPr/>
        </p:nvPicPr>
        <p:blipFill>
          <a:blip r:embed="rId3"/>
          <a:stretch>
            <a:fillRect/>
          </a:stretch>
        </p:blipFill>
        <p:spPr>
          <a:xfrm>
            <a:off x="4716016" y="4127126"/>
            <a:ext cx="4274864" cy="1044398"/>
          </a:xfrm>
          <a:prstGeom prst="rect">
            <a:avLst/>
          </a:prstGeom>
        </p:spPr>
      </p:pic>
      <p:pic>
        <p:nvPicPr>
          <p:cNvPr id="7" name="图片 6"/>
          <p:cNvPicPr>
            <a:picLocks noChangeAspect="1"/>
          </p:cNvPicPr>
          <p:nvPr/>
        </p:nvPicPr>
        <p:blipFill>
          <a:blip r:embed="rId4"/>
          <a:stretch>
            <a:fillRect/>
          </a:stretch>
        </p:blipFill>
        <p:spPr>
          <a:xfrm>
            <a:off x="1641615" y="5511536"/>
            <a:ext cx="4278695" cy="967103"/>
          </a:xfrm>
          <a:prstGeom prst="rect">
            <a:avLst/>
          </a:prstGeom>
        </p:spPr>
      </p:pic>
      <p:sp>
        <p:nvSpPr>
          <p:cNvPr id="8" name="矩形 7"/>
          <p:cNvSpPr/>
          <p:nvPr/>
        </p:nvSpPr>
        <p:spPr>
          <a:xfrm>
            <a:off x="135275" y="5239498"/>
            <a:ext cx="1636987" cy="830997"/>
          </a:xfrm>
          <a:prstGeom prst="rect">
            <a:avLst/>
          </a:prstGeom>
        </p:spPr>
        <p:txBody>
          <a:bodyPr wrap="none">
            <a:spAutoFit/>
          </a:bodyPr>
          <a:lstStyle/>
          <a:p>
            <a:r>
              <a:rPr lang="en-US"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Apple </a:t>
            </a:r>
            <a:r>
              <a:rPr lang="en-US" altLang="zh-CN" sz="1600"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 </a:t>
            </a:r>
          </a:p>
          <a:p>
            <a:r>
              <a:rPr lang="pt-BR"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CPU MOS 6502 </a:t>
            </a:r>
          </a:p>
          <a:p>
            <a:r>
              <a:rPr lang="pt-BR"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1 MHz</a:t>
            </a:r>
            <a:endPar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箭头连接符 9"/>
          <p:cNvCxnSpPr/>
          <p:nvPr/>
        </p:nvCxnSpPr>
        <p:spPr bwMode="auto">
          <a:xfrm flipV="1">
            <a:off x="971600" y="4797152"/>
            <a:ext cx="0" cy="442346"/>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图片 11"/>
          <p:cNvPicPr>
            <a:picLocks noChangeAspect="1"/>
          </p:cNvPicPr>
          <p:nvPr/>
        </p:nvPicPr>
        <p:blipFill>
          <a:blip r:embed="rId5"/>
          <a:stretch>
            <a:fillRect/>
          </a:stretch>
        </p:blipFill>
        <p:spPr>
          <a:xfrm>
            <a:off x="6061280" y="5378262"/>
            <a:ext cx="1143000" cy="1062079"/>
          </a:xfrm>
          <a:prstGeom prst="rect">
            <a:avLst/>
          </a:prstGeom>
        </p:spPr>
      </p:pic>
      <p:sp>
        <p:nvSpPr>
          <p:cNvPr id="16" name="矩形 15"/>
          <p:cNvSpPr/>
          <p:nvPr/>
        </p:nvSpPr>
        <p:spPr>
          <a:xfrm>
            <a:off x="7204280" y="5574965"/>
            <a:ext cx="1827231" cy="830997"/>
          </a:xfrm>
          <a:prstGeom prst="rect">
            <a:avLst/>
          </a:prstGeom>
        </p:spPr>
        <p:txBody>
          <a:bodyPr wrap="none">
            <a:spAutoFit/>
          </a:bodyPr>
          <a:lstStyle/>
          <a:p>
            <a:r>
              <a:rPr lang="en-US"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iMac Pro </a:t>
            </a:r>
            <a:r>
              <a:rPr lang="pt-BR"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p>
          <a:p>
            <a:r>
              <a:rPr lang="pt-BR"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CPU Intel Xeon W</a:t>
            </a:r>
          </a:p>
          <a:p>
            <a:r>
              <a:rPr lang="pt-BR"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3.2GHz </a:t>
            </a:r>
            <a:r>
              <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八核 </a:t>
            </a:r>
            <a:endParaRPr lang="en-US"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矩形 16"/>
          <p:cNvSpPr/>
          <p:nvPr/>
        </p:nvSpPr>
        <p:spPr>
          <a:xfrm>
            <a:off x="6555930" y="5313832"/>
            <a:ext cx="639919" cy="338554"/>
          </a:xfrm>
          <a:prstGeom prst="rect">
            <a:avLst/>
          </a:prstGeom>
        </p:spPr>
        <p:txBody>
          <a:bodyPr wrap="none">
            <a:spAutoFit/>
          </a:bodyPr>
          <a:lstStyle/>
          <a:p>
            <a:r>
              <a:rPr lang="en-US" altLang="zh-CN" sz="1600" dirty="0">
                <a:solidFill>
                  <a:srgbClr val="FF0000"/>
                </a:solidFill>
                <a:latin typeface="Arial" panose="020B0604020202020204" pitchFamily="34" charset="0"/>
                <a:ea typeface="宋体" panose="02010600030101010101" pitchFamily="2" charset="-122"/>
                <a:cs typeface="Arial" panose="020B0604020202020204" pitchFamily="34" charset="0"/>
              </a:rPr>
              <a:t>2017</a:t>
            </a:r>
          </a:p>
        </p:txBody>
      </p:sp>
      <p:sp>
        <p:nvSpPr>
          <p:cNvPr id="13" name="文本框 12"/>
          <p:cNvSpPr txBox="1"/>
          <p:nvPr/>
        </p:nvSpPr>
        <p:spPr>
          <a:xfrm>
            <a:off x="7027878" y="3740740"/>
            <a:ext cx="2029723" cy="369332"/>
          </a:xfrm>
          <a:prstGeom prst="rect">
            <a:avLst/>
          </a:prstGeom>
          <a:noFill/>
        </p:spPr>
        <p:txBody>
          <a:bodyPr wrap="none" rtlCol="0">
            <a:spAutoFit/>
          </a:bodyPr>
          <a:lstStyle/>
          <a:p>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为什么定义常数</a:t>
            </a:r>
            <a:r>
              <a:rPr lang="en-US" altLang="zh-CN"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351493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291F1991-F737-A141-8C05-EC77D86AE64C}" type="slidenum">
              <a:rPr lang="en-US" altLang="zh-CN" sz="1400" smtClean="0">
                <a:solidFill>
                  <a:srgbClr val="000000"/>
                </a:solidFill>
                <a:latin typeface="Times New Roman" panose="02020603050405020304" pitchFamily="18" charset="0"/>
              </a:rPr>
              <a:pPr>
                <a:spcBef>
                  <a:spcPct val="0"/>
                </a:spcBef>
                <a:buClrTx/>
                <a:buSzTx/>
                <a:buFontTx/>
                <a:buNone/>
                <a:defRPr/>
              </a:pPr>
              <a:t>36</a:t>
            </a:fld>
            <a:endParaRPr lang="en-US" altLang="zh-CN" sz="1400" smtClean="0">
              <a:solidFill>
                <a:srgbClr val="000000"/>
              </a:solidFill>
              <a:latin typeface="Times New Roman" panose="02020603050405020304" pitchFamily="18" charset="0"/>
            </a:endParaRPr>
          </a:p>
        </p:txBody>
      </p:sp>
      <p:sp>
        <p:nvSpPr>
          <p:cNvPr id="24579" name="Rectangle 2"/>
          <p:cNvSpPr>
            <a:spLocks noGrp="1" noChangeArrowheads="1"/>
          </p:cNvSpPr>
          <p:nvPr>
            <p:ph type="title"/>
          </p:nvPr>
        </p:nvSpPr>
        <p:spPr/>
        <p:txBody>
          <a:bodyPr/>
          <a:lstStyle/>
          <a:p>
            <a:pPr eaLnBrk="1" hangingPunct="1">
              <a:defRPr/>
            </a:pPr>
            <a:r>
              <a:rPr lang="zh-CN" altLang="en-US"/>
              <a:t>平均和最坏情况分析</a:t>
            </a:r>
          </a:p>
        </p:txBody>
      </p:sp>
      <p:sp>
        <p:nvSpPr>
          <p:cNvPr id="24580" name="Rectangle 3"/>
          <p:cNvSpPr>
            <a:spLocks noGrp="1" noChangeArrowheads="1"/>
          </p:cNvSpPr>
          <p:nvPr>
            <p:ph type="body" sz="half" idx="1"/>
          </p:nvPr>
        </p:nvSpPr>
        <p:spPr>
          <a:xfrm>
            <a:off x="539552" y="1628775"/>
            <a:ext cx="8353623" cy="4968875"/>
          </a:xfrm>
        </p:spPr>
        <p:txBody>
          <a:bodyPr/>
          <a:lstStyle/>
          <a:p>
            <a:pPr algn="just" eaLnBrk="1" hangingPunct="1">
              <a:spcBef>
                <a:spcPts val="1200"/>
              </a:spcBef>
              <a:defRPr/>
            </a:pPr>
            <a:r>
              <a:rPr lang="zh-CN" altLang="en-US" b="1" dirty="0">
                <a:latin typeface="Times New Roman" charset="0"/>
              </a:rPr>
              <a:t>一个算法的时间</a:t>
            </a:r>
            <a:r>
              <a:rPr lang="zh-CN" altLang="en-US" b="1" dirty="0" smtClean="0">
                <a:latin typeface="Times New Roman" charset="0"/>
              </a:rPr>
              <a:t>耗费，</a:t>
            </a:r>
            <a:r>
              <a:rPr lang="zh-CN" altLang="en-US" b="1" dirty="0">
                <a:latin typeface="Times New Roman" charset="0"/>
              </a:rPr>
              <a:t>对于不同的实例都会有所不同</a:t>
            </a:r>
            <a:r>
              <a:rPr lang="zh-CN" altLang="en-US" b="1" dirty="0" smtClean="0">
                <a:latin typeface="Times New Roman" charset="0"/>
              </a:rPr>
              <a:t>。可以定义两种时间复杂度：</a:t>
            </a:r>
            <a:endParaRPr lang="en-US" altLang="zh-CN" b="1" dirty="0" smtClean="0">
              <a:latin typeface="Times New Roman" charset="0"/>
            </a:endParaRPr>
          </a:p>
          <a:p>
            <a:pPr lvl="1" algn="just" eaLnBrk="1" hangingPunct="1">
              <a:spcBef>
                <a:spcPts val="1200"/>
              </a:spcBef>
              <a:defRPr/>
            </a:pPr>
            <a:r>
              <a:rPr lang="zh-CN" altLang="en-US" b="1" dirty="0" smtClean="0">
                <a:solidFill>
                  <a:srgbClr val="FF0000"/>
                </a:solidFill>
                <a:latin typeface="Times New Roman" charset="0"/>
              </a:rPr>
              <a:t>最坏情况下的时间复杂度</a:t>
            </a:r>
            <a:r>
              <a:rPr lang="en-US" altLang="zh-CN" b="1" i="1" dirty="0" smtClean="0">
                <a:solidFill>
                  <a:srgbClr val="FF0000"/>
                </a:solidFill>
                <a:latin typeface="Times New Roman" charset="0"/>
              </a:rPr>
              <a:t>W</a:t>
            </a:r>
            <a:r>
              <a:rPr lang="en-US" altLang="zh-CN" b="1" dirty="0" smtClean="0">
                <a:solidFill>
                  <a:srgbClr val="FF0000"/>
                </a:solidFill>
                <a:latin typeface="Times New Roman" charset="0"/>
              </a:rPr>
              <a:t>(</a:t>
            </a:r>
            <a:r>
              <a:rPr lang="en-US" altLang="zh-CN" b="1" i="1" dirty="0" smtClean="0">
                <a:solidFill>
                  <a:srgbClr val="FF0000"/>
                </a:solidFill>
                <a:latin typeface="Times New Roman" charset="0"/>
              </a:rPr>
              <a:t>n</a:t>
            </a:r>
            <a:r>
              <a:rPr lang="en-US" altLang="zh-CN" b="1" dirty="0" smtClean="0">
                <a:solidFill>
                  <a:srgbClr val="FF0000"/>
                </a:solidFill>
                <a:latin typeface="Times New Roman" charset="0"/>
              </a:rPr>
              <a:t>)</a:t>
            </a:r>
          </a:p>
          <a:p>
            <a:pPr marL="457200" lvl="1" indent="0" algn="just" eaLnBrk="1" hangingPunct="1">
              <a:spcBef>
                <a:spcPts val="1200"/>
              </a:spcBef>
              <a:buNone/>
              <a:defRPr/>
            </a:pPr>
            <a:r>
              <a:rPr lang="zh-CN" altLang="en-US" b="1" dirty="0" smtClean="0">
                <a:latin typeface="Times New Roman" charset="0"/>
              </a:rPr>
              <a:t>算法求解输入规模为</a:t>
            </a:r>
            <a:r>
              <a:rPr lang="en-US" altLang="zh-CN" b="1" i="1" dirty="0" smtClean="0">
                <a:latin typeface="Times New Roman" charset="0"/>
              </a:rPr>
              <a:t>n</a:t>
            </a:r>
            <a:r>
              <a:rPr lang="zh-CN" altLang="en-US" b="1" dirty="0" smtClean="0">
                <a:latin typeface="Times New Roman" charset="0"/>
              </a:rPr>
              <a:t>的实例所需要的</a:t>
            </a:r>
            <a:r>
              <a:rPr lang="zh-CN" altLang="en-US" b="1" dirty="0" smtClean="0">
                <a:solidFill>
                  <a:srgbClr val="0000FF"/>
                </a:solidFill>
                <a:latin typeface="Times New Roman" charset="0"/>
              </a:rPr>
              <a:t>最长</a:t>
            </a:r>
            <a:r>
              <a:rPr lang="zh-CN" altLang="en-US" b="1" dirty="0" smtClean="0">
                <a:latin typeface="Times New Roman" charset="0"/>
              </a:rPr>
              <a:t>时间</a:t>
            </a:r>
            <a:endParaRPr lang="en-US" altLang="zh-CN" b="1" dirty="0" smtClean="0">
              <a:latin typeface="Times New Roman" charset="0"/>
            </a:endParaRPr>
          </a:p>
          <a:p>
            <a:pPr lvl="1" algn="just" eaLnBrk="1" hangingPunct="1">
              <a:spcBef>
                <a:spcPts val="1200"/>
              </a:spcBef>
              <a:defRPr/>
            </a:pPr>
            <a:r>
              <a:rPr lang="zh-CN" altLang="en-US" b="1" dirty="0" smtClean="0">
                <a:solidFill>
                  <a:srgbClr val="FF0000"/>
                </a:solidFill>
                <a:latin typeface="Times New Roman" charset="0"/>
              </a:rPr>
              <a:t>平均情况下的时间复杂度</a:t>
            </a:r>
            <a:r>
              <a:rPr lang="en-US" altLang="zh-CN" b="1" i="1" dirty="0">
                <a:solidFill>
                  <a:srgbClr val="FF0000"/>
                </a:solidFill>
                <a:latin typeface="Times New Roman" charset="0"/>
              </a:rPr>
              <a:t>A</a:t>
            </a:r>
            <a:r>
              <a:rPr lang="en-US" altLang="zh-CN" b="1" dirty="0" smtClean="0">
                <a:solidFill>
                  <a:srgbClr val="FF0000"/>
                </a:solidFill>
                <a:latin typeface="Times New Roman" charset="0"/>
              </a:rPr>
              <a:t>(</a:t>
            </a:r>
            <a:r>
              <a:rPr lang="en-US" altLang="zh-CN" b="1" i="1" dirty="0" smtClean="0">
                <a:solidFill>
                  <a:srgbClr val="FF0000"/>
                </a:solidFill>
                <a:latin typeface="Times New Roman" charset="0"/>
              </a:rPr>
              <a:t>n</a:t>
            </a:r>
            <a:r>
              <a:rPr lang="en-US" altLang="zh-CN" b="1" dirty="0" smtClean="0">
                <a:solidFill>
                  <a:srgbClr val="FF0000"/>
                </a:solidFill>
                <a:latin typeface="Times New Roman" charset="0"/>
              </a:rPr>
              <a:t>)</a:t>
            </a:r>
          </a:p>
          <a:p>
            <a:pPr marL="457200" lvl="1" indent="0" algn="just" eaLnBrk="1" hangingPunct="1">
              <a:spcBef>
                <a:spcPts val="1200"/>
              </a:spcBef>
              <a:buNone/>
              <a:defRPr/>
            </a:pPr>
            <a:r>
              <a:rPr lang="zh-CN" altLang="en-US" b="1" dirty="0" smtClean="0">
                <a:latin typeface="Times New Roman" charset="0"/>
              </a:rPr>
              <a:t>在给定同样规模为</a:t>
            </a:r>
            <a:r>
              <a:rPr lang="en-US" altLang="zh-CN" b="1" i="1" dirty="0" smtClean="0">
                <a:latin typeface="Times New Roman" charset="0"/>
              </a:rPr>
              <a:t>n</a:t>
            </a:r>
            <a:r>
              <a:rPr lang="zh-CN" altLang="en-US" b="1" dirty="0" smtClean="0">
                <a:latin typeface="Times New Roman" charset="0"/>
              </a:rPr>
              <a:t>的输入实例的概率分布下，算法求解这些实例所需要的</a:t>
            </a:r>
            <a:r>
              <a:rPr lang="zh-CN" altLang="en-US" b="1" dirty="0" smtClean="0">
                <a:solidFill>
                  <a:srgbClr val="0000FF"/>
                </a:solidFill>
                <a:latin typeface="Times New Roman" charset="0"/>
              </a:rPr>
              <a:t>平均</a:t>
            </a:r>
            <a:r>
              <a:rPr lang="zh-CN" altLang="en-US" b="1" dirty="0" smtClean="0">
                <a:latin typeface="Times New Roman" charset="0"/>
              </a:rPr>
              <a:t>时间</a:t>
            </a:r>
            <a:endParaRPr lang="zh-CN" altLang="en-US" b="1" dirty="0">
              <a:latin typeface="Times New Roman" charset="0"/>
            </a:endParaRPr>
          </a:p>
          <a:p>
            <a:pPr algn="just" eaLnBrk="1" hangingPunct="1">
              <a:spcBef>
                <a:spcPts val="1200"/>
              </a:spcBef>
              <a:buFont typeface="Wingdings" charset="2"/>
              <a:buNone/>
              <a:defRPr/>
            </a:pPr>
            <a:endParaRPr lang="zh-CN" altLang="en-US" dirty="0">
              <a:latin typeface="Times New Roman" charset="0"/>
            </a:endParaRPr>
          </a:p>
        </p:txBody>
      </p:sp>
    </p:spTree>
    <p:extLst>
      <p:ext uri="{BB962C8B-B14F-4D97-AF65-F5344CB8AC3E}">
        <p14:creationId xmlns:p14="http://schemas.microsoft.com/office/powerpoint/2010/main" val="6704618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291F1991-F737-A141-8C05-EC77D86AE64C}" type="slidenum">
              <a:rPr lang="en-US" altLang="zh-CN" sz="1400" smtClean="0">
                <a:solidFill>
                  <a:srgbClr val="000000"/>
                </a:solidFill>
                <a:latin typeface="Times New Roman" panose="02020603050405020304" pitchFamily="18" charset="0"/>
              </a:rPr>
              <a:pPr>
                <a:spcBef>
                  <a:spcPct val="0"/>
                </a:spcBef>
                <a:buClrTx/>
                <a:buSzTx/>
                <a:buFontTx/>
                <a:buNone/>
                <a:defRPr/>
              </a:pPr>
              <a:t>37</a:t>
            </a:fld>
            <a:endParaRPr lang="en-US" altLang="zh-CN" sz="1400" smtClean="0">
              <a:solidFill>
                <a:srgbClr val="000000"/>
              </a:solidFill>
              <a:latin typeface="Times New Roman" panose="02020603050405020304" pitchFamily="18" charset="0"/>
            </a:endParaRPr>
          </a:p>
        </p:txBody>
      </p:sp>
      <p:sp>
        <p:nvSpPr>
          <p:cNvPr id="24579" name="Rectangle 2"/>
          <p:cNvSpPr>
            <a:spLocks noGrp="1" noChangeArrowheads="1"/>
          </p:cNvSpPr>
          <p:nvPr>
            <p:ph type="title"/>
          </p:nvPr>
        </p:nvSpPr>
        <p:spPr/>
        <p:txBody>
          <a:bodyPr/>
          <a:lstStyle/>
          <a:p>
            <a:pPr eaLnBrk="1" hangingPunct="1">
              <a:defRPr/>
            </a:pPr>
            <a:r>
              <a:rPr lang="zh-CN" altLang="en-US"/>
              <a:t>平均和最坏情况分析</a:t>
            </a:r>
          </a:p>
        </p:txBody>
      </p:sp>
      <p:sp>
        <p:nvSpPr>
          <p:cNvPr id="24580" name="Rectangle 3"/>
          <p:cNvSpPr>
            <a:spLocks noGrp="1" noChangeArrowheads="1"/>
          </p:cNvSpPr>
          <p:nvPr>
            <p:ph type="body" sz="half" idx="1"/>
          </p:nvPr>
        </p:nvSpPr>
        <p:spPr>
          <a:xfrm>
            <a:off x="539552" y="1628775"/>
            <a:ext cx="8353623" cy="4968875"/>
          </a:xfrm>
        </p:spPr>
        <p:txBody>
          <a:bodyPr/>
          <a:lstStyle/>
          <a:p>
            <a:pPr algn="just" eaLnBrk="1" hangingPunct="1">
              <a:spcBef>
                <a:spcPts val="1200"/>
              </a:spcBef>
              <a:defRPr/>
            </a:pPr>
            <a:r>
              <a:rPr lang="en-US" altLang="zh-CN" b="1" i="1" dirty="0">
                <a:latin typeface="Times New Roman" charset="0"/>
              </a:rPr>
              <a:t>A</a:t>
            </a:r>
            <a:r>
              <a:rPr lang="en-US" altLang="zh-CN" b="1" dirty="0">
                <a:latin typeface="Times New Roman" charset="0"/>
              </a:rPr>
              <a:t>(</a:t>
            </a:r>
            <a:r>
              <a:rPr lang="en-US" altLang="zh-CN" b="1" i="1" dirty="0">
                <a:latin typeface="Times New Roman" charset="0"/>
              </a:rPr>
              <a:t>n</a:t>
            </a:r>
            <a:r>
              <a:rPr lang="en-US" altLang="zh-CN" b="1" dirty="0">
                <a:latin typeface="Times New Roman" charset="0"/>
              </a:rPr>
              <a:t>)</a:t>
            </a:r>
            <a:r>
              <a:rPr lang="zh-CN" altLang="en-US" b="1" dirty="0" smtClean="0">
                <a:latin typeface="Times New Roman" charset="0"/>
              </a:rPr>
              <a:t>的计算公式</a:t>
            </a:r>
            <a:endParaRPr lang="en-US" altLang="zh-CN" b="1" dirty="0" smtClean="0">
              <a:latin typeface="Times New Roman" charset="0"/>
            </a:endParaRPr>
          </a:p>
          <a:p>
            <a:pPr lvl="1" algn="just" eaLnBrk="1" hangingPunct="1">
              <a:spcBef>
                <a:spcPts val="1200"/>
              </a:spcBef>
              <a:defRPr/>
            </a:pPr>
            <a:r>
              <a:rPr lang="zh-CN" altLang="en-US" b="1" dirty="0" smtClean="0">
                <a:latin typeface="Times New Roman" charset="0"/>
              </a:rPr>
              <a:t>设</a:t>
            </a:r>
            <a:r>
              <a:rPr lang="en-US" altLang="zh-CN" b="1" i="1" dirty="0" smtClean="0">
                <a:latin typeface="Times New Roman" charset="0"/>
              </a:rPr>
              <a:t>S</a:t>
            </a:r>
            <a:r>
              <a:rPr lang="zh-CN" altLang="en-US" b="1" dirty="0" smtClean="0">
                <a:latin typeface="Times New Roman" charset="0"/>
              </a:rPr>
              <a:t>是规模为</a:t>
            </a:r>
            <a:r>
              <a:rPr lang="en-US" altLang="zh-CN" b="1" i="1" dirty="0" smtClean="0">
                <a:latin typeface="Times New Roman" charset="0"/>
              </a:rPr>
              <a:t>n</a:t>
            </a:r>
            <a:r>
              <a:rPr lang="zh-CN" altLang="en-US" b="1" dirty="0" smtClean="0">
                <a:latin typeface="Times New Roman" charset="0"/>
              </a:rPr>
              <a:t>的实例集</a:t>
            </a:r>
            <a:endParaRPr lang="en-US" altLang="zh-CN" b="1" dirty="0" smtClean="0">
              <a:latin typeface="Times New Roman" charset="0"/>
            </a:endParaRPr>
          </a:p>
          <a:p>
            <a:pPr lvl="1" algn="just" eaLnBrk="1" hangingPunct="1">
              <a:spcBef>
                <a:spcPts val="1200"/>
              </a:spcBef>
              <a:defRPr/>
            </a:pPr>
            <a:r>
              <a:rPr lang="zh-CN" altLang="en-US" b="1" dirty="0" smtClean="0">
                <a:latin typeface="Times New Roman" charset="0"/>
              </a:rPr>
              <a:t>实例</a:t>
            </a:r>
            <a:r>
              <a:rPr lang="en-US" altLang="zh-CN" b="1" i="1" dirty="0" smtClean="0">
                <a:latin typeface="Times New Roman" charset="0"/>
              </a:rPr>
              <a:t>I</a:t>
            </a:r>
            <a:r>
              <a:rPr lang="zh-CN" altLang="en-US" b="1" dirty="0" smtClean="0">
                <a:latin typeface="Times New Roman" charset="0"/>
              </a:rPr>
              <a:t>∈</a:t>
            </a:r>
            <a:r>
              <a:rPr lang="en-US" altLang="zh-CN" b="1" i="1" dirty="0" smtClean="0">
                <a:latin typeface="Times New Roman" charset="0"/>
              </a:rPr>
              <a:t>S</a:t>
            </a:r>
            <a:r>
              <a:rPr lang="zh-CN" altLang="en-US" b="1" dirty="0" smtClean="0">
                <a:latin typeface="Times New Roman" charset="0"/>
              </a:rPr>
              <a:t>的概率是</a:t>
            </a:r>
            <a:r>
              <a:rPr lang="en-US" altLang="zh-CN" b="1" i="1" dirty="0" smtClean="0">
                <a:latin typeface="Times New Roman" charset="0"/>
              </a:rPr>
              <a:t>P</a:t>
            </a:r>
            <a:r>
              <a:rPr lang="en-US" altLang="zh-CN" b="1" baseline="-25000" dirty="0" smtClean="0">
                <a:latin typeface="Times New Roman" charset="0"/>
              </a:rPr>
              <a:t>I</a:t>
            </a:r>
          </a:p>
          <a:p>
            <a:pPr lvl="1" algn="just" eaLnBrk="1" hangingPunct="1">
              <a:spcBef>
                <a:spcPts val="1200"/>
              </a:spcBef>
              <a:defRPr/>
            </a:pPr>
            <a:r>
              <a:rPr lang="zh-CN" altLang="en-US" b="1" dirty="0" smtClean="0">
                <a:latin typeface="Times New Roman" charset="0"/>
              </a:rPr>
              <a:t>算法对实例</a:t>
            </a:r>
            <a:r>
              <a:rPr lang="en-US" altLang="zh-CN" b="1" i="1" dirty="0" smtClean="0">
                <a:latin typeface="Times New Roman" charset="0"/>
              </a:rPr>
              <a:t>I</a:t>
            </a:r>
            <a:r>
              <a:rPr lang="zh-CN" altLang="en-US" b="1" dirty="0" smtClean="0">
                <a:latin typeface="Times New Roman" charset="0"/>
              </a:rPr>
              <a:t>执行的基本运算次数是</a:t>
            </a:r>
            <a:r>
              <a:rPr lang="en-US" altLang="zh-CN" b="1" i="1" dirty="0" err="1" smtClean="0">
                <a:latin typeface="Times New Roman" charset="0"/>
              </a:rPr>
              <a:t>t</a:t>
            </a:r>
            <a:r>
              <a:rPr lang="en-US" altLang="zh-CN" b="1" i="1" baseline="-25000" dirty="0" err="1" smtClean="0">
                <a:latin typeface="Times New Roman" charset="0"/>
              </a:rPr>
              <a:t>I</a:t>
            </a:r>
            <a:endParaRPr lang="en-US" altLang="zh-CN" b="1" i="1" baseline="-25000" dirty="0" smtClean="0">
              <a:latin typeface="Times New Roman" charset="0"/>
            </a:endParaRPr>
          </a:p>
          <a:p>
            <a:pPr marL="457200" lvl="1" indent="0" algn="ctr" eaLnBrk="1" hangingPunct="1">
              <a:spcBef>
                <a:spcPts val="1200"/>
              </a:spcBef>
              <a:buNone/>
              <a:defRPr/>
            </a:pPr>
            <a:endParaRPr lang="en-US" altLang="zh-CN" b="1" dirty="0">
              <a:latin typeface="Times New Roman" charset="0"/>
            </a:endParaRPr>
          </a:p>
          <a:p>
            <a:pPr marL="457200" lvl="1" indent="0" algn="just" eaLnBrk="1" hangingPunct="1">
              <a:spcBef>
                <a:spcPts val="1200"/>
              </a:spcBef>
              <a:buNone/>
              <a:defRPr/>
            </a:pPr>
            <a:endParaRPr lang="en-US" altLang="zh-CN" b="1" dirty="0" smtClean="0">
              <a:latin typeface="Times New Roman" charset="0"/>
            </a:endParaRPr>
          </a:p>
          <a:p>
            <a:pPr marL="457200" lvl="1" indent="0" algn="just" eaLnBrk="1" hangingPunct="1">
              <a:spcBef>
                <a:spcPts val="1200"/>
              </a:spcBef>
              <a:buNone/>
              <a:defRPr/>
            </a:pPr>
            <a:r>
              <a:rPr lang="zh-CN" altLang="en-US" b="1" dirty="0" smtClean="0">
                <a:latin typeface="Times New Roman" charset="0"/>
              </a:rPr>
              <a:t>在某些情况下可以假定每个输入的实例概率相等</a:t>
            </a:r>
            <a:endParaRPr lang="en-US" altLang="zh-CN" b="1" dirty="0" smtClean="0">
              <a:latin typeface="Times New Roman" charset="0"/>
            </a:endParaRPr>
          </a:p>
        </p:txBody>
      </p:sp>
      <p:pic>
        <p:nvPicPr>
          <p:cNvPr id="3" name="图片 2"/>
          <p:cNvPicPr>
            <a:picLocks noChangeAspect="1"/>
          </p:cNvPicPr>
          <p:nvPr/>
        </p:nvPicPr>
        <p:blipFill>
          <a:blip r:embed="rId3"/>
          <a:stretch>
            <a:fillRect/>
          </a:stretch>
        </p:blipFill>
        <p:spPr>
          <a:xfrm>
            <a:off x="3203848" y="4077072"/>
            <a:ext cx="3079491" cy="1080120"/>
          </a:xfrm>
          <a:prstGeom prst="rect">
            <a:avLst/>
          </a:prstGeom>
        </p:spPr>
      </p:pic>
    </p:spTree>
    <p:extLst>
      <p:ext uri="{BB962C8B-B14F-4D97-AF65-F5344CB8AC3E}">
        <p14:creationId xmlns:p14="http://schemas.microsoft.com/office/powerpoint/2010/main" val="19313973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例子：检索</a:t>
            </a:r>
            <a:r>
              <a:rPr lang="en-US" altLang="zh-CN" dirty="0" smtClean="0"/>
              <a:t>/</a:t>
            </a:r>
            <a:r>
              <a:rPr lang="zh-CN" altLang="en-US" dirty="0" smtClean="0"/>
              <a:t>查找</a:t>
            </a:r>
            <a:endParaRPr lang="zh-CN" altLang="en-US" dirty="0"/>
          </a:p>
        </p:txBody>
      </p:sp>
      <p:sp>
        <p:nvSpPr>
          <p:cNvPr id="7" name="内容占位符 6"/>
          <p:cNvSpPr>
            <a:spLocks noGrp="1"/>
          </p:cNvSpPr>
          <p:nvPr>
            <p:ph idx="1"/>
          </p:nvPr>
        </p:nvSpPr>
        <p:spPr/>
        <p:txBody>
          <a:bodyPr/>
          <a:lstStyle/>
          <a:p>
            <a:pPr marL="0" indent="0" algn="just">
              <a:buNone/>
            </a:pPr>
            <a:r>
              <a:rPr lang="zh-CN" altLang="en-US" b="1" dirty="0" smtClean="0">
                <a:solidFill>
                  <a:srgbClr val="FF0000"/>
                </a:solidFill>
                <a:latin typeface="Times New Roman" panose="02020603050405020304" pitchFamily="18" charset="0"/>
                <a:cs typeface="Times New Roman" panose="02020603050405020304" pitchFamily="18" charset="0"/>
              </a:rPr>
              <a:t>检索问题</a:t>
            </a:r>
            <a:endParaRPr lang="en-US" altLang="zh-CN" b="1" dirty="0" smtClean="0">
              <a:solidFill>
                <a:srgbClr val="FF0000"/>
              </a:solidFill>
              <a:latin typeface="Times New Roman" panose="02020603050405020304" pitchFamily="18" charset="0"/>
              <a:cs typeface="Times New Roman" panose="02020603050405020304" pitchFamily="18" charset="0"/>
            </a:endParaRPr>
          </a:p>
          <a:p>
            <a:pPr algn="just"/>
            <a:r>
              <a:rPr lang="zh-CN" altLang="en-US" b="1" dirty="0" smtClean="0">
                <a:latin typeface="Times New Roman" panose="02020603050405020304" pitchFamily="18" charset="0"/>
                <a:cs typeface="Times New Roman" panose="02020603050405020304" pitchFamily="18" charset="0"/>
              </a:rPr>
              <a:t>输入：</a:t>
            </a:r>
            <a:endParaRPr lang="en-US" altLang="zh-CN" b="1" dirty="0" smtClean="0">
              <a:latin typeface="Times New Roman" panose="02020603050405020304" pitchFamily="18" charset="0"/>
              <a:cs typeface="Times New Roman" panose="02020603050405020304" pitchFamily="18" charset="0"/>
            </a:endParaRPr>
          </a:p>
          <a:p>
            <a:pPr lvl="1" algn="just"/>
            <a:r>
              <a:rPr lang="zh-CN" altLang="en-US" b="1" dirty="0" smtClean="0">
                <a:latin typeface="Times New Roman" panose="02020603050405020304" pitchFamily="18" charset="0"/>
                <a:cs typeface="Times New Roman" panose="02020603050405020304" pitchFamily="18" charset="0"/>
              </a:rPr>
              <a:t>非降顺序排列的无重复数值</a:t>
            </a:r>
            <a:r>
              <a:rPr lang="en-US" altLang="zh-CN" b="1" i="1" dirty="0" smtClean="0">
                <a:latin typeface="Times New Roman" panose="02020603050405020304" pitchFamily="18" charset="0"/>
                <a:cs typeface="Times New Roman" panose="02020603050405020304" pitchFamily="18" charset="0"/>
              </a:rPr>
              <a:t>L</a:t>
            </a:r>
            <a:r>
              <a:rPr lang="zh-CN" altLang="en-US" b="1" dirty="0" smtClean="0">
                <a:latin typeface="Times New Roman" panose="02020603050405020304" pitchFamily="18" charset="0"/>
                <a:cs typeface="Times New Roman" panose="02020603050405020304" pitchFamily="18" charset="0"/>
              </a:rPr>
              <a:t>，元素数</a:t>
            </a:r>
            <a:r>
              <a:rPr lang="en-US" altLang="zh-CN" b="1" i="1" dirty="0" smtClean="0">
                <a:latin typeface="Times New Roman" panose="02020603050405020304" pitchFamily="18" charset="0"/>
                <a:cs typeface="Times New Roman" panose="02020603050405020304" pitchFamily="18" charset="0"/>
              </a:rPr>
              <a:t>n</a:t>
            </a:r>
            <a:r>
              <a:rPr lang="zh-CN" altLang="en-US" b="1" dirty="0" smtClean="0">
                <a:latin typeface="Times New Roman" panose="02020603050405020304" pitchFamily="18" charset="0"/>
                <a:cs typeface="Times New Roman" panose="02020603050405020304" pitchFamily="18" charset="0"/>
              </a:rPr>
              <a:t>，数</a:t>
            </a:r>
            <a:r>
              <a:rPr lang="en-US" altLang="zh-CN" b="1" i="1" dirty="0" smtClean="0">
                <a:latin typeface="Times New Roman" panose="02020603050405020304" pitchFamily="18" charset="0"/>
                <a:cs typeface="Times New Roman" panose="02020603050405020304" pitchFamily="18" charset="0"/>
              </a:rPr>
              <a:t>x</a:t>
            </a:r>
          </a:p>
          <a:p>
            <a:pPr algn="just"/>
            <a:r>
              <a:rPr lang="zh-CN" altLang="en-US" b="1" dirty="0" smtClean="0">
                <a:latin typeface="Times New Roman" panose="02020603050405020304" pitchFamily="18" charset="0"/>
                <a:cs typeface="Times New Roman" panose="02020603050405020304" pitchFamily="18" charset="0"/>
              </a:rPr>
              <a:t>输出：</a:t>
            </a:r>
            <a:r>
              <a:rPr lang="en-US" altLang="zh-CN" b="1" i="1" dirty="0" smtClean="0">
                <a:latin typeface="Times New Roman" panose="02020603050405020304" pitchFamily="18" charset="0"/>
                <a:cs typeface="Times New Roman" panose="02020603050405020304" pitchFamily="18" charset="0"/>
              </a:rPr>
              <a:t>j</a:t>
            </a:r>
          </a:p>
          <a:p>
            <a:pPr lvl="1" algn="just"/>
            <a:r>
              <a:rPr lang="zh-CN" altLang="en-US" b="1" dirty="0" smtClean="0">
                <a:latin typeface="Times New Roman" panose="02020603050405020304" pitchFamily="18" charset="0"/>
                <a:cs typeface="Times New Roman" panose="02020603050405020304" pitchFamily="18" charset="0"/>
              </a:rPr>
              <a:t>若</a:t>
            </a:r>
            <a:r>
              <a:rPr lang="en-US" altLang="zh-CN" b="1" i="1" dirty="0" smtClean="0">
                <a:latin typeface="Times New Roman" panose="02020603050405020304" pitchFamily="18" charset="0"/>
                <a:cs typeface="Times New Roman" panose="02020603050405020304" pitchFamily="18" charset="0"/>
              </a:rPr>
              <a:t>x</a:t>
            </a:r>
            <a:r>
              <a:rPr lang="zh-CN" altLang="en-US" b="1" dirty="0" smtClean="0">
                <a:latin typeface="Times New Roman" panose="02020603050405020304" pitchFamily="18" charset="0"/>
                <a:cs typeface="Times New Roman" panose="02020603050405020304" pitchFamily="18" charset="0"/>
              </a:rPr>
              <a:t>在</a:t>
            </a:r>
            <a:r>
              <a:rPr lang="en-US" altLang="zh-CN" b="1" i="1" dirty="0" smtClean="0">
                <a:latin typeface="Times New Roman" panose="02020603050405020304" pitchFamily="18" charset="0"/>
                <a:cs typeface="Times New Roman" panose="02020603050405020304" pitchFamily="18" charset="0"/>
              </a:rPr>
              <a:t>L</a:t>
            </a:r>
            <a:r>
              <a:rPr lang="zh-CN" altLang="en-US" b="1" dirty="0" smtClean="0">
                <a:latin typeface="Times New Roman" panose="02020603050405020304" pitchFamily="18" charset="0"/>
                <a:cs typeface="Times New Roman" panose="02020603050405020304" pitchFamily="18" charset="0"/>
              </a:rPr>
              <a:t>中，</a:t>
            </a:r>
            <a:r>
              <a:rPr lang="en-US" altLang="zh-CN" b="1" i="1" dirty="0" smtClean="0">
                <a:latin typeface="Times New Roman" panose="02020603050405020304" pitchFamily="18" charset="0"/>
                <a:cs typeface="Times New Roman" panose="02020603050405020304" pitchFamily="18" charset="0"/>
              </a:rPr>
              <a:t>j</a:t>
            </a:r>
            <a:r>
              <a:rPr lang="zh-CN" altLang="en-US" b="1" dirty="0" smtClean="0">
                <a:latin typeface="Times New Roman" panose="02020603050405020304" pitchFamily="18" charset="0"/>
                <a:cs typeface="Times New Roman" panose="02020603050405020304" pitchFamily="18" charset="0"/>
              </a:rPr>
              <a:t>是</a:t>
            </a:r>
            <a:r>
              <a:rPr lang="en-US" altLang="zh-CN" b="1" i="1" dirty="0" smtClean="0">
                <a:latin typeface="Times New Roman" panose="02020603050405020304" pitchFamily="18" charset="0"/>
                <a:cs typeface="Times New Roman" panose="02020603050405020304" pitchFamily="18" charset="0"/>
              </a:rPr>
              <a:t>x</a:t>
            </a:r>
            <a:r>
              <a:rPr lang="zh-CN" altLang="en-US" b="1" dirty="0" smtClean="0">
                <a:latin typeface="Times New Roman" panose="02020603050405020304" pitchFamily="18" charset="0"/>
                <a:cs typeface="Times New Roman" panose="02020603050405020304" pitchFamily="18" charset="0"/>
              </a:rPr>
              <a:t>首次出现的下标；</a:t>
            </a:r>
            <a:endParaRPr lang="en-US" altLang="zh-CN" b="1" dirty="0" smtClean="0">
              <a:latin typeface="Times New Roman" panose="02020603050405020304" pitchFamily="18" charset="0"/>
              <a:cs typeface="Times New Roman" panose="02020603050405020304" pitchFamily="18" charset="0"/>
            </a:endParaRPr>
          </a:p>
          <a:p>
            <a:pPr lvl="1" algn="just"/>
            <a:r>
              <a:rPr lang="zh-CN" altLang="en-US" b="1" dirty="0" smtClean="0">
                <a:latin typeface="Times New Roman" panose="02020603050405020304" pitchFamily="18" charset="0"/>
                <a:cs typeface="Times New Roman" panose="02020603050405020304" pitchFamily="18" charset="0"/>
              </a:rPr>
              <a:t>否则</a:t>
            </a:r>
            <a:r>
              <a:rPr lang="en-US" altLang="zh-CN" b="1" i="1" dirty="0" smtClean="0">
                <a:latin typeface="Times New Roman" panose="02020603050405020304" pitchFamily="18" charset="0"/>
                <a:cs typeface="Times New Roman" panose="02020603050405020304" pitchFamily="18" charset="0"/>
              </a:rPr>
              <a:t>j</a:t>
            </a:r>
            <a:r>
              <a:rPr lang="en-US" altLang="zh-CN" b="1" dirty="0" smtClean="0">
                <a:latin typeface="Times New Roman" panose="02020603050405020304" pitchFamily="18" charset="0"/>
                <a:cs typeface="Times New Roman" panose="02020603050405020304" pitchFamily="18" charset="0"/>
              </a:rPr>
              <a:t>=0</a:t>
            </a:r>
          </a:p>
          <a:p>
            <a:pPr lvl="1" algn="just"/>
            <a:endParaRPr lang="en-US" altLang="zh-CN" b="1" dirty="0" smtClean="0">
              <a:latin typeface="Times New Roman" panose="02020603050405020304" pitchFamily="18" charset="0"/>
              <a:cs typeface="Times New Roman" panose="02020603050405020304" pitchFamily="18" charset="0"/>
            </a:endParaRPr>
          </a:p>
          <a:p>
            <a:pPr algn="just"/>
            <a:r>
              <a:rPr lang="zh-CN" altLang="en-US" b="1" dirty="0" smtClean="0">
                <a:latin typeface="Times New Roman" panose="02020603050405020304" pitchFamily="18" charset="0"/>
                <a:cs typeface="Times New Roman" panose="02020603050405020304" pitchFamily="18" charset="0"/>
              </a:rPr>
              <a:t>基本运算：</a:t>
            </a:r>
            <a:r>
              <a:rPr lang="en-US" altLang="zh-CN" b="1" i="1" dirty="0" smtClean="0">
                <a:latin typeface="Times New Roman" panose="02020603050405020304" pitchFamily="18" charset="0"/>
                <a:cs typeface="Times New Roman" panose="02020603050405020304" pitchFamily="18" charset="0"/>
              </a:rPr>
              <a:t>x</a:t>
            </a:r>
            <a:r>
              <a:rPr lang="zh-CN" altLang="en-US" b="1" dirty="0" smtClean="0">
                <a:latin typeface="Times New Roman" panose="02020603050405020304" pitchFamily="18" charset="0"/>
                <a:cs typeface="Times New Roman" panose="02020603050405020304" pitchFamily="18" charset="0"/>
              </a:rPr>
              <a:t>与</a:t>
            </a:r>
            <a:r>
              <a:rPr lang="en-US" altLang="zh-CN" b="1" i="1" dirty="0" smtClean="0">
                <a:latin typeface="Times New Roman" panose="02020603050405020304" pitchFamily="18" charset="0"/>
                <a:cs typeface="Times New Roman" panose="02020603050405020304" pitchFamily="18" charset="0"/>
              </a:rPr>
              <a:t>L</a:t>
            </a:r>
            <a:r>
              <a:rPr lang="zh-CN" altLang="en-US" b="1" dirty="0" smtClean="0">
                <a:latin typeface="Times New Roman" panose="02020603050405020304" pitchFamily="18" charset="0"/>
                <a:cs typeface="Times New Roman" panose="02020603050405020304" pitchFamily="18" charset="0"/>
              </a:rPr>
              <a:t>中元素的比较</a:t>
            </a:r>
            <a:endParaRPr lang="zh-CN" altLang="en-US" b="1" dirty="0">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defRPr/>
            </a:pPr>
            <a:fld id="{C9F3BF96-CBF7-414F-AD22-2F0A3A6E2DE0}" type="slidenum">
              <a:rPr lang="en-US" altLang="zh-CN" smtClean="0">
                <a:solidFill>
                  <a:srgbClr val="000000"/>
                </a:solidFill>
              </a:rPr>
              <a:pPr>
                <a:defRPr/>
              </a:pPr>
              <a:t>38</a:t>
            </a:fld>
            <a:endParaRPr lang="en-US" altLang="zh-CN">
              <a:solidFill>
                <a:srgbClr val="000000"/>
              </a:solidFill>
            </a:endParaRPr>
          </a:p>
        </p:txBody>
      </p:sp>
    </p:spTree>
    <p:extLst>
      <p:ext uri="{BB962C8B-B14F-4D97-AF65-F5344CB8AC3E}">
        <p14:creationId xmlns:p14="http://schemas.microsoft.com/office/powerpoint/2010/main" val="21855643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顺序检索算法</a:t>
            </a:r>
            <a:endParaRPr lang="zh-CN" altLang="en-US" dirty="0"/>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solidFill>
                  <a:srgbClr val="000000"/>
                </a:solidFill>
              </a:rPr>
              <a:pPr>
                <a:defRPr/>
              </a:pPr>
              <a:t>39</a:t>
            </a:fld>
            <a:endParaRPr lang="en-US" altLang="zh-CN">
              <a:solidFill>
                <a:srgbClr val="000000"/>
              </a:solidFill>
            </a:endParaRPr>
          </a:p>
        </p:txBody>
      </p:sp>
      <p:sp>
        <p:nvSpPr>
          <p:cNvPr id="5" name="内容占位符 4"/>
          <p:cNvSpPr>
            <a:spLocks noGrp="1"/>
          </p:cNvSpPr>
          <p:nvPr>
            <p:ph idx="1"/>
          </p:nvPr>
        </p:nvSpPr>
        <p:spPr/>
        <p:txBody>
          <a:bodyPr/>
          <a:lstStyle/>
          <a:p>
            <a:r>
              <a:rPr lang="en-US" altLang="zh-CN" b="1" i="1" dirty="0">
                <a:latin typeface="Times New Roman" panose="02020603050405020304" pitchFamily="18" charset="0"/>
                <a:cs typeface="Times New Roman" panose="02020603050405020304" pitchFamily="18" charset="0"/>
              </a:rPr>
              <a:t>j</a:t>
            </a: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，将</a:t>
            </a:r>
            <a:r>
              <a:rPr lang="en-US" altLang="zh-CN" b="1" i="1" dirty="0">
                <a:latin typeface="Times New Roman" panose="02020603050405020304" pitchFamily="18" charset="0"/>
                <a:cs typeface="Times New Roman" panose="02020603050405020304" pitchFamily="18" charset="0"/>
              </a:rPr>
              <a:t>x</a:t>
            </a:r>
            <a:r>
              <a:rPr lang="zh-CN" altLang="en-US" b="1" dirty="0">
                <a:latin typeface="Times New Roman" panose="02020603050405020304" pitchFamily="18" charset="0"/>
                <a:cs typeface="Times New Roman" panose="02020603050405020304" pitchFamily="18" charset="0"/>
              </a:rPr>
              <a:t>与</a:t>
            </a:r>
            <a:r>
              <a:rPr lang="en-US" altLang="zh-CN" b="1" i="1" dirty="0">
                <a:latin typeface="Times New Roman" panose="02020603050405020304" pitchFamily="18" charset="0"/>
                <a:cs typeface="Times New Roman" panose="02020603050405020304" pitchFamily="18" charset="0"/>
              </a:rPr>
              <a:t>L</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j</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比较，</a:t>
            </a:r>
            <a:endParaRPr lang="en-US" altLang="zh-CN" b="1" dirty="0">
              <a:latin typeface="Times New Roman" panose="02020603050405020304" pitchFamily="18" charset="0"/>
              <a:cs typeface="Times New Roman" panose="02020603050405020304" pitchFamily="18" charset="0"/>
            </a:endParaRPr>
          </a:p>
          <a:p>
            <a:pPr lvl="1"/>
            <a:r>
              <a:rPr lang="zh-CN" altLang="en-US" b="1" dirty="0" smtClean="0">
                <a:latin typeface="Times New Roman" panose="02020603050405020304" pitchFamily="18" charset="0"/>
                <a:cs typeface="Times New Roman" panose="02020603050405020304" pitchFamily="18" charset="0"/>
              </a:rPr>
              <a:t>如果</a:t>
            </a:r>
            <a:r>
              <a:rPr lang="en-US" altLang="zh-CN" b="1" i="1" dirty="0" smtClean="0">
                <a:latin typeface="Times New Roman" panose="02020603050405020304" pitchFamily="18" charset="0"/>
                <a:cs typeface="Times New Roman" panose="02020603050405020304" pitchFamily="18" charset="0"/>
              </a:rPr>
              <a:t>x</a:t>
            </a:r>
            <a:r>
              <a:rPr lang="en-US" altLang="zh-CN" b="1" dirty="0" smtClean="0">
                <a:latin typeface="Times New Roman" panose="02020603050405020304" pitchFamily="18" charset="0"/>
                <a:cs typeface="Times New Roman" panose="02020603050405020304" pitchFamily="18" charset="0"/>
              </a:rPr>
              <a:t>=</a:t>
            </a:r>
            <a:r>
              <a:rPr lang="en-US" altLang="zh-CN" b="1" i="1" dirty="0" smtClean="0">
                <a:latin typeface="Times New Roman" panose="02020603050405020304" pitchFamily="18" charset="0"/>
                <a:cs typeface="Times New Roman" panose="02020603050405020304" pitchFamily="18" charset="0"/>
              </a:rPr>
              <a:t>L</a:t>
            </a:r>
            <a:r>
              <a:rPr lang="en-US" altLang="zh-CN" b="1" dirty="0" smtClean="0">
                <a:latin typeface="Times New Roman" panose="02020603050405020304" pitchFamily="18" charset="0"/>
                <a:cs typeface="Times New Roman" panose="02020603050405020304" pitchFamily="18" charset="0"/>
              </a:rPr>
              <a:t>[</a:t>
            </a:r>
            <a:r>
              <a:rPr lang="en-US" altLang="zh-CN" b="1" i="1" dirty="0" smtClean="0">
                <a:latin typeface="Times New Roman" panose="02020603050405020304" pitchFamily="18" charset="0"/>
                <a:cs typeface="Times New Roman" panose="02020603050405020304" pitchFamily="18" charset="0"/>
              </a:rPr>
              <a:t>j</a:t>
            </a:r>
            <a:r>
              <a:rPr lang="en-US" altLang="zh-CN" b="1" dirty="0" smtClean="0">
                <a:latin typeface="Times New Roman" panose="02020603050405020304" pitchFamily="18" charset="0"/>
                <a:cs typeface="Times New Roman" panose="02020603050405020304" pitchFamily="18" charset="0"/>
              </a:rPr>
              <a:t>]</a:t>
            </a:r>
            <a:r>
              <a:rPr lang="zh-CN" altLang="en-US" b="1" dirty="0" smtClean="0">
                <a:latin typeface="Times New Roman" panose="02020603050405020304" pitchFamily="18" charset="0"/>
                <a:cs typeface="Times New Roman" panose="02020603050405020304" pitchFamily="18" charset="0"/>
              </a:rPr>
              <a:t>，则算法停止，输出</a:t>
            </a:r>
            <a:r>
              <a:rPr lang="en-US" altLang="zh-CN" b="1" i="1" dirty="0" smtClean="0">
                <a:latin typeface="Times New Roman" panose="02020603050405020304" pitchFamily="18" charset="0"/>
                <a:cs typeface="Times New Roman" panose="02020603050405020304" pitchFamily="18" charset="0"/>
              </a:rPr>
              <a:t>j</a:t>
            </a:r>
            <a:r>
              <a:rPr lang="zh-CN" altLang="en-US"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lvl="1"/>
            <a:r>
              <a:rPr lang="zh-CN" altLang="en-US" b="1" dirty="0" smtClean="0">
                <a:latin typeface="Times New Roman" panose="02020603050405020304" pitchFamily="18" charset="0"/>
                <a:cs typeface="Times New Roman" panose="02020603050405020304" pitchFamily="18" charset="0"/>
              </a:rPr>
              <a:t>如果不等，则把</a:t>
            </a:r>
            <a:r>
              <a:rPr lang="en-US" altLang="zh-CN" b="1" i="1" dirty="0" smtClean="0">
                <a:latin typeface="Times New Roman" panose="02020603050405020304" pitchFamily="18" charset="0"/>
                <a:cs typeface="Times New Roman" panose="02020603050405020304" pitchFamily="18" charset="0"/>
              </a:rPr>
              <a:t>j</a:t>
            </a:r>
            <a:r>
              <a:rPr lang="zh-CN" altLang="en-US" b="1" dirty="0" smtClean="0">
                <a:latin typeface="Times New Roman" panose="02020603050405020304" pitchFamily="18" charset="0"/>
                <a:cs typeface="Times New Roman" panose="02020603050405020304" pitchFamily="18" charset="0"/>
              </a:rPr>
              <a:t>加</a:t>
            </a:r>
            <a:r>
              <a:rPr lang="en-US" altLang="zh-CN" b="1" dirty="0" smtClean="0">
                <a:latin typeface="Times New Roman" panose="02020603050405020304" pitchFamily="18" charset="0"/>
                <a:cs typeface="Times New Roman" panose="02020603050405020304" pitchFamily="18" charset="0"/>
              </a:rPr>
              <a:t>1</a:t>
            </a:r>
            <a:r>
              <a:rPr lang="zh-CN" altLang="en-US" b="1" dirty="0" smtClean="0">
                <a:latin typeface="Times New Roman" panose="02020603050405020304" pitchFamily="18" charset="0"/>
                <a:cs typeface="Times New Roman" panose="02020603050405020304" pitchFamily="18" charset="0"/>
              </a:rPr>
              <a:t>，继续比较，如果</a:t>
            </a:r>
            <a:r>
              <a:rPr lang="en-US" altLang="zh-CN" b="1" i="1" dirty="0" smtClean="0">
                <a:latin typeface="Times New Roman" panose="02020603050405020304" pitchFamily="18" charset="0"/>
                <a:cs typeface="Times New Roman" panose="02020603050405020304" pitchFamily="18" charset="0"/>
              </a:rPr>
              <a:t>j</a:t>
            </a:r>
            <a:r>
              <a:rPr lang="en-US" altLang="zh-CN" b="1" dirty="0" smtClean="0">
                <a:latin typeface="Times New Roman" panose="02020603050405020304" pitchFamily="18" charset="0"/>
                <a:cs typeface="Times New Roman" panose="02020603050405020304" pitchFamily="18" charset="0"/>
              </a:rPr>
              <a:t>&gt;</a:t>
            </a:r>
            <a:r>
              <a:rPr lang="en-US" altLang="zh-CN" b="1" i="1" dirty="0" smtClean="0">
                <a:latin typeface="Times New Roman" panose="02020603050405020304" pitchFamily="18" charset="0"/>
                <a:cs typeface="Times New Roman" panose="02020603050405020304" pitchFamily="18" charset="0"/>
              </a:rPr>
              <a:t>n</a:t>
            </a:r>
            <a:r>
              <a:rPr lang="zh-CN" altLang="en-US" b="1" dirty="0" smtClean="0">
                <a:latin typeface="Times New Roman" panose="02020603050405020304" pitchFamily="18" charset="0"/>
                <a:cs typeface="Times New Roman" panose="02020603050405020304" pitchFamily="18" charset="0"/>
              </a:rPr>
              <a:t>，则停机并输出</a:t>
            </a:r>
            <a:r>
              <a:rPr lang="en-US" altLang="zh-CN" b="1" dirty="0" smtClean="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323528" y="4005064"/>
            <a:ext cx="1266693" cy="523220"/>
          </a:xfrm>
          <a:prstGeom prst="rect">
            <a:avLst/>
          </a:prstGeom>
          <a:noFill/>
        </p:spPr>
        <p:txBody>
          <a:bodyPr wrap="none" rtlCol="0">
            <a:spAutoFit/>
          </a:bodyPr>
          <a:lstStyle/>
          <a:p>
            <a:r>
              <a:rPr lang="zh-CN" altLang="en-US" sz="2800" dirty="0" smtClean="0">
                <a:solidFill>
                  <a:srgbClr val="FF0000"/>
                </a:solidFill>
                <a:latin typeface="黑体" panose="02010609060101010101" pitchFamily="49" charset="-122"/>
                <a:ea typeface="黑体" panose="02010609060101010101" pitchFamily="49" charset="-122"/>
              </a:rPr>
              <a:t>实例：</a:t>
            </a:r>
            <a:endParaRPr lang="zh-CN" altLang="en-US" sz="2800" dirty="0">
              <a:solidFill>
                <a:srgbClr val="FF0000"/>
              </a:solidFill>
              <a:latin typeface="黑体" panose="02010609060101010101" pitchFamily="49" charset="-122"/>
              <a:ea typeface="黑体" panose="02010609060101010101" pitchFamily="49" charset="-122"/>
            </a:endParaRPr>
          </a:p>
        </p:txBody>
      </p:sp>
      <p:sp>
        <p:nvSpPr>
          <p:cNvPr id="7" name="矩形 6"/>
          <p:cNvSpPr/>
          <p:nvPr/>
        </p:nvSpPr>
        <p:spPr bwMode="auto">
          <a:xfrm>
            <a:off x="1835696" y="4041068"/>
            <a:ext cx="792088" cy="451212"/>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sz="2400" dirty="0" smtClean="0">
                <a:solidFill>
                  <a:srgbClr val="000000"/>
                </a:solidFill>
                <a:latin typeface="Arial Black" panose="020B0A04020102020204" pitchFamily="34" charset="0"/>
                <a:ea typeface="宋体" pitchFamily="2" charset="-122"/>
              </a:rPr>
              <a:t>1</a:t>
            </a:r>
            <a:endParaRPr lang="zh-CN" altLang="en-US" sz="2400" dirty="0" smtClean="0">
              <a:solidFill>
                <a:srgbClr val="000000"/>
              </a:solidFill>
              <a:latin typeface="Arial Black" panose="020B0A04020102020204" pitchFamily="34" charset="0"/>
              <a:ea typeface="宋体" pitchFamily="2" charset="-122"/>
            </a:endParaRPr>
          </a:p>
        </p:txBody>
      </p:sp>
      <p:sp>
        <p:nvSpPr>
          <p:cNvPr id="8" name="矩形 7"/>
          <p:cNvSpPr/>
          <p:nvPr/>
        </p:nvSpPr>
        <p:spPr bwMode="auto">
          <a:xfrm>
            <a:off x="2627784" y="4041068"/>
            <a:ext cx="792088" cy="451212"/>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sz="2400" dirty="0" smtClean="0">
                <a:solidFill>
                  <a:srgbClr val="000000"/>
                </a:solidFill>
                <a:latin typeface="Arial Black" panose="020B0A04020102020204" pitchFamily="34" charset="0"/>
                <a:ea typeface="宋体" pitchFamily="2" charset="-122"/>
              </a:rPr>
              <a:t>2</a:t>
            </a:r>
            <a:endParaRPr lang="zh-CN" altLang="en-US" sz="2400" dirty="0" smtClean="0">
              <a:solidFill>
                <a:srgbClr val="000000"/>
              </a:solidFill>
              <a:latin typeface="Arial Black" panose="020B0A04020102020204" pitchFamily="34" charset="0"/>
              <a:ea typeface="宋体" pitchFamily="2" charset="-122"/>
            </a:endParaRPr>
          </a:p>
        </p:txBody>
      </p:sp>
      <p:sp>
        <p:nvSpPr>
          <p:cNvPr id="9" name="矩形 8"/>
          <p:cNvSpPr/>
          <p:nvPr/>
        </p:nvSpPr>
        <p:spPr bwMode="auto">
          <a:xfrm>
            <a:off x="3419872" y="4041068"/>
            <a:ext cx="792088" cy="451212"/>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sz="2400" dirty="0" smtClean="0">
                <a:solidFill>
                  <a:srgbClr val="000000"/>
                </a:solidFill>
                <a:latin typeface="Arial Black" panose="020B0A04020102020204" pitchFamily="34" charset="0"/>
                <a:ea typeface="宋体" pitchFamily="2" charset="-122"/>
              </a:rPr>
              <a:t>3</a:t>
            </a:r>
            <a:endParaRPr lang="zh-CN" altLang="en-US" sz="2400" dirty="0" smtClean="0">
              <a:solidFill>
                <a:srgbClr val="000000"/>
              </a:solidFill>
              <a:latin typeface="Arial Black" panose="020B0A04020102020204" pitchFamily="34" charset="0"/>
              <a:ea typeface="宋体" pitchFamily="2" charset="-122"/>
            </a:endParaRPr>
          </a:p>
        </p:txBody>
      </p:sp>
      <p:sp>
        <p:nvSpPr>
          <p:cNvPr id="10" name="矩形 9"/>
          <p:cNvSpPr/>
          <p:nvPr/>
        </p:nvSpPr>
        <p:spPr bwMode="auto">
          <a:xfrm>
            <a:off x="4211960" y="4041068"/>
            <a:ext cx="792088" cy="451212"/>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sz="2400" dirty="0" smtClean="0">
                <a:solidFill>
                  <a:srgbClr val="000000"/>
                </a:solidFill>
                <a:latin typeface="Arial Black" panose="020B0A04020102020204" pitchFamily="34" charset="0"/>
                <a:ea typeface="宋体" pitchFamily="2" charset="-122"/>
              </a:rPr>
              <a:t>4</a:t>
            </a:r>
            <a:endParaRPr lang="zh-CN" altLang="en-US" sz="2400" dirty="0" smtClean="0">
              <a:solidFill>
                <a:srgbClr val="000000"/>
              </a:solidFill>
              <a:latin typeface="Arial Black" panose="020B0A04020102020204" pitchFamily="34" charset="0"/>
              <a:ea typeface="宋体" pitchFamily="2" charset="-122"/>
            </a:endParaRPr>
          </a:p>
        </p:txBody>
      </p:sp>
      <p:sp>
        <p:nvSpPr>
          <p:cNvPr id="11" name="矩形 10"/>
          <p:cNvSpPr/>
          <p:nvPr/>
        </p:nvSpPr>
        <p:spPr bwMode="auto">
          <a:xfrm>
            <a:off x="4994733" y="4040542"/>
            <a:ext cx="792088" cy="451212"/>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en-US" altLang="zh-CN" sz="2400" dirty="0" smtClean="0">
                <a:solidFill>
                  <a:srgbClr val="000000"/>
                </a:solidFill>
                <a:latin typeface="Arial Black" panose="020B0A04020102020204" pitchFamily="34" charset="0"/>
                <a:ea typeface="宋体" pitchFamily="2" charset="-122"/>
              </a:rPr>
              <a:t>5</a:t>
            </a:r>
            <a:endParaRPr lang="zh-CN" altLang="en-US" sz="2400" dirty="0" smtClean="0">
              <a:solidFill>
                <a:srgbClr val="000000"/>
              </a:solidFill>
              <a:latin typeface="Arial Black" panose="020B0A04020102020204" pitchFamily="34" charset="0"/>
              <a:ea typeface="宋体" pitchFamily="2" charset="-122"/>
            </a:endParaRPr>
          </a:p>
        </p:txBody>
      </p:sp>
      <p:sp>
        <p:nvSpPr>
          <p:cNvPr id="12" name="文本框 11"/>
          <p:cNvSpPr txBox="1"/>
          <p:nvPr/>
        </p:nvSpPr>
        <p:spPr>
          <a:xfrm>
            <a:off x="1835696" y="4861706"/>
            <a:ext cx="3435556" cy="1384995"/>
          </a:xfrm>
          <a:prstGeom prst="rect">
            <a:avLst/>
          </a:prstGeom>
          <a:noFill/>
        </p:spPr>
        <p:txBody>
          <a:bodyPr wrap="none" rtlCol="0">
            <a:spAutoFit/>
          </a:bodyPr>
          <a:lstStyle/>
          <a:p>
            <a:pPr>
              <a:lnSpc>
                <a:spcPct val="150000"/>
              </a:lnSpc>
            </a:pPr>
            <a:r>
              <a:rPr lang="en-US" altLang="zh-CN" sz="2800" i="1"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en-US" altLang="zh-CN" sz="2800"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2800"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，需要比较</a:t>
            </a:r>
            <a:r>
              <a:rPr lang="en-US" altLang="zh-CN" sz="2800"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2800"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次</a:t>
            </a:r>
            <a:endParaRPr lang="en-US" altLang="zh-CN" sz="2800"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800" i="1"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en-US" altLang="zh-CN" sz="2800"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=2.5</a:t>
            </a:r>
            <a:r>
              <a:rPr lang="zh-CN" altLang="en-US" sz="2800"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，需要比较</a:t>
            </a:r>
            <a:r>
              <a:rPr lang="en-US" altLang="zh-CN" sz="2800"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en-US" sz="2800"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次</a:t>
            </a:r>
            <a:endParaRPr lang="zh-CN" altLang="en-US" sz="2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1067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1"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算法有哪些应用</a:t>
            </a:r>
            <a:endParaRPr kumimoji="1" lang="zh-CN" altLang="en-US" dirty="0"/>
          </a:p>
        </p:txBody>
      </p:sp>
      <p:sp>
        <p:nvSpPr>
          <p:cNvPr id="3" name="内容占位符 2"/>
          <p:cNvSpPr>
            <a:spLocks noGrp="1"/>
          </p:cNvSpPr>
          <p:nvPr>
            <p:ph idx="1"/>
          </p:nvPr>
        </p:nvSpPr>
        <p:spPr>
          <a:xfrm>
            <a:off x="438348" y="1531937"/>
            <a:ext cx="8416032" cy="4503738"/>
          </a:xfrm>
        </p:spPr>
        <p:txBody>
          <a:bodyPr/>
          <a:lstStyle/>
          <a:p>
            <a:r>
              <a:rPr kumimoji="1" lang="zh-CN" altLang="en-US" sz="2400" b="1" dirty="0" smtClean="0">
                <a:solidFill>
                  <a:srgbClr val="FF0000"/>
                </a:solidFill>
                <a:latin typeface="Arial" panose="020B0604020202020204" pitchFamily="34" charset="0"/>
                <a:cs typeface="Arial" panose="020B0604020202020204" pitchFamily="34" charset="0"/>
              </a:rPr>
              <a:t>互联网：</a:t>
            </a:r>
            <a:r>
              <a:rPr kumimoji="1" lang="zh-CN" altLang="en-US" sz="2400" b="1" dirty="0" smtClean="0">
                <a:latin typeface="Arial" panose="020B0604020202020204" pitchFamily="34" charset="0"/>
                <a:cs typeface="Arial" panose="020B0604020202020204" pitchFamily="34" charset="0"/>
              </a:rPr>
              <a:t>网页搜索、网络路由、</a:t>
            </a:r>
            <a:r>
              <a:rPr kumimoji="1" lang="en-US" altLang="zh-CN" sz="2400" b="1" dirty="0" err="1" smtClean="0">
                <a:latin typeface="Arial" panose="020B0604020202020204" pitchFamily="34" charset="0"/>
                <a:cs typeface="Arial" panose="020B0604020202020204" pitchFamily="34" charset="0"/>
              </a:rPr>
              <a:t>BitTorrent</a:t>
            </a:r>
            <a:r>
              <a:rPr kumimoji="1" lang="en-US" altLang="zh-CN" sz="2400" b="1" dirty="0" smtClean="0">
                <a:latin typeface="Arial" panose="020B0604020202020204" pitchFamily="34" charset="0"/>
                <a:cs typeface="Arial" panose="020B0604020202020204" pitchFamily="34" charset="0"/>
              </a:rPr>
              <a:t>…</a:t>
            </a:r>
          </a:p>
          <a:p>
            <a:r>
              <a:rPr kumimoji="1" lang="zh-CN" altLang="en-US" sz="2400" b="1" dirty="0">
                <a:solidFill>
                  <a:srgbClr val="FF0000"/>
                </a:solidFill>
                <a:latin typeface="Arial" panose="020B0604020202020204" pitchFamily="34" charset="0"/>
                <a:cs typeface="Arial" panose="020B0604020202020204" pitchFamily="34" charset="0"/>
              </a:rPr>
              <a:t>生物信息：</a:t>
            </a:r>
            <a:r>
              <a:rPr kumimoji="1" lang="zh-CN" altLang="en-US" sz="2400" b="1" dirty="0" smtClean="0">
                <a:latin typeface="Arial" panose="020B0604020202020204" pitchFamily="34" charset="0"/>
                <a:cs typeface="Arial" panose="020B0604020202020204" pitchFamily="34" charset="0"/>
              </a:rPr>
              <a:t>人类基因组计划、蛋白质结构分析</a:t>
            </a:r>
            <a:r>
              <a:rPr kumimoji="1" lang="en-US" altLang="zh-CN" sz="2400" b="1" dirty="0" smtClean="0">
                <a:latin typeface="Arial" panose="020B0604020202020204" pitchFamily="34" charset="0"/>
                <a:cs typeface="Arial" panose="020B0604020202020204" pitchFamily="34" charset="0"/>
              </a:rPr>
              <a:t>…</a:t>
            </a:r>
          </a:p>
          <a:p>
            <a:r>
              <a:rPr kumimoji="1" lang="zh-CN" altLang="en-US" sz="2400" b="1" dirty="0" smtClean="0">
                <a:solidFill>
                  <a:srgbClr val="FF0000"/>
                </a:solidFill>
                <a:latin typeface="Arial" panose="020B0604020202020204" pitchFamily="34" charset="0"/>
                <a:cs typeface="Arial" panose="020B0604020202020204" pitchFamily="34" charset="0"/>
              </a:rPr>
              <a:t>计算机</a:t>
            </a:r>
            <a:r>
              <a:rPr kumimoji="1" lang="zh-CN" altLang="en-US" sz="2400" b="1" dirty="0">
                <a:solidFill>
                  <a:srgbClr val="FF0000"/>
                </a:solidFill>
                <a:latin typeface="Arial" panose="020B0604020202020204" pitchFamily="34" charset="0"/>
                <a:cs typeface="Arial" panose="020B0604020202020204" pitchFamily="34" charset="0"/>
              </a:rPr>
              <a:t>图形：</a:t>
            </a:r>
            <a:r>
              <a:rPr kumimoji="1" lang="zh-CN" altLang="en-US" sz="2400" b="1" dirty="0" smtClean="0">
                <a:latin typeface="Arial" panose="020B0604020202020204" pitchFamily="34" charset="0"/>
                <a:cs typeface="Arial" panose="020B0604020202020204" pitchFamily="34" charset="0"/>
              </a:rPr>
              <a:t>电影、游戏、虚拟现实</a:t>
            </a:r>
            <a:r>
              <a:rPr kumimoji="1" lang="en-US" altLang="zh-CN" sz="2400" b="1" dirty="0" smtClean="0">
                <a:latin typeface="Arial" panose="020B0604020202020204" pitchFamily="34" charset="0"/>
                <a:cs typeface="Arial" panose="020B0604020202020204" pitchFamily="34" charset="0"/>
              </a:rPr>
              <a:t>…</a:t>
            </a:r>
          </a:p>
          <a:p>
            <a:r>
              <a:rPr kumimoji="1" lang="zh-CN" altLang="en-US" sz="2400" b="1" dirty="0">
                <a:solidFill>
                  <a:srgbClr val="FF0000"/>
                </a:solidFill>
                <a:latin typeface="Arial" panose="020B0604020202020204" pitchFamily="34" charset="0"/>
                <a:cs typeface="Arial" panose="020B0604020202020204" pitchFamily="34" charset="0"/>
              </a:rPr>
              <a:t>计算机安全：</a:t>
            </a:r>
            <a:r>
              <a:rPr kumimoji="1" lang="zh-CN" altLang="en-US" sz="2400" b="1" dirty="0" smtClean="0">
                <a:latin typeface="Arial" panose="020B0604020202020204" pitchFamily="34" charset="0"/>
                <a:cs typeface="Arial" panose="020B0604020202020204" pitchFamily="34" charset="0"/>
              </a:rPr>
              <a:t>手机、电子商务、投票系统</a:t>
            </a:r>
            <a:r>
              <a:rPr kumimoji="1" lang="en-US" altLang="zh-CN" sz="2400" b="1" dirty="0" smtClean="0">
                <a:latin typeface="Arial" panose="020B0604020202020204" pitchFamily="34" charset="0"/>
                <a:cs typeface="Arial" panose="020B0604020202020204" pitchFamily="34" charset="0"/>
              </a:rPr>
              <a:t>…</a:t>
            </a:r>
          </a:p>
          <a:p>
            <a:r>
              <a:rPr kumimoji="1" lang="zh-CN" altLang="en-US" sz="2400" b="1" dirty="0">
                <a:solidFill>
                  <a:srgbClr val="FF0000"/>
                </a:solidFill>
                <a:latin typeface="Arial" panose="020B0604020202020204" pitchFamily="34" charset="0"/>
                <a:cs typeface="Arial" panose="020B0604020202020204" pitchFamily="34" charset="0"/>
              </a:rPr>
              <a:t>多媒体：</a:t>
            </a:r>
            <a:r>
              <a:rPr kumimoji="1" lang="en-US" altLang="zh-CN" sz="2400" b="1" dirty="0" smtClean="0">
                <a:latin typeface="Arial" panose="020B0604020202020204" pitchFamily="34" charset="0"/>
                <a:cs typeface="Arial" panose="020B0604020202020204" pitchFamily="34" charset="0"/>
              </a:rPr>
              <a:t>MP3</a:t>
            </a:r>
            <a:r>
              <a:rPr kumimoji="1" lang="zh-CN" altLang="en-US" sz="2400" b="1" dirty="0" smtClean="0">
                <a:latin typeface="Arial" panose="020B0604020202020204" pitchFamily="34" charset="0"/>
                <a:cs typeface="Arial" panose="020B0604020202020204" pitchFamily="34" charset="0"/>
              </a:rPr>
              <a:t>、</a:t>
            </a:r>
            <a:r>
              <a:rPr kumimoji="1" lang="en-US" altLang="zh-CN" sz="2400" b="1" dirty="0" smtClean="0">
                <a:latin typeface="Arial" panose="020B0604020202020204" pitchFamily="34" charset="0"/>
                <a:cs typeface="Arial" panose="020B0604020202020204" pitchFamily="34" charset="0"/>
              </a:rPr>
              <a:t>JPG</a:t>
            </a:r>
            <a:r>
              <a:rPr kumimoji="1" lang="zh-CN" altLang="en-US" sz="2400" b="1" dirty="0" smtClean="0">
                <a:latin typeface="Arial" panose="020B0604020202020204" pitchFamily="34" charset="0"/>
                <a:cs typeface="Arial" panose="020B0604020202020204" pitchFamily="34" charset="0"/>
              </a:rPr>
              <a:t>、</a:t>
            </a:r>
            <a:r>
              <a:rPr kumimoji="1" lang="en-US" altLang="zh-CN" sz="2400" b="1" dirty="0" smtClean="0">
                <a:latin typeface="Arial" panose="020B0604020202020204" pitchFamily="34" charset="0"/>
                <a:cs typeface="Arial" panose="020B0604020202020204" pitchFamily="34" charset="0"/>
              </a:rPr>
              <a:t>HDTV…</a:t>
            </a:r>
          </a:p>
          <a:p>
            <a:r>
              <a:rPr kumimoji="1" lang="zh-CN" altLang="en-US" sz="2400" b="1" dirty="0">
                <a:solidFill>
                  <a:srgbClr val="FF0000"/>
                </a:solidFill>
                <a:latin typeface="Arial" panose="020B0604020202020204" pitchFamily="34" charset="0"/>
                <a:cs typeface="Arial" panose="020B0604020202020204" pitchFamily="34" charset="0"/>
              </a:rPr>
              <a:t>人工智能：</a:t>
            </a:r>
            <a:r>
              <a:rPr kumimoji="1" lang="zh-CN" altLang="en-US" sz="2400" b="1" dirty="0" smtClean="0">
                <a:latin typeface="Arial" panose="020B0604020202020204" pitchFamily="34" charset="0"/>
                <a:cs typeface="Arial" panose="020B0604020202020204" pitchFamily="34" charset="0"/>
              </a:rPr>
              <a:t>人脸识别、</a:t>
            </a:r>
            <a:r>
              <a:rPr kumimoji="1" lang="en-US" altLang="zh-CN" sz="2400" b="1" dirty="0" err="1" smtClean="0">
                <a:latin typeface="Arial" panose="020B0604020202020204" pitchFamily="34" charset="0"/>
                <a:cs typeface="Arial" panose="020B0604020202020204" pitchFamily="34" charset="0"/>
              </a:rPr>
              <a:t>AlphaGo</a:t>
            </a:r>
            <a:r>
              <a:rPr kumimoji="1" lang="zh-CN" altLang="en-US" sz="2400" b="1" dirty="0" smtClean="0">
                <a:latin typeface="Arial" panose="020B0604020202020204" pitchFamily="34" charset="0"/>
                <a:cs typeface="Arial" panose="020B0604020202020204" pitchFamily="34" charset="0"/>
              </a:rPr>
              <a:t>、聊天机器人</a:t>
            </a:r>
            <a:r>
              <a:rPr kumimoji="1" lang="en-US" altLang="zh-CN" sz="2400" b="1" dirty="0" smtClean="0">
                <a:latin typeface="Arial" panose="020B0604020202020204" pitchFamily="34" charset="0"/>
                <a:cs typeface="Arial" panose="020B0604020202020204" pitchFamily="34" charset="0"/>
              </a:rPr>
              <a:t>…</a:t>
            </a:r>
          </a:p>
          <a:p>
            <a:r>
              <a:rPr kumimoji="1" lang="zh-CN" altLang="en-US" sz="2400" b="1" dirty="0">
                <a:solidFill>
                  <a:srgbClr val="FF0000"/>
                </a:solidFill>
                <a:latin typeface="Arial" panose="020B0604020202020204" pitchFamily="34" charset="0"/>
                <a:cs typeface="Arial" panose="020B0604020202020204" pitchFamily="34" charset="0"/>
              </a:rPr>
              <a:t>社会网络：</a:t>
            </a:r>
            <a:r>
              <a:rPr kumimoji="1" lang="zh-CN" altLang="en-US" sz="2400" b="1" dirty="0" smtClean="0">
                <a:latin typeface="Arial" panose="020B0604020202020204" pitchFamily="34" charset="0"/>
                <a:cs typeface="Arial" panose="020B0604020202020204" pitchFamily="34" charset="0"/>
              </a:rPr>
              <a:t>推荐系统、新闻推送、广告</a:t>
            </a:r>
            <a:r>
              <a:rPr kumimoji="1" lang="en-US" altLang="zh-CN" sz="2400" b="1" dirty="0" smtClean="0">
                <a:latin typeface="Arial" panose="020B0604020202020204" pitchFamily="34" charset="0"/>
                <a:cs typeface="Arial" panose="020B0604020202020204" pitchFamily="34" charset="0"/>
              </a:rPr>
              <a:t>…</a:t>
            </a:r>
          </a:p>
          <a:p>
            <a:r>
              <a:rPr kumimoji="1" lang="zh-CN" altLang="en-US" sz="2400" b="1" dirty="0">
                <a:solidFill>
                  <a:srgbClr val="FF0000"/>
                </a:solidFill>
                <a:latin typeface="Arial" panose="020B0604020202020204" pitchFamily="34" charset="0"/>
                <a:cs typeface="Arial" panose="020B0604020202020204" pitchFamily="34" charset="0"/>
              </a:rPr>
              <a:t>物理学</a:t>
            </a:r>
            <a:r>
              <a:rPr kumimoji="1" lang="zh-CN" altLang="en-US" sz="2400" b="1" dirty="0" smtClean="0">
                <a:solidFill>
                  <a:srgbClr val="FF0000"/>
                </a:solidFill>
                <a:latin typeface="Arial" panose="020B0604020202020204" pitchFamily="34" charset="0"/>
                <a:cs typeface="Arial" panose="020B0604020202020204" pitchFamily="34" charset="0"/>
              </a:rPr>
              <a:t>：</a:t>
            </a:r>
            <a:r>
              <a:rPr kumimoji="1" lang="zh-CN" altLang="en-US" sz="2400" b="1" dirty="0" smtClean="0">
                <a:latin typeface="Arial" panose="020B0604020202020204" pitchFamily="34" charset="0"/>
                <a:cs typeface="Arial" panose="020B0604020202020204" pitchFamily="34" charset="0"/>
              </a:rPr>
              <a:t>粒子对撞机、反物质暗物质探测</a:t>
            </a:r>
            <a:r>
              <a:rPr kumimoji="1" lang="en-US" altLang="zh-CN" sz="2400" b="1" dirty="0" smtClean="0">
                <a:latin typeface="Arial" panose="020B0604020202020204" pitchFamily="34" charset="0"/>
                <a:cs typeface="Arial" panose="020B0604020202020204" pitchFamily="34" charset="0"/>
              </a:rPr>
              <a:t>…</a:t>
            </a:r>
          </a:p>
          <a:p>
            <a:endParaRPr kumimoji="1" lang="zh-CN" altLang="en-US" b="1" dirty="0">
              <a:latin typeface="Arial" panose="020B0604020202020204" pitchFamily="34" charset="0"/>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pPr>
                <a:defRPr/>
              </a:pPr>
              <a:t>4</a:t>
            </a:fld>
            <a:endParaRPr lang="en-US" altLang="zh-CN"/>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1631" t="1269" r="3423" b="42098"/>
          <a:stretch/>
        </p:blipFill>
        <p:spPr>
          <a:xfrm>
            <a:off x="35496" y="5175561"/>
            <a:ext cx="1908004" cy="1548000"/>
          </a:xfrm>
          <a:prstGeom prst="rect">
            <a:avLst/>
          </a:prstGeom>
          <a:ln>
            <a:solidFill>
              <a:schemeClr val="accent1"/>
            </a:solidFill>
          </a:ln>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712" y="5175561"/>
            <a:ext cx="2160240" cy="1548000"/>
          </a:xfrm>
          <a:prstGeom prst="rect">
            <a:avLst/>
          </a:prstGeom>
          <a:ln>
            <a:solidFill>
              <a:schemeClr val="accent1"/>
            </a:solidFill>
          </a:ln>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8382" y="5170753"/>
            <a:ext cx="3022910" cy="1552807"/>
          </a:xfrm>
          <a:prstGeom prst="rect">
            <a:avLst/>
          </a:prstGeom>
          <a:ln>
            <a:solidFill>
              <a:schemeClr val="accent1"/>
            </a:solidFill>
          </a:ln>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1445" y="5170753"/>
            <a:ext cx="1850715" cy="1552808"/>
          </a:xfrm>
          <a:prstGeom prst="rect">
            <a:avLst/>
          </a:prstGeom>
          <a:ln>
            <a:solidFill>
              <a:schemeClr val="accent1"/>
            </a:solidFill>
          </a:ln>
        </p:spPr>
      </p:pic>
    </p:spTree>
    <p:extLst>
      <p:ext uri="{BB962C8B-B14F-4D97-AF65-F5344CB8AC3E}">
        <p14:creationId xmlns:p14="http://schemas.microsoft.com/office/powerpoint/2010/main" val="51718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最坏</a:t>
            </a:r>
            <a:r>
              <a:rPr lang="zh-CN" altLang="en-US" dirty="0" smtClean="0"/>
              <a:t>情况的时间估计</a:t>
            </a:r>
            <a:endParaRPr lang="zh-CN" altLang="en-US" dirty="0"/>
          </a:p>
        </p:txBody>
      </p:sp>
      <p:sp>
        <p:nvSpPr>
          <p:cNvPr id="3" name="内容占位符 2"/>
          <p:cNvSpPr>
            <a:spLocks noGrp="1"/>
          </p:cNvSpPr>
          <p:nvPr>
            <p:ph idx="1"/>
          </p:nvPr>
        </p:nvSpPr>
        <p:spPr/>
        <p:txBody>
          <a:bodyPr/>
          <a:lstStyle/>
          <a:p>
            <a:r>
              <a:rPr lang="zh-CN" altLang="en-US" b="1" dirty="0" smtClean="0">
                <a:latin typeface="Times New Roman" panose="02020603050405020304" pitchFamily="18" charset="0"/>
                <a:cs typeface="Times New Roman" panose="02020603050405020304" pitchFamily="18" charset="0"/>
              </a:rPr>
              <a:t>不同的输入有</a:t>
            </a:r>
            <a:r>
              <a:rPr lang="en-US" altLang="zh-CN" b="1" dirty="0" smtClean="0">
                <a:latin typeface="Times New Roman" panose="02020603050405020304" pitchFamily="18" charset="0"/>
                <a:cs typeface="Times New Roman" panose="02020603050405020304" pitchFamily="18" charset="0"/>
              </a:rPr>
              <a:t>2</a:t>
            </a:r>
            <a:r>
              <a:rPr lang="en-US" altLang="zh-CN" b="1" i="1" dirty="0" smtClean="0">
                <a:latin typeface="Times New Roman" panose="02020603050405020304" pitchFamily="18" charset="0"/>
                <a:cs typeface="Times New Roman" panose="02020603050405020304" pitchFamily="18" charset="0"/>
              </a:rPr>
              <a:t>n</a:t>
            </a:r>
            <a:r>
              <a:rPr lang="en-US" altLang="zh-CN" b="1" dirty="0" smtClean="0">
                <a:latin typeface="Times New Roman" panose="02020603050405020304" pitchFamily="18" charset="0"/>
                <a:cs typeface="Times New Roman" panose="02020603050405020304" pitchFamily="18" charset="0"/>
              </a:rPr>
              <a:t>+1</a:t>
            </a:r>
            <a:r>
              <a:rPr lang="zh-CN" altLang="en-US" b="1" dirty="0" smtClean="0">
                <a:latin typeface="Times New Roman" panose="02020603050405020304" pitchFamily="18" charset="0"/>
                <a:cs typeface="Times New Roman" panose="02020603050405020304" pitchFamily="18" charset="0"/>
              </a:rPr>
              <a:t>个，分别对应：</a:t>
            </a:r>
            <a:endParaRPr lang="en-US" altLang="zh-CN" b="1" dirty="0" smtClean="0">
              <a:latin typeface="Times New Roman" panose="02020603050405020304" pitchFamily="18" charset="0"/>
              <a:cs typeface="Times New Roman" panose="02020603050405020304" pitchFamily="18" charset="0"/>
            </a:endParaRPr>
          </a:p>
          <a:p>
            <a:pPr lvl="1"/>
            <a:r>
              <a:rPr lang="en-US" altLang="zh-CN" b="1" i="1" dirty="0" smtClean="0">
                <a:latin typeface="Times New Roman" panose="02020603050405020304" pitchFamily="18" charset="0"/>
                <a:cs typeface="Times New Roman" panose="02020603050405020304" pitchFamily="18" charset="0"/>
              </a:rPr>
              <a:t>x</a:t>
            </a:r>
            <a:r>
              <a:rPr lang="zh-CN" altLang="en-US" b="1" dirty="0" smtClean="0">
                <a:latin typeface="Times New Roman" panose="02020603050405020304" pitchFamily="18" charset="0"/>
                <a:cs typeface="Times New Roman" panose="02020603050405020304" pitchFamily="18" charset="0"/>
              </a:rPr>
              <a:t>在</a:t>
            </a:r>
            <a:r>
              <a:rPr lang="en-US" altLang="zh-CN" b="1" i="1" dirty="0" smtClean="0">
                <a:latin typeface="Times New Roman" panose="02020603050405020304" pitchFamily="18" charset="0"/>
                <a:cs typeface="Times New Roman" panose="02020603050405020304" pitchFamily="18" charset="0"/>
              </a:rPr>
              <a:t>L</a:t>
            </a:r>
            <a:r>
              <a:rPr lang="zh-CN" altLang="en-US" b="1" dirty="0" smtClean="0">
                <a:latin typeface="Times New Roman" panose="02020603050405020304" pitchFamily="18" charset="0"/>
                <a:cs typeface="Times New Roman" panose="02020603050405020304" pitchFamily="18" charset="0"/>
              </a:rPr>
              <a:t>中，有</a:t>
            </a:r>
            <a:r>
              <a:rPr lang="en-US" altLang="zh-CN" b="1" i="1" dirty="0" smtClean="0">
                <a:latin typeface="Times New Roman" panose="02020603050405020304" pitchFamily="18" charset="0"/>
                <a:cs typeface="Times New Roman" panose="02020603050405020304" pitchFamily="18" charset="0"/>
              </a:rPr>
              <a:t>n</a:t>
            </a:r>
            <a:r>
              <a:rPr lang="zh-CN" altLang="en-US" b="1" dirty="0" smtClean="0">
                <a:latin typeface="Times New Roman" panose="02020603050405020304" pitchFamily="18" charset="0"/>
                <a:cs typeface="Times New Roman" panose="02020603050405020304" pitchFamily="18" charset="0"/>
              </a:rPr>
              <a:t>种情况；</a:t>
            </a:r>
            <a:endParaRPr lang="en-US" altLang="zh-CN" b="1" dirty="0" smtClean="0">
              <a:latin typeface="Times New Roman" panose="02020603050405020304" pitchFamily="18" charset="0"/>
              <a:cs typeface="Times New Roman" panose="02020603050405020304" pitchFamily="18" charset="0"/>
            </a:endParaRPr>
          </a:p>
          <a:p>
            <a:pPr lvl="1"/>
            <a:r>
              <a:rPr lang="zh-CN" altLang="en-US" b="1" dirty="0" smtClean="0">
                <a:latin typeface="Times New Roman" panose="02020603050405020304" pitchFamily="18" charset="0"/>
                <a:cs typeface="Times New Roman" panose="02020603050405020304" pitchFamily="18" charset="0"/>
              </a:rPr>
              <a:t>不在</a:t>
            </a:r>
            <a:r>
              <a:rPr lang="en-US" altLang="zh-CN" b="1" i="1" dirty="0" smtClean="0">
                <a:latin typeface="Times New Roman" panose="02020603050405020304" pitchFamily="18" charset="0"/>
                <a:cs typeface="Times New Roman" panose="02020603050405020304" pitchFamily="18" charset="0"/>
              </a:rPr>
              <a:t>L</a:t>
            </a:r>
            <a:r>
              <a:rPr lang="zh-CN" altLang="en-US" b="1" dirty="0" smtClean="0">
                <a:latin typeface="Times New Roman" panose="02020603050405020304" pitchFamily="18" charset="0"/>
                <a:cs typeface="Times New Roman" panose="02020603050405020304" pitchFamily="18" charset="0"/>
              </a:rPr>
              <a:t>中，在每个元素之间，有</a:t>
            </a:r>
            <a:r>
              <a:rPr lang="en-US" altLang="zh-CN" b="1" i="1" dirty="0" smtClean="0">
                <a:latin typeface="Times New Roman" panose="02020603050405020304" pitchFamily="18" charset="0"/>
                <a:cs typeface="Times New Roman" panose="02020603050405020304" pitchFamily="18" charset="0"/>
              </a:rPr>
              <a:t>n</a:t>
            </a:r>
            <a:r>
              <a:rPr lang="en-US" altLang="zh-CN" b="1" dirty="0" smtClean="0">
                <a:latin typeface="Times New Roman" panose="02020603050405020304" pitchFamily="18" charset="0"/>
                <a:cs typeface="Times New Roman" panose="02020603050405020304" pitchFamily="18" charset="0"/>
              </a:rPr>
              <a:t>+1</a:t>
            </a:r>
            <a:r>
              <a:rPr lang="zh-CN" altLang="en-US" b="1" dirty="0" smtClean="0">
                <a:latin typeface="Times New Roman" panose="02020603050405020304" pitchFamily="18" charset="0"/>
                <a:cs typeface="Times New Roman" panose="02020603050405020304" pitchFamily="18" charset="0"/>
              </a:rPr>
              <a:t>种情况。</a:t>
            </a:r>
            <a:endParaRPr lang="en-US" altLang="zh-CN" b="1" dirty="0" smtClean="0">
              <a:latin typeface="Times New Roman" panose="02020603050405020304" pitchFamily="18" charset="0"/>
              <a:cs typeface="Times New Roman" panose="02020603050405020304" pitchFamily="18" charset="0"/>
            </a:endParaRPr>
          </a:p>
          <a:p>
            <a:pPr lvl="1"/>
            <a:endParaRPr lang="en-US" altLang="zh-CN" b="1" dirty="0">
              <a:latin typeface="Times New Roman" panose="02020603050405020304" pitchFamily="18" charset="0"/>
              <a:cs typeface="Times New Roman" panose="02020603050405020304" pitchFamily="18" charset="0"/>
            </a:endParaRPr>
          </a:p>
          <a:p>
            <a:r>
              <a:rPr lang="zh-CN" altLang="en-US" b="1" dirty="0" smtClean="0">
                <a:latin typeface="Times New Roman" panose="02020603050405020304" pitchFamily="18" charset="0"/>
                <a:cs typeface="Times New Roman" panose="02020603050405020304" pitchFamily="18" charset="0"/>
              </a:rPr>
              <a:t>最坏的输入：</a:t>
            </a:r>
            <a:endParaRPr lang="en-US" altLang="zh-CN" b="1" dirty="0" smtClean="0">
              <a:latin typeface="Times New Roman" panose="02020603050405020304" pitchFamily="18" charset="0"/>
              <a:cs typeface="Times New Roman" panose="02020603050405020304" pitchFamily="18" charset="0"/>
            </a:endParaRPr>
          </a:p>
          <a:p>
            <a:pPr lvl="1"/>
            <a:r>
              <a:rPr lang="en-US" altLang="zh-CN" b="1" i="1" dirty="0" smtClean="0">
                <a:latin typeface="Times New Roman" panose="02020603050405020304" pitchFamily="18" charset="0"/>
                <a:cs typeface="Times New Roman" panose="02020603050405020304" pitchFamily="18" charset="0"/>
              </a:rPr>
              <a:t>x</a:t>
            </a:r>
            <a:r>
              <a:rPr lang="en-US" altLang="zh-CN" b="1" dirty="0" smtClean="0">
                <a:latin typeface="Times New Roman" panose="02020603050405020304" pitchFamily="18" charset="0"/>
                <a:cs typeface="Times New Roman" panose="02020603050405020304" pitchFamily="18" charset="0"/>
              </a:rPr>
              <a:t>=</a:t>
            </a:r>
            <a:r>
              <a:rPr lang="en-US" altLang="zh-CN" b="1" i="1" dirty="0" smtClean="0">
                <a:latin typeface="Times New Roman" panose="02020603050405020304" pitchFamily="18" charset="0"/>
                <a:cs typeface="Times New Roman" panose="02020603050405020304" pitchFamily="18" charset="0"/>
              </a:rPr>
              <a:t>L</a:t>
            </a:r>
            <a:r>
              <a:rPr lang="en-US" altLang="zh-CN" b="1" dirty="0" smtClean="0">
                <a:latin typeface="Times New Roman" panose="02020603050405020304" pitchFamily="18" charset="0"/>
                <a:cs typeface="Times New Roman" panose="02020603050405020304" pitchFamily="18" charset="0"/>
              </a:rPr>
              <a:t>[</a:t>
            </a:r>
            <a:r>
              <a:rPr lang="en-US" altLang="zh-CN" b="1" i="1" dirty="0" smtClean="0">
                <a:latin typeface="Times New Roman" panose="02020603050405020304" pitchFamily="18" charset="0"/>
                <a:cs typeface="Times New Roman" panose="02020603050405020304" pitchFamily="18" charset="0"/>
              </a:rPr>
              <a:t>n</a:t>
            </a:r>
            <a:r>
              <a:rPr lang="en-US" altLang="zh-CN" b="1" dirty="0" smtClean="0">
                <a:latin typeface="Times New Roman" panose="02020603050405020304" pitchFamily="18" charset="0"/>
                <a:cs typeface="Times New Roman" panose="02020603050405020304" pitchFamily="18" charset="0"/>
              </a:rPr>
              <a:t>]</a:t>
            </a:r>
            <a:r>
              <a:rPr lang="zh-CN" altLang="en-US" b="1" dirty="0" smtClean="0">
                <a:latin typeface="Times New Roman" panose="02020603050405020304" pitchFamily="18" charset="0"/>
                <a:cs typeface="Times New Roman" panose="02020603050405020304" pitchFamily="18" charset="0"/>
              </a:rPr>
              <a:t>或者不在</a:t>
            </a:r>
            <a:r>
              <a:rPr lang="en-US" altLang="zh-CN" b="1" i="1" dirty="0" smtClean="0">
                <a:latin typeface="Times New Roman" panose="02020603050405020304" pitchFamily="18" charset="0"/>
                <a:cs typeface="Times New Roman" panose="02020603050405020304" pitchFamily="18" charset="0"/>
              </a:rPr>
              <a:t>L</a:t>
            </a:r>
            <a:r>
              <a:rPr lang="zh-CN" altLang="en-US" b="1" dirty="0" smtClean="0">
                <a:latin typeface="Times New Roman" panose="02020603050405020304" pitchFamily="18" charset="0"/>
                <a:cs typeface="Times New Roman" panose="02020603050405020304" pitchFamily="18" charset="0"/>
              </a:rPr>
              <a:t>中，要做</a:t>
            </a:r>
            <a:r>
              <a:rPr lang="en-US" altLang="zh-CN" b="1" i="1" dirty="0" smtClean="0">
                <a:latin typeface="Times New Roman" panose="02020603050405020304" pitchFamily="18" charset="0"/>
                <a:cs typeface="Times New Roman" panose="02020603050405020304" pitchFamily="18" charset="0"/>
              </a:rPr>
              <a:t>n</a:t>
            </a:r>
            <a:r>
              <a:rPr lang="zh-CN" altLang="en-US" b="1" dirty="0" smtClean="0">
                <a:latin typeface="Times New Roman" panose="02020603050405020304" pitchFamily="18" charset="0"/>
                <a:cs typeface="Times New Roman" panose="02020603050405020304" pitchFamily="18" charset="0"/>
              </a:rPr>
              <a:t>次比较</a:t>
            </a:r>
            <a:endParaRPr lang="en-US" altLang="zh-CN" b="1" dirty="0" smtClean="0">
              <a:latin typeface="Times New Roman" panose="02020603050405020304" pitchFamily="18" charset="0"/>
              <a:cs typeface="Times New Roman" panose="02020603050405020304" pitchFamily="18" charset="0"/>
            </a:endParaRPr>
          </a:p>
          <a:p>
            <a:pPr lvl="1"/>
            <a:endParaRPr lang="en-US" altLang="zh-CN" b="1" dirty="0">
              <a:latin typeface="Times New Roman" panose="02020603050405020304" pitchFamily="18" charset="0"/>
              <a:cs typeface="Times New Roman" panose="02020603050405020304" pitchFamily="18" charset="0"/>
            </a:endParaRPr>
          </a:p>
          <a:p>
            <a:r>
              <a:rPr lang="zh-CN" altLang="en-US" b="1" dirty="0" smtClean="0">
                <a:latin typeface="Times New Roman" panose="02020603050405020304" pitchFamily="18" charset="0"/>
                <a:cs typeface="Times New Roman" panose="02020603050405020304" pitchFamily="18" charset="0"/>
              </a:rPr>
              <a:t>最坏情况下时间：</a:t>
            </a:r>
            <a:r>
              <a:rPr lang="en-US" altLang="zh-CN" b="1" i="1" dirty="0" smtClean="0">
                <a:latin typeface="Times New Roman" panose="02020603050405020304" pitchFamily="18" charset="0"/>
                <a:cs typeface="Times New Roman" panose="02020603050405020304" pitchFamily="18" charset="0"/>
              </a:rPr>
              <a:t>W</a:t>
            </a:r>
            <a:r>
              <a:rPr lang="en-US" altLang="zh-CN" b="1" dirty="0" smtClean="0">
                <a:latin typeface="Times New Roman" panose="02020603050405020304" pitchFamily="18" charset="0"/>
                <a:cs typeface="Times New Roman" panose="02020603050405020304" pitchFamily="18" charset="0"/>
              </a:rPr>
              <a:t>(</a:t>
            </a:r>
            <a:r>
              <a:rPr lang="en-US" altLang="zh-CN" b="1" i="1" dirty="0" smtClean="0">
                <a:latin typeface="Times New Roman" panose="02020603050405020304" pitchFamily="18" charset="0"/>
                <a:cs typeface="Times New Roman" panose="02020603050405020304" pitchFamily="18" charset="0"/>
              </a:rPr>
              <a:t>n</a:t>
            </a:r>
            <a:r>
              <a:rPr lang="en-US" altLang="zh-CN" b="1" dirty="0" smtClean="0">
                <a:latin typeface="Times New Roman" panose="02020603050405020304" pitchFamily="18" charset="0"/>
                <a:cs typeface="Times New Roman" panose="02020603050405020304" pitchFamily="18" charset="0"/>
              </a:rPr>
              <a:t>)=</a:t>
            </a:r>
            <a:r>
              <a:rPr lang="en-US" altLang="zh-CN" b="1" i="1" dirty="0" smtClean="0">
                <a:latin typeface="Times New Roman" panose="02020603050405020304" pitchFamily="18" charset="0"/>
                <a:cs typeface="Times New Roman" panose="02020603050405020304" pitchFamily="18" charset="0"/>
              </a:rPr>
              <a:t>n</a:t>
            </a:r>
            <a:endParaRPr lang="zh-CN" altLang="en-US" b="1" i="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solidFill>
                  <a:srgbClr val="000000"/>
                </a:solidFill>
              </a:rPr>
              <a:pPr>
                <a:defRPr/>
              </a:pPr>
              <a:t>40</a:t>
            </a:fld>
            <a:endParaRPr lang="en-US" altLang="zh-CN">
              <a:solidFill>
                <a:srgbClr val="000000"/>
              </a:solidFill>
            </a:endParaRPr>
          </a:p>
        </p:txBody>
      </p:sp>
    </p:spTree>
    <p:extLst>
      <p:ext uri="{BB962C8B-B14F-4D97-AF65-F5344CB8AC3E}">
        <p14:creationId xmlns:p14="http://schemas.microsoft.com/office/powerpoint/2010/main" val="414113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平均</a:t>
            </a:r>
            <a:r>
              <a:rPr lang="zh-CN" altLang="en-US" dirty="0" smtClean="0"/>
              <a:t>情况的时间估计</a:t>
            </a:r>
            <a:endParaRPr lang="zh-CN" altLang="en-US" dirty="0"/>
          </a:p>
        </p:txBody>
      </p:sp>
      <p:sp>
        <p:nvSpPr>
          <p:cNvPr id="3" name="内容占位符 2"/>
          <p:cNvSpPr>
            <a:spLocks noGrp="1"/>
          </p:cNvSpPr>
          <p:nvPr>
            <p:ph idx="1"/>
          </p:nvPr>
        </p:nvSpPr>
        <p:spPr/>
        <p:txBody>
          <a:bodyPr/>
          <a:lstStyle/>
          <a:p>
            <a:r>
              <a:rPr lang="zh-CN" altLang="en-US" b="1" dirty="0" smtClean="0">
                <a:latin typeface="Times New Roman" panose="02020603050405020304" pitchFamily="18" charset="0"/>
                <a:cs typeface="Times New Roman" panose="02020603050405020304" pitchFamily="18" charset="0"/>
              </a:rPr>
              <a:t>输入实例的概率分布：</a:t>
            </a:r>
            <a:endParaRPr lang="en-US" altLang="zh-CN" b="1" dirty="0" smtClean="0">
              <a:latin typeface="Times New Roman" panose="02020603050405020304" pitchFamily="18" charset="0"/>
              <a:cs typeface="Times New Roman" panose="02020603050405020304" pitchFamily="18" charset="0"/>
            </a:endParaRPr>
          </a:p>
          <a:p>
            <a:pPr lvl="1"/>
            <a:r>
              <a:rPr lang="zh-CN" altLang="en-US" b="1" dirty="0" smtClean="0">
                <a:latin typeface="Times New Roman" panose="02020603050405020304" pitchFamily="18" charset="0"/>
                <a:cs typeface="Times New Roman" panose="02020603050405020304" pitchFamily="18" charset="0"/>
              </a:rPr>
              <a:t>假设</a:t>
            </a:r>
            <a:r>
              <a:rPr lang="en-US" altLang="zh-CN" b="1" i="1" dirty="0" smtClean="0">
                <a:latin typeface="Times New Roman" panose="02020603050405020304" pitchFamily="18" charset="0"/>
                <a:cs typeface="Times New Roman" panose="02020603050405020304" pitchFamily="18" charset="0"/>
              </a:rPr>
              <a:t>x</a:t>
            </a:r>
            <a:r>
              <a:rPr lang="zh-CN" altLang="en-US" b="1" dirty="0" smtClean="0">
                <a:latin typeface="Times New Roman" panose="02020603050405020304" pitchFamily="18" charset="0"/>
                <a:cs typeface="Times New Roman" panose="02020603050405020304" pitchFamily="18" charset="0"/>
              </a:rPr>
              <a:t>在</a:t>
            </a:r>
            <a:r>
              <a:rPr lang="en-US" altLang="zh-CN" b="1" i="1" dirty="0" smtClean="0">
                <a:latin typeface="Times New Roman" panose="02020603050405020304" pitchFamily="18" charset="0"/>
                <a:cs typeface="Times New Roman" panose="02020603050405020304" pitchFamily="18" charset="0"/>
              </a:rPr>
              <a:t>L</a:t>
            </a:r>
            <a:r>
              <a:rPr lang="zh-CN" altLang="en-US" b="1" dirty="0" smtClean="0">
                <a:latin typeface="Times New Roman" panose="02020603050405020304" pitchFamily="18" charset="0"/>
                <a:cs typeface="Times New Roman" panose="02020603050405020304" pitchFamily="18" charset="0"/>
              </a:rPr>
              <a:t>中的概率是</a:t>
            </a:r>
            <a:r>
              <a:rPr lang="en-US" altLang="zh-CN" b="1" i="1" dirty="0" smtClean="0">
                <a:latin typeface="Times New Roman" panose="02020603050405020304" pitchFamily="18" charset="0"/>
                <a:cs typeface="Times New Roman" panose="02020603050405020304" pitchFamily="18" charset="0"/>
              </a:rPr>
              <a:t>p</a:t>
            </a:r>
            <a:r>
              <a:rPr lang="zh-CN" altLang="en-US" b="1" dirty="0" smtClean="0">
                <a:latin typeface="Times New Roman" panose="02020603050405020304" pitchFamily="18" charset="0"/>
                <a:cs typeface="Times New Roman" panose="02020603050405020304" pitchFamily="18" charset="0"/>
              </a:rPr>
              <a:t>，且每个位置概率相等</a:t>
            </a:r>
            <a:endParaRPr lang="zh-CN" altLang="en-US"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solidFill>
                  <a:srgbClr val="000000"/>
                </a:solidFill>
              </a:rPr>
              <a:pPr>
                <a:defRPr/>
              </a:pPr>
              <a:t>41</a:t>
            </a:fld>
            <a:endParaRPr lang="en-US" altLang="zh-CN">
              <a:solidFill>
                <a:srgbClr val="000000"/>
              </a:solidFill>
            </a:endParaRPr>
          </a:p>
        </p:txBody>
      </p:sp>
      <p:pic>
        <p:nvPicPr>
          <p:cNvPr id="5" name="图片 4"/>
          <p:cNvPicPr>
            <a:picLocks noChangeAspect="1"/>
          </p:cNvPicPr>
          <p:nvPr/>
        </p:nvPicPr>
        <p:blipFill>
          <a:blip r:embed="rId2"/>
          <a:stretch>
            <a:fillRect/>
          </a:stretch>
        </p:blipFill>
        <p:spPr>
          <a:xfrm>
            <a:off x="1547664" y="2996952"/>
            <a:ext cx="7132517" cy="1080120"/>
          </a:xfrm>
          <a:prstGeom prst="rect">
            <a:avLst/>
          </a:prstGeom>
        </p:spPr>
      </p:pic>
      <p:sp>
        <p:nvSpPr>
          <p:cNvPr id="6" name="文本框 5"/>
          <p:cNvSpPr txBox="1"/>
          <p:nvPr/>
        </p:nvSpPr>
        <p:spPr>
          <a:xfrm>
            <a:off x="1532428" y="4653136"/>
            <a:ext cx="1811714" cy="523220"/>
          </a:xfrm>
          <a:prstGeom prst="rect">
            <a:avLst/>
          </a:prstGeom>
          <a:noFill/>
        </p:spPr>
        <p:txBody>
          <a:bodyPr wrap="none" rtlCol="0">
            <a:spAutoFit/>
          </a:bodyPr>
          <a:lstStyle/>
          <a:p>
            <a:r>
              <a:rPr lang="zh-CN" altLang="en-US" sz="2800"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a:t>
            </a:r>
            <a:r>
              <a:rPr lang="en-US" altLang="zh-CN" sz="2800" i="1"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2800"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=1/2</a:t>
            </a:r>
            <a:r>
              <a:rPr lang="zh-CN" altLang="en-US" sz="2800"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endParaRPr lang="zh-CN" altLang="en-US" sz="2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3491880" y="4437434"/>
            <a:ext cx="3120347" cy="936104"/>
          </a:xfrm>
          <a:prstGeom prst="rect">
            <a:avLst/>
          </a:prstGeom>
        </p:spPr>
      </p:pic>
    </p:spTree>
    <p:extLst>
      <p:ext uri="{BB962C8B-B14F-4D97-AF65-F5344CB8AC3E}">
        <p14:creationId xmlns:p14="http://schemas.microsoft.com/office/powerpoint/2010/main" val="310381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思考</a:t>
            </a:r>
            <a:endParaRPr lang="zh-CN" altLang="en-US" dirty="0"/>
          </a:p>
        </p:txBody>
      </p:sp>
      <p:sp>
        <p:nvSpPr>
          <p:cNvPr id="3" name="内容占位符 2"/>
          <p:cNvSpPr>
            <a:spLocks noGrp="1"/>
          </p:cNvSpPr>
          <p:nvPr>
            <p:ph idx="1"/>
          </p:nvPr>
        </p:nvSpPr>
        <p:spPr/>
        <p:txBody>
          <a:bodyPr/>
          <a:lstStyle/>
          <a:p>
            <a:r>
              <a:rPr lang="zh-CN" altLang="en-US" b="1" dirty="0" smtClean="0"/>
              <a:t>如何改进之前的顺序检索算法</a:t>
            </a:r>
            <a:r>
              <a:rPr lang="zh-CN" altLang="en-US" b="1" dirty="0" smtClean="0">
                <a:latin typeface="+mn-ea"/>
                <a:ea typeface="+mn-ea"/>
              </a:rPr>
              <a:t>？</a:t>
            </a:r>
            <a:endParaRPr lang="en-US" altLang="zh-CN" b="1" dirty="0" smtClean="0">
              <a:latin typeface="+mn-ea"/>
              <a:ea typeface="+mn-ea"/>
            </a:endParaRPr>
          </a:p>
          <a:p>
            <a:r>
              <a:rPr lang="zh-CN" altLang="en-US" b="1" dirty="0" smtClean="0"/>
              <a:t>并分析其最坏情况和平均情况的时间复杂度。</a:t>
            </a:r>
            <a:endParaRPr lang="zh-CN" altLang="en-US" b="1" dirty="0"/>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solidFill>
                  <a:srgbClr val="000000"/>
                </a:solidFill>
              </a:rPr>
              <a:pPr>
                <a:defRPr/>
              </a:pPr>
              <a:t>42</a:t>
            </a:fld>
            <a:endParaRPr lang="en-US" altLang="zh-CN">
              <a:solidFill>
                <a:srgbClr val="000000"/>
              </a:solidFill>
            </a:endParaRPr>
          </a:p>
        </p:txBody>
      </p:sp>
      <p:sp>
        <p:nvSpPr>
          <p:cNvPr id="6" name="内容占位符 4"/>
          <p:cNvSpPr txBox="1">
            <a:spLocks/>
          </p:cNvSpPr>
          <p:nvPr/>
        </p:nvSpPr>
        <p:spPr bwMode="auto">
          <a:xfrm>
            <a:off x="827087" y="4176341"/>
            <a:ext cx="7777361" cy="256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en-US" altLang="zh-CN" sz="2800" b="1" i="1" kern="0" dirty="0" smtClean="0">
                <a:latin typeface="Times New Roman" panose="02020603050405020304" pitchFamily="18" charset="0"/>
                <a:cs typeface="Times New Roman" panose="02020603050405020304" pitchFamily="18" charset="0"/>
              </a:rPr>
              <a:t>j</a:t>
            </a:r>
            <a:r>
              <a:rPr lang="en-US" altLang="zh-CN" sz="2800" b="1" kern="0" dirty="0" smtClean="0">
                <a:latin typeface="Times New Roman" panose="02020603050405020304" pitchFamily="18" charset="0"/>
                <a:cs typeface="Times New Roman" panose="02020603050405020304" pitchFamily="18" charset="0"/>
              </a:rPr>
              <a:t>=1</a:t>
            </a:r>
            <a:r>
              <a:rPr lang="zh-CN" altLang="en-US" sz="2800" b="1" kern="0" dirty="0" smtClean="0">
                <a:latin typeface="Times New Roman" panose="02020603050405020304" pitchFamily="18" charset="0"/>
                <a:cs typeface="Times New Roman" panose="02020603050405020304" pitchFamily="18" charset="0"/>
              </a:rPr>
              <a:t>，将</a:t>
            </a:r>
            <a:r>
              <a:rPr lang="en-US" altLang="zh-CN" sz="2800" b="1" i="1" kern="0" dirty="0" smtClean="0">
                <a:latin typeface="Times New Roman" panose="02020603050405020304" pitchFamily="18" charset="0"/>
                <a:cs typeface="Times New Roman" panose="02020603050405020304" pitchFamily="18" charset="0"/>
              </a:rPr>
              <a:t>x</a:t>
            </a:r>
            <a:r>
              <a:rPr lang="zh-CN" altLang="en-US" sz="2800" b="1" kern="0" dirty="0" smtClean="0">
                <a:latin typeface="Times New Roman" panose="02020603050405020304" pitchFamily="18" charset="0"/>
                <a:cs typeface="Times New Roman" panose="02020603050405020304" pitchFamily="18" charset="0"/>
              </a:rPr>
              <a:t>与</a:t>
            </a:r>
            <a:r>
              <a:rPr lang="en-US" altLang="zh-CN" sz="2800" b="1" i="1" kern="0" dirty="0" smtClean="0">
                <a:latin typeface="Times New Roman" panose="02020603050405020304" pitchFamily="18" charset="0"/>
                <a:cs typeface="Times New Roman" panose="02020603050405020304" pitchFamily="18" charset="0"/>
              </a:rPr>
              <a:t>L</a:t>
            </a:r>
            <a:r>
              <a:rPr lang="en-US" altLang="zh-CN" sz="2800" b="1" kern="0" dirty="0" smtClean="0">
                <a:latin typeface="Times New Roman" panose="02020603050405020304" pitchFamily="18" charset="0"/>
                <a:cs typeface="Times New Roman" panose="02020603050405020304" pitchFamily="18" charset="0"/>
              </a:rPr>
              <a:t>[</a:t>
            </a:r>
            <a:r>
              <a:rPr lang="en-US" altLang="zh-CN" sz="2800" b="1" i="1" kern="0" dirty="0" smtClean="0">
                <a:latin typeface="Times New Roman" panose="02020603050405020304" pitchFamily="18" charset="0"/>
                <a:cs typeface="Times New Roman" panose="02020603050405020304" pitchFamily="18" charset="0"/>
              </a:rPr>
              <a:t>j</a:t>
            </a:r>
            <a:r>
              <a:rPr lang="en-US" altLang="zh-CN" sz="2800" b="1" kern="0" dirty="0" smtClean="0">
                <a:latin typeface="Times New Roman" panose="02020603050405020304" pitchFamily="18" charset="0"/>
                <a:cs typeface="Times New Roman" panose="02020603050405020304" pitchFamily="18" charset="0"/>
              </a:rPr>
              <a:t>]</a:t>
            </a:r>
            <a:r>
              <a:rPr lang="zh-CN" altLang="en-US" sz="2800" b="1" kern="0" dirty="0" smtClean="0">
                <a:latin typeface="Times New Roman" panose="02020603050405020304" pitchFamily="18" charset="0"/>
                <a:cs typeface="Times New Roman" panose="02020603050405020304" pitchFamily="18" charset="0"/>
              </a:rPr>
              <a:t>比较，</a:t>
            </a:r>
            <a:endParaRPr lang="en-US" altLang="zh-CN" sz="2800" b="1" kern="0" dirty="0" smtClean="0">
              <a:latin typeface="Times New Roman" panose="02020603050405020304" pitchFamily="18" charset="0"/>
              <a:cs typeface="Times New Roman" panose="02020603050405020304" pitchFamily="18" charset="0"/>
            </a:endParaRPr>
          </a:p>
          <a:p>
            <a:pPr lvl="1"/>
            <a:r>
              <a:rPr lang="zh-CN" altLang="en-US" sz="2400" b="1" kern="0" dirty="0" smtClean="0">
                <a:latin typeface="Times New Roman" panose="02020603050405020304" pitchFamily="18" charset="0"/>
                <a:cs typeface="Times New Roman" panose="02020603050405020304" pitchFamily="18" charset="0"/>
              </a:rPr>
              <a:t>如果</a:t>
            </a:r>
            <a:r>
              <a:rPr lang="en-US" altLang="zh-CN" sz="2400" b="1" i="1" kern="0" dirty="0" smtClean="0">
                <a:latin typeface="Times New Roman" panose="02020603050405020304" pitchFamily="18" charset="0"/>
                <a:cs typeface="Times New Roman" panose="02020603050405020304" pitchFamily="18" charset="0"/>
              </a:rPr>
              <a:t>x</a:t>
            </a:r>
            <a:r>
              <a:rPr lang="en-US" altLang="zh-CN" sz="2400" b="1" kern="0" dirty="0" smtClean="0">
                <a:latin typeface="Times New Roman" panose="02020603050405020304" pitchFamily="18" charset="0"/>
                <a:cs typeface="Times New Roman" panose="02020603050405020304" pitchFamily="18" charset="0"/>
              </a:rPr>
              <a:t>=</a:t>
            </a:r>
            <a:r>
              <a:rPr lang="en-US" altLang="zh-CN" sz="2400" b="1" i="1" kern="0" dirty="0" smtClean="0">
                <a:latin typeface="Times New Roman" panose="02020603050405020304" pitchFamily="18" charset="0"/>
                <a:cs typeface="Times New Roman" panose="02020603050405020304" pitchFamily="18" charset="0"/>
              </a:rPr>
              <a:t>L</a:t>
            </a:r>
            <a:r>
              <a:rPr lang="en-US" altLang="zh-CN" sz="2400" b="1" kern="0" dirty="0" smtClean="0">
                <a:latin typeface="Times New Roman" panose="02020603050405020304" pitchFamily="18" charset="0"/>
                <a:cs typeface="Times New Roman" panose="02020603050405020304" pitchFamily="18" charset="0"/>
              </a:rPr>
              <a:t>[</a:t>
            </a:r>
            <a:r>
              <a:rPr lang="en-US" altLang="zh-CN" sz="2400" b="1" i="1" kern="0" dirty="0" smtClean="0">
                <a:latin typeface="Times New Roman" panose="02020603050405020304" pitchFamily="18" charset="0"/>
                <a:cs typeface="Times New Roman" panose="02020603050405020304" pitchFamily="18" charset="0"/>
              </a:rPr>
              <a:t>j</a:t>
            </a:r>
            <a:r>
              <a:rPr lang="en-US" altLang="zh-CN" sz="2400" b="1" kern="0" dirty="0" smtClean="0">
                <a:latin typeface="Times New Roman" panose="02020603050405020304" pitchFamily="18" charset="0"/>
                <a:cs typeface="Times New Roman" panose="02020603050405020304" pitchFamily="18" charset="0"/>
              </a:rPr>
              <a:t>]</a:t>
            </a:r>
            <a:r>
              <a:rPr lang="zh-CN" altLang="en-US" sz="2400" b="1" kern="0" dirty="0" smtClean="0">
                <a:latin typeface="Times New Roman" panose="02020603050405020304" pitchFamily="18" charset="0"/>
                <a:cs typeface="Times New Roman" panose="02020603050405020304" pitchFamily="18" charset="0"/>
              </a:rPr>
              <a:t>，则算法停止，输出</a:t>
            </a:r>
            <a:r>
              <a:rPr lang="en-US" altLang="zh-CN" sz="2400" b="1" i="1" kern="0" dirty="0" smtClean="0">
                <a:latin typeface="Times New Roman" panose="02020603050405020304" pitchFamily="18" charset="0"/>
                <a:cs typeface="Times New Roman" panose="02020603050405020304" pitchFamily="18" charset="0"/>
              </a:rPr>
              <a:t>j</a:t>
            </a:r>
            <a:r>
              <a:rPr lang="zh-CN" altLang="en-US" sz="2400" b="1" kern="0" dirty="0" smtClean="0">
                <a:latin typeface="Times New Roman" panose="02020603050405020304" pitchFamily="18" charset="0"/>
                <a:cs typeface="Times New Roman" panose="02020603050405020304" pitchFamily="18" charset="0"/>
              </a:rPr>
              <a:t>；</a:t>
            </a:r>
            <a:endParaRPr lang="en-US" altLang="zh-CN" sz="2400" b="1" kern="0" dirty="0" smtClean="0">
              <a:latin typeface="Times New Roman" panose="02020603050405020304" pitchFamily="18" charset="0"/>
              <a:cs typeface="Times New Roman" panose="02020603050405020304" pitchFamily="18" charset="0"/>
            </a:endParaRPr>
          </a:p>
          <a:p>
            <a:pPr lvl="1"/>
            <a:r>
              <a:rPr lang="zh-CN" altLang="en-US" sz="2400" b="1" kern="0" dirty="0" smtClean="0">
                <a:latin typeface="Times New Roman" panose="02020603050405020304" pitchFamily="18" charset="0"/>
                <a:cs typeface="Times New Roman" panose="02020603050405020304" pitchFamily="18" charset="0"/>
              </a:rPr>
              <a:t>如果</a:t>
            </a:r>
            <a:r>
              <a:rPr lang="en-US" altLang="zh-CN" sz="2400" i="1" kern="0" dirty="0" smtClean="0">
                <a:solidFill>
                  <a:srgbClr val="0000FF"/>
                </a:solidFill>
                <a:latin typeface="Times New Roman" panose="02020603050405020304" pitchFamily="18" charset="0"/>
                <a:cs typeface="Times New Roman" panose="02020603050405020304" pitchFamily="18" charset="0"/>
              </a:rPr>
              <a:t>x</a:t>
            </a:r>
            <a:r>
              <a:rPr lang="zh-CN" altLang="en-US" sz="2400" kern="0" dirty="0" smtClean="0">
                <a:solidFill>
                  <a:srgbClr val="0000FF"/>
                </a:solidFill>
                <a:latin typeface="Times New Roman" panose="02020603050405020304" pitchFamily="18" charset="0"/>
                <a:cs typeface="Times New Roman" panose="02020603050405020304" pitchFamily="18" charset="0"/>
              </a:rPr>
              <a:t>＞</a:t>
            </a:r>
            <a:r>
              <a:rPr lang="en-US" altLang="zh-CN" sz="2400" i="1" kern="0" dirty="0" smtClean="0">
                <a:solidFill>
                  <a:srgbClr val="0000FF"/>
                </a:solidFill>
                <a:latin typeface="Times New Roman" panose="02020603050405020304" pitchFamily="18" charset="0"/>
                <a:cs typeface="Times New Roman" panose="02020603050405020304" pitchFamily="18" charset="0"/>
              </a:rPr>
              <a:t>L</a:t>
            </a:r>
            <a:r>
              <a:rPr lang="en-US" altLang="zh-CN" sz="2400" kern="0" dirty="0" smtClean="0">
                <a:solidFill>
                  <a:srgbClr val="0000FF"/>
                </a:solidFill>
                <a:latin typeface="Times New Roman" panose="02020603050405020304" pitchFamily="18" charset="0"/>
                <a:cs typeface="Times New Roman" panose="02020603050405020304" pitchFamily="18" charset="0"/>
              </a:rPr>
              <a:t>[</a:t>
            </a:r>
            <a:r>
              <a:rPr lang="en-US" altLang="zh-CN" sz="2400" i="1" kern="0" dirty="0" smtClean="0">
                <a:solidFill>
                  <a:srgbClr val="0000FF"/>
                </a:solidFill>
                <a:latin typeface="Times New Roman" panose="02020603050405020304" pitchFamily="18" charset="0"/>
                <a:cs typeface="Times New Roman" panose="02020603050405020304" pitchFamily="18" charset="0"/>
              </a:rPr>
              <a:t>j</a:t>
            </a:r>
            <a:r>
              <a:rPr lang="en-US" altLang="zh-CN" sz="2400" kern="0" dirty="0" smtClean="0">
                <a:solidFill>
                  <a:srgbClr val="0000FF"/>
                </a:solidFill>
                <a:latin typeface="Times New Roman" panose="02020603050405020304" pitchFamily="18" charset="0"/>
                <a:cs typeface="Times New Roman" panose="02020603050405020304" pitchFamily="18" charset="0"/>
              </a:rPr>
              <a:t>]</a:t>
            </a:r>
            <a:r>
              <a:rPr lang="zh-CN" altLang="en-US" sz="2400" b="1" kern="0" dirty="0" smtClean="0">
                <a:solidFill>
                  <a:srgbClr val="0000FF"/>
                </a:solidFill>
                <a:latin typeface="Times New Roman" panose="02020603050405020304" pitchFamily="18" charset="0"/>
                <a:cs typeface="Times New Roman" panose="02020603050405020304" pitchFamily="18" charset="0"/>
              </a:rPr>
              <a:t>，则把</a:t>
            </a:r>
            <a:r>
              <a:rPr lang="en-US" altLang="zh-CN" sz="2400" b="1" i="1" kern="0" dirty="0" smtClean="0">
                <a:solidFill>
                  <a:srgbClr val="0000FF"/>
                </a:solidFill>
                <a:latin typeface="Times New Roman" panose="02020603050405020304" pitchFamily="18" charset="0"/>
                <a:cs typeface="Times New Roman" panose="02020603050405020304" pitchFamily="18" charset="0"/>
              </a:rPr>
              <a:t>j</a:t>
            </a:r>
            <a:r>
              <a:rPr lang="zh-CN" altLang="en-US" sz="2400" b="1" kern="0" dirty="0" smtClean="0">
                <a:solidFill>
                  <a:srgbClr val="0000FF"/>
                </a:solidFill>
                <a:latin typeface="Times New Roman" panose="02020603050405020304" pitchFamily="18" charset="0"/>
                <a:cs typeface="Times New Roman" panose="02020603050405020304" pitchFamily="18" charset="0"/>
              </a:rPr>
              <a:t>加</a:t>
            </a:r>
            <a:r>
              <a:rPr lang="en-US" altLang="zh-CN" sz="2400" b="1" kern="0" dirty="0" smtClean="0">
                <a:solidFill>
                  <a:srgbClr val="0000FF"/>
                </a:solidFill>
                <a:latin typeface="Times New Roman" panose="02020603050405020304" pitchFamily="18" charset="0"/>
                <a:cs typeface="Times New Roman" panose="02020603050405020304" pitchFamily="18" charset="0"/>
              </a:rPr>
              <a:t>1</a:t>
            </a:r>
            <a:r>
              <a:rPr lang="zh-CN" altLang="en-US" sz="2400" b="1" kern="0" dirty="0" smtClean="0">
                <a:solidFill>
                  <a:srgbClr val="0000FF"/>
                </a:solidFill>
                <a:latin typeface="Times New Roman" panose="02020603050405020304" pitchFamily="18" charset="0"/>
                <a:cs typeface="Times New Roman" panose="02020603050405020304" pitchFamily="18" charset="0"/>
              </a:rPr>
              <a:t>，继续比较；</a:t>
            </a:r>
            <a:r>
              <a:rPr lang="zh-CN" altLang="en-US" sz="2400" kern="0" dirty="0" smtClean="0">
                <a:solidFill>
                  <a:srgbClr val="0000FF"/>
                </a:solidFill>
                <a:latin typeface="Times New Roman" panose="02020603050405020304" pitchFamily="18" charset="0"/>
                <a:cs typeface="Times New Roman" panose="02020603050405020304" pitchFamily="18" charset="0"/>
              </a:rPr>
              <a:t>如果</a:t>
            </a:r>
            <a:r>
              <a:rPr lang="en-US" altLang="zh-CN" sz="2400" i="1" kern="0" dirty="0" smtClean="0">
                <a:solidFill>
                  <a:srgbClr val="0000FF"/>
                </a:solidFill>
                <a:latin typeface="Times New Roman" panose="02020603050405020304" pitchFamily="18" charset="0"/>
                <a:cs typeface="Times New Roman" panose="02020603050405020304" pitchFamily="18" charset="0"/>
              </a:rPr>
              <a:t>x</a:t>
            </a:r>
            <a:r>
              <a:rPr lang="zh-CN" altLang="en-US" sz="2400" kern="0" dirty="0" smtClean="0">
                <a:solidFill>
                  <a:srgbClr val="0000FF"/>
                </a:solidFill>
                <a:latin typeface="Times New Roman" panose="02020603050405020304" pitchFamily="18" charset="0"/>
                <a:cs typeface="Times New Roman" panose="02020603050405020304" pitchFamily="18" charset="0"/>
              </a:rPr>
              <a:t>＜</a:t>
            </a:r>
            <a:r>
              <a:rPr lang="en-US" altLang="zh-CN" sz="2400" i="1" kern="0" dirty="0" smtClean="0">
                <a:solidFill>
                  <a:srgbClr val="0000FF"/>
                </a:solidFill>
                <a:latin typeface="Times New Roman" panose="02020603050405020304" pitchFamily="18" charset="0"/>
                <a:cs typeface="Times New Roman" panose="02020603050405020304" pitchFamily="18" charset="0"/>
              </a:rPr>
              <a:t>L</a:t>
            </a:r>
            <a:r>
              <a:rPr lang="en-US" altLang="zh-CN" sz="2400" kern="0" dirty="0" smtClean="0">
                <a:solidFill>
                  <a:srgbClr val="0000FF"/>
                </a:solidFill>
                <a:latin typeface="Times New Roman" panose="02020603050405020304" pitchFamily="18" charset="0"/>
                <a:cs typeface="Times New Roman" panose="02020603050405020304" pitchFamily="18" charset="0"/>
              </a:rPr>
              <a:t>[</a:t>
            </a:r>
            <a:r>
              <a:rPr lang="en-US" altLang="zh-CN" sz="2400" i="1" kern="0" dirty="0" smtClean="0">
                <a:solidFill>
                  <a:srgbClr val="0000FF"/>
                </a:solidFill>
                <a:latin typeface="Times New Roman" panose="02020603050405020304" pitchFamily="18" charset="0"/>
                <a:cs typeface="Times New Roman" panose="02020603050405020304" pitchFamily="18" charset="0"/>
              </a:rPr>
              <a:t>j</a:t>
            </a:r>
            <a:r>
              <a:rPr lang="en-US" altLang="zh-CN" sz="2400" kern="0" dirty="0">
                <a:solidFill>
                  <a:srgbClr val="0000FF"/>
                </a:solidFill>
                <a:latin typeface="Times New Roman" panose="02020603050405020304" pitchFamily="18" charset="0"/>
                <a:cs typeface="Times New Roman" panose="02020603050405020304" pitchFamily="18" charset="0"/>
              </a:rPr>
              <a:t>]</a:t>
            </a:r>
            <a:r>
              <a:rPr lang="zh-CN" altLang="en-US" sz="2400" kern="0" dirty="0">
                <a:solidFill>
                  <a:srgbClr val="0000FF"/>
                </a:solidFill>
                <a:latin typeface="Times New Roman" panose="02020603050405020304" pitchFamily="18" charset="0"/>
                <a:cs typeface="Times New Roman" panose="02020603050405020304" pitchFamily="18" charset="0"/>
              </a:rPr>
              <a:t> </a:t>
            </a:r>
            <a:r>
              <a:rPr lang="zh-CN" altLang="en-US" sz="2400" kern="0" dirty="0" smtClean="0">
                <a:solidFill>
                  <a:srgbClr val="0000FF"/>
                </a:solidFill>
                <a:latin typeface="Times New Roman" panose="02020603050405020304" pitchFamily="18" charset="0"/>
                <a:cs typeface="Times New Roman" panose="02020603050405020304" pitchFamily="18" charset="0"/>
              </a:rPr>
              <a:t>，</a:t>
            </a:r>
            <a:r>
              <a:rPr lang="zh-CN" altLang="en-US" sz="2400" kern="0" dirty="0">
                <a:solidFill>
                  <a:srgbClr val="0000FF"/>
                </a:solidFill>
                <a:latin typeface="Times New Roman" panose="02020603050405020304" pitchFamily="18" charset="0"/>
                <a:cs typeface="Times New Roman" panose="02020603050405020304" pitchFamily="18" charset="0"/>
              </a:rPr>
              <a:t>则停机并输出</a:t>
            </a:r>
            <a:r>
              <a:rPr lang="en-US" altLang="zh-CN" sz="2400" kern="0" dirty="0">
                <a:solidFill>
                  <a:srgbClr val="0000FF"/>
                </a:solidFill>
                <a:latin typeface="Times New Roman" panose="02020603050405020304" pitchFamily="18" charset="0"/>
                <a:cs typeface="Times New Roman" panose="02020603050405020304" pitchFamily="18" charset="0"/>
              </a:rPr>
              <a:t>0 </a:t>
            </a:r>
            <a:r>
              <a:rPr lang="zh-CN" altLang="en-US" sz="2400" kern="0" dirty="0" smtClean="0">
                <a:latin typeface="Times New Roman" panose="02020603050405020304" pitchFamily="18" charset="0"/>
                <a:cs typeface="Times New Roman" panose="02020603050405020304" pitchFamily="18" charset="0"/>
              </a:rPr>
              <a:t>；</a:t>
            </a:r>
            <a:endParaRPr lang="en-US" altLang="zh-CN" sz="2400" kern="0" dirty="0">
              <a:latin typeface="Times New Roman" panose="02020603050405020304" pitchFamily="18" charset="0"/>
              <a:cs typeface="Times New Roman" panose="02020603050405020304" pitchFamily="18" charset="0"/>
            </a:endParaRPr>
          </a:p>
          <a:p>
            <a:pPr lvl="1"/>
            <a:r>
              <a:rPr lang="zh-CN" altLang="en-US" sz="2400" b="1" kern="0" dirty="0" smtClean="0">
                <a:latin typeface="Times New Roman" panose="02020603050405020304" pitchFamily="18" charset="0"/>
                <a:cs typeface="Times New Roman" panose="02020603050405020304" pitchFamily="18" charset="0"/>
              </a:rPr>
              <a:t>如果</a:t>
            </a:r>
            <a:r>
              <a:rPr lang="en-US" altLang="zh-CN" sz="2400" b="1" i="1" kern="0" dirty="0" smtClean="0">
                <a:latin typeface="Times New Roman" panose="02020603050405020304" pitchFamily="18" charset="0"/>
                <a:cs typeface="Times New Roman" panose="02020603050405020304" pitchFamily="18" charset="0"/>
              </a:rPr>
              <a:t>j</a:t>
            </a:r>
            <a:r>
              <a:rPr lang="en-US" altLang="zh-CN" sz="2400" b="1" kern="0" dirty="0" smtClean="0">
                <a:latin typeface="Times New Roman" panose="02020603050405020304" pitchFamily="18" charset="0"/>
                <a:cs typeface="Times New Roman" panose="02020603050405020304" pitchFamily="18" charset="0"/>
              </a:rPr>
              <a:t>&gt;</a:t>
            </a:r>
            <a:r>
              <a:rPr lang="en-US" altLang="zh-CN" sz="2400" b="1" i="1" kern="0" dirty="0" smtClean="0">
                <a:latin typeface="Times New Roman" panose="02020603050405020304" pitchFamily="18" charset="0"/>
                <a:cs typeface="Times New Roman" panose="02020603050405020304" pitchFamily="18" charset="0"/>
              </a:rPr>
              <a:t>n</a:t>
            </a:r>
            <a:r>
              <a:rPr lang="zh-CN" altLang="en-US" sz="2400" b="1" kern="0" dirty="0" smtClean="0">
                <a:latin typeface="Times New Roman" panose="02020603050405020304" pitchFamily="18" charset="0"/>
                <a:cs typeface="Times New Roman" panose="02020603050405020304" pitchFamily="18" charset="0"/>
              </a:rPr>
              <a:t>，则停机并输出</a:t>
            </a:r>
            <a:r>
              <a:rPr lang="en-US" altLang="zh-CN" sz="2400" b="1" kern="0" dirty="0" smtClean="0">
                <a:latin typeface="Times New Roman" panose="02020603050405020304" pitchFamily="18" charset="0"/>
                <a:cs typeface="Times New Roman" panose="02020603050405020304" pitchFamily="18" charset="0"/>
              </a:rPr>
              <a:t>0.</a:t>
            </a:r>
            <a:endParaRPr lang="zh-CN" altLang="en-US" sz="2400" b="1" kern="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827088" y="3447439"/>
            <a:ext cx="3892412" cy="584775"/>
          </a:xfrm>
          <a:prstGeom prst="rect">
            <a:avLst/>
          </a:prstGeom>
          <a:noFill/>
        </p:spPr>
        <p:txBody>
          <a:bodyPr wrap="none" rtlCol="0">
            <a:spAutoFit/>
          </a:bodyPr>
          <a:lstStyle/>
          <a:p>
            <a:r>
              <a:rPr lang="zh-CN" altLang="en-US" sz="3200" dirty="0" smtClean="0">
                <a:solidFill>
                  <a:srgbClr val="FF0000"/>
                </a:solidFill>
                <a:latin typeface="黑体" panose="02010609060101010101" pitchFamily="49" charset="-122"/>
                <a:ea typeface="黑体" panose="02010609060101010101" pitchFamily="49" charset="-122"/>
              </a:rPr>
              <a:t>顺序检索算法改进：</a:t>
            </a:r>
            <a:endParaRPr lang="zh-CN" altLang="en-US" sz="32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193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A5395B9B-1D88-924C-A27B-FE2BD287A508}" type="slidenum">
              <a:rPr lang="en-US" altLang="zh-CN" sz="1400" smtClean="0">
                <a:latin typeface="Times New Roman" panose="02020603050405020304" pitchFamily="18" charset="0"/>
              </a:rPr>
              <a:pPr>
                <a:spcBef>
                  <a:spcPct val="0"/>
                </a:spcBef>
                <a:buClrTx/>
                <a:buSzTx/>
                <a:buFontTx/>
                <a:buNone/>
                <a:defRPr/>
              </a:pPr>
              <a:t>43</a:t>
            </a:fld>
            <a:endParaRPr lang="en-US" altLang="zh-CN" sz="1400" dirty="0" smtClean="0">
              <a:latin typeface="Times New Roman" panose="02020603050405020304" pitchFamily="18" charset="0"/>
            </a:endParaRPr>
          </a:p>
        </p:txBody>
      </p:sp>
      <p:sp>
        <p:nvSpPr>
          <p:cNvPr id="29699" name="Rectangle 2"/>
          <p:cNvSpPr>
            <a:spLocks noGrp="1" noChangeArrowheads="1"/>
          </p:cNvSpPr>
          <p:nvPr>
            <p:ph type="title"/>
          </p:nvPr>
        </p:nvSpPr>
        <p:spPr/>
        <p:txBody>
          <a:bodyPr/>
          <a:lstStyle/>
          <a:p>
            <a:pPr eaLnBrk="1" hangingPunct="1">
              <a:defRPr/>
            </a:pPr>
            <a:r>
              <a:rPr lang="zh-CN" altLang="en-US" b="1" dirty="0"/>
              <a:t>算法好坏的衡量尺度</a:t>
            </a:r>
          </a:p>
        </p:txBody>
      </p:sp>
      <p:sp>
        <p:nvSpPr>
          <p:cNvPr id="29700" name="Rectangle 3"/>
          <p:cNvSpPr>
            <a:spLocks noGrp="1" noChangeArrowheads="1"/>
          </p:cNvSpPr>
          <p:nvPr>
            <p:ph type="body" idx="1"/>
          </p:nvPr>
        </p:nvSpPr>
        <p:spPr>
          <a:xfrm>
            <a:off x="827088" y="1628775"/>
            <a:ext cx="8128000" cy="2376488"/>
          </a:xfrm>
        </p:spPr>
        <p:txBody>
          <a:bodyPr/>
          <a:lstStyle/>
          <a:p>
            <a:pPr eaLnBrk="1" hangingPunct="1">
              <a:defRPr/>
            </a:pPr>
            <a:r>
              <a:rPr lang="zh-CN" altLang="en-US" b="1" dirty="0">
                <a:latin typeface="Times New Roman" charset="0"/>
              </a:rPr>
              <a:t>用所需的计算时间来衡量一个算法的好坏，不同的机器相互之间无法比较。</a:t>
            </a:r>
          </a:p>
          <a:p>
            <a:pPr lvl="1" eaLnBrk="1" hangingPunct="1">
              <a:defRPr/>
            </a:pPr>
            <a:r>
              <a:rPr lang="zh-CN" altLang="en-US" b="1" dirty="0">
                <a:solidFill>
                  <a:schemeClr val="hlink"/>
                </a:solidFill>
                <a:latin typeface="Times New Roman" charset="0"/>
              </a:rPr>
              <a:t>能否有一个独立于具体计算机的客观衡量标准</a:t>
            </a:r>
            <a:r>
              <a:rPr lang="zh-CN" altLang="en-US" b="1" dirty="0">
                <a:solidFill>
                  <a:schemeClr val="hlink"/>
                </a:solidFill>
                <a:latin typeface="Times New Roman" charset="0"/>
                <a:sym typeface="Wingdings" charset="2"/>
              </a:rPr>
              <a:t>。</a:t>
            </a:r>
          </a:p>
          <a:p>
            <a:pPr eaLnBrk="1" hangingPunct="1">
              <a:defRPr/>
            </a:pPr>
            <a:r>
              <a:rPr lang="zh-CN" altLang="en-US" b="1" dirty="0">
                <a:latin typeface="Times New Roman" charset="0"/>
              </a:rPr>
              <a:t>常见的衡量</a:t>
            </a:r>
            <a:r>
              <a:rPr lang="zh-CN" altLang="en-US" b="1" dirty="0" smtClean="0">
                <a:latin typeface="Times New Roman" charset="0"/>
              </a:rPr>
              <a:t>标准</a:t>
            </a:r>
            <a:endParaRPr lang="zh-CN" altLang="en-US" b="1" dirty="0">
              <a:latin typeface="Times New Roman" charset="0"/>
            </a:endParaRPr>
          </a:p>
        </p:txBody>
      </p:sp>
      <p:graphicFrame>
        <p:nvGraphicFramePr>
          <p:cNvPr id="2" name="图示 1"/>
          <p:cNvGraphicFramePr/>
          <p:nvPr>
            <p:extLst>
              <p:ext uri="{D42A27DB-BD31-4B8C-83A1-F6EECF244321}">
                <p14:modId xmlns:p14="http://schemas.microsoft.com/office/powerpoint/2010/main" val="1814311912"/>
              </p:ext>
            </p:extLst>
          </p:nvPr>
        </p:nvGraphicFramePr>
        <p:xfrm>
          <a:off x="2699792" y="3496383"/>
          <a:ext cx="4920208" cy="3256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0">
                                            <p:txEl>
                                              <p:pRg st="2" end="2"/>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A6F96CA7-B963-0045-B26A-38DCCE48E592}" type="slidenum">
              <a:rPr lang="en-US" altLang="zh-CN" sz="1400" smtClean="0">
                <a:latin typeface="Times New Roman" panose="02020603050405020304" pitchFamily="18" charset="0"/>
              </a:rPr>
              <a:pPr>
                <a:spcBef>
                  <a:spcPct val="0"/>
                </a:spcBef>
                <a:buClrTx/>
                <a:buSzTx/>
                <a:buFontTx/>
                <a:buNone/>
                <a:defRPr/>
              </a:pPr>
              <a:t>44</a:t>
            </a:fld>
            <a:endParaRPr lang="en-US" altLang="zh-CN" sz="1400" dirty="0" smtClean="0">
              <a:latin typeface="Times New Roman" panose="02020603050405020304" pitchFamily="18" charset="0"/>
            </a:endParaRPr>
          </a:p>
        </p:txBody>
      </p:sp>
      <p:sp>
        <p:nvSpPr>
          <p:cNvPr id="30723" name="Rectangle 2"/>
          <p:cNvSpPr>
            <a:spLocks noGrp="1" noChangeArrowheads="1"/>
          </p:cNvSpPr>
          <p:nvPr>
            <p:ph type="title"/>
          </p:nvPr>
        </p:nvSpPr>
        <p:spPr/>
        <p:txBody>
          <a:bodyPr/>
          <a:lstStyle/>
          <a:p>
            <a:pPr eaLnBrk="1" hangingPunct="1">
              <a:defRPr/>
            </a:pPr>
            <a:r>
              <a:rPr lang="zh-CN" altLang="en-US" b="1"/>
              <a:t>问题的规模</a:t>
            </a:r>
            <a:endParaRPr lang="zh-CN" altLang="en-US" sz="2800" b="1"/>
          </a:p>
        </p:txBody>
      </p:sp>
      <p:sp>
        <p:nvSpPr>
          <p:cNvPr id="30724" name="Rectangle 3"/>
          <p:cNvSpPr>
            <a:spLocks noGrp="1" noChangeArrowheads="1"/>
          </p:cNvSpPr>
          <p:nvPr>
            <p:ph type="body" sz="half" idx="1"/>
          </p:nvPr>
        </p:nvSpPr>
        <p:spPr>
          <a:xfrm>
            <a:off x="827088" y="1628775"/>
            <a:ext cx="8066087" cy="4968875"/>
          </a:xfrm>
        </p:spPr>
        <p:txBody>
          <a:bodyPr/>
          <a:lstStyle/>
          <a:p>
            <a:pPr eaLnBrk="1" hangingPunct="1">
              <a:defRPr/>
            </a:pPr>
            <a:r>
              <a:rPr lang="zh-CN" altLang="en-US" b="1" dirty="0">
                <a:latin typeface="Times New Roman" charset="0"/>
              </a:rPr>
              <a:t>问题的规模：一个或多个整数，作为输入数据量的测度。</a:t>
            </a:r>
          </a:p>
          <a:p>
            <a:pPr lvl="1" eaLnBrk="1" hangingPunct="1">
              <a:defRPr/>
            </a:pPr>
            <a:r>
              <a:rPr lang="zh-CN" altLang="en-US" dirty="0">
                <a:latin typeface="Times New Roman" charset="0"/>
              </a:rPr>
              <a:t>数表的长度</a:t>
            </a:r>
            <a:r>
              <a:rPr lang="en-US" altLang="zh-CN" dirty="0">
                <a:latin typeface="Times New Roman" charset="0"/>
              </a:rPr>
              <a:t>(</a:t>
            </a:r>
            <a:r>
              <a:rPr lang="zh-CN" altLang="en-US" dirty="0">
                <a:latin typeface="Times New Roman" charset="0"/>
              </a:rPr>
              <a:t>数据项的个数</a:t>
            </a:r>
            <a:r>
              <a:rPr lang="en-US" altLang="zh-CN" dirty="0">
                <a:latin typeface="Times New Roman" charset="0"/>
              </a:rPr>
              <a:t>)</a:t>
            </a:r>
            <a:r>
              <a:rPr lang="zh-CN" altLang="en-US" dirty="0">
                <a:latin typeface="Times New Roman" charset="0"/>
              </a:rPr>
              <a:t>，</a:t>
            </a:r>
            <a:r>
              <a:rPr lang="en-US" altLang="zh-CN" dirty="0">
                <a:latin typeface="Times New Roman" charset="0"/>
              </a:rPr>
              <a:t>(</a:t>
            </a:r>
            <a:r>
              <a:rPr lang="zh-CN" altLang="en-US" dirty="0">
                <a:latin typeface="Times New Roman" charset="0"/>
              </a:rPr>
              <a:t>问题：在一</a:t>
            </a:r>
            <a:r>
              <a:rPr lang="zh-CN" altLang="en-US" dirty="0" smtClean="0">
                <a:latin typeface="Times New Roman" charset="0"/>
              </a:rPr>
              <a:t>个长度为</a:t>
            </a:r>
            <a:r>
              <a:rPr lang="en-US" altLang="zh-CN" i="1" dirty="0" smtClean="0">
                <a:latin typeface="Times New Roman" charset="0"/>
              </a:rPr>
              <a:t>n</a:t>
            </a:r>
            <a:r>
              <a:rPr lang="zh-CN" altLang="en-US" dirty="0" smtClean="0">
                <a:latin typeface="Times New Roman" charset="0"/>
              </a:rPr>
              <a:t>的数组中寻找元素</a:t>
            </a:r>
            <a:r>
              <a:rPr lang="en-US" altLang="zh-CN" i="1" dirty="0">
                <a:latin typeface="Times New Roman" charset="0"/>
              </a:rPr>
              <a:t>x</a:t>
            </a:r>
            <a:r>
              <a:rPr lang="en-US" altLang="zh-CN" dirty="0" smtClean="0">
                <a:latin typeface="Times New Roman" charset="0"/>
              </a:rPr>
              <a:t>)</a:t>
            </a:r>
            <a:r>
              <a:rPr lang="zh-CN" altLang="en-US" dirty="0">
                <a:latin typeface="Times New Roman" charset="0"/>
              </a:rPr>
              <a:t>；</a:t>
            </a:r>
          </a:p>
          <a:p>
            <a:pPr lvl="1" eaLnBrk="1" hangingPunct="1">
              <a:defRPr/>
            </a:pPr>
            <a:r>
              <a:rPr lang="zh-CN" altLang="en-US" dirty="0">
                <a:latin typeface="Times New Roman" charset="0"/>
              </a:rPr>
              <a:t>矩阵的最大维数</a:t>
            </a:r>
            <a:r>
              <a:rPr lang="en-US" altLang="zh-CN" dirty="0">
                <a:latin typeface="Times New Roman" charset="0"/>
              </a:rPr>
              <a:t>(</a:t>
            </a:r>
            <a:r>
              <a:rPr lang="zh-CN" altLang="en-US" dirty="0">
                <a:latin typeface="Times New Roman" charset="0"/>
              </a:rPr>
              <a:t>阶数</a:t>
            </a:r>
            <a:r>
              <a:rPr lang="en-US" altLang="zh-CN" dirty="0">
                <a:latin typeface="Times New Roman" charset="0"/>
              </a:rPr>
              <a:t>) (</a:t>
            </a:r>
            <a:r>
              <a:rPr lang="zh-CN" altLang="en-US" dirty="0">
                <a:latin typeface="Times New Roman" charset="0"/>
              </a:rPr>
              <a:t>问题：求两个实矩阵相乘的结果</a:t>
            </a:r>
            <a:r>
              <a:rPr lang="en-US" altLang="zh-CN" dirty="0">
                <a:latin typeface="Times New Roman" charset="0"/>
              </a:rPr>
              <a:t>) </a:t>
            </a:r>
          </a:p>
          <a:p>
            <a:pPr eaLnBrk="1" hangingPunct="1">
              <a:defRPr/>
            </a:pPr>
            <a:r>
              <a:rPr lang="zh-CN" altLang="en-US" b="1" dirty="0">
                <a:latin typeface="Times New Roman" charset="0"/>
              </a:rPr>
              <a:t>输入规模通常用</a:t>
            </a:r>
            <a:r>
              <a:rPr lang="en-US" altLang="zh-CN" b="1" i="1" dirty="0">
                <a:latin typeface="Times New Roman" charset="0"/>
              </a:rPr>
              <a:t>n</a:t>
            </a:r>
            <a:r>
              <a:rPr lang="zh-CN" altLang="en-US" b="1" dirty="0">
                <a:latin typeface="Times New Roman" charset="0"/>
              </a:rPr>
              <a:t>来表示，也可有两个以上的参数</a:t>
            </a:r>
          </a:p>
          <a:p>
            <a:pPr lvl="1" eaLnBrk="1" hangingPunct="1">
              <a:defRPr/>
            </a:pPr>
            <a:r>
              <a:rPr lang="zh-CN" altLang="en-US" dirty="0">
                <a:latin typeface="Times New Roman" charset="0"/>
              </a:rPr>
              <a:t>图中的顶点数和边数</a:t>
            </a:r>
            <a:r>
              <a:rPr lang="en-US" altLang="zh-CN" dirty="0">
                <a:latin typeface="Times New Roman" charset="0"/>
              </a:rPr>
              <a:t>(</a:t>
            </a:r>
            <a:r>
              <a:rPr lang="zh-CN" altLang="en-US" dirty="0">
                <a:latin typeface="Times New Roman" charset="0"/>
              </a:rPr>
              <a:t>图论中的问题</a:t>
            </a:r>
            <a:r>
              <a:rPr lang="en-US" altLang="zh-CN" dirty="0">
                <a:latin typeface="Times New Roman"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741AC79A-3D99-5248-AD28-D7B474334476}" type="slidenum">
              <a:rPr lang="en-US" altLang="zh-CN" sz="1400" smtClean="0">
                <a:latin typeface="Times New Roman" panose="02020603050405020304" pitchFamily="18" charset="0"/>
              </a:rPr>
              <a:pPr>
                <a:spcBef>
                  <a:spcPct val="0"/>
                </a:spcBef>
                <a:buClrTx/>
                <a:buSzTx/>
                <a:buFontTx/>
                <a:buNone/>
                <a:defRPr/>
              </a:pPr>
              <a:t>45</a:t>
            </a:fld>
            <a:endParaRPr lang="en-US" altLang="zh-CN" sz="1400" smtClean="0">
              <a:latin typeface="Times New Roman" panose="02020603050405020304" pitchFamily="18" charset="0"/>
            </a:endParaRPr>
          </a:p>
        </p:txBody>
      </p:sp>
      <p:sp>
        <p:nvSpPr>
          <p:cNvPr id="31747" name="Rectangle 2"/>
          <p:cNvSpPr>
            <a:spLocks noGrp="1" noChangeArrowheads="1"/>
          </p:cNvSpPr>
          <p:nvPr>
            <p:ph type="title"/>
          </p:nvPr>
        </p:nvSpPr>
        <p:spPr/>
        <p:txBody>
          <a:bodyPr/>
          <a:lstStyle/>
          <a:p>
            <a:pPr eaLnBrk="1" hangingPunct="1">
              <a:defRPr/>
            </a:pPr>
            <a:r>
              <a:rPr lang="zh-CN" altLang="en-US" b="1" dirty="0" smtClean="0"/>
              <a:t>基本运算</a:t>
            </a:r>
            <a:endParaRPr lang="en-US" altLang="zh-CN" sz="2800" b="1" dirty="0">
              <a:latin typeface="Times New Roman" panose="02020603050405020304" pitchFamily="18" charset="0"/>
              <a:cs typeface="Times New Roman" panose="02020603050405020304" pitchFamily="18" charset="0"/>
            </a:endParaRPr>
          </a:p>
        </p:txBody>
      </p:sp>
      <p:sp>
        <p:nvSpPr>
          <p:cNvPr id="31748" name="Rectangle 3"/>
          <p:cNvSpPr>
            <a:spLocks noGrp="1" noChangeArrowheads="1"/>
          </p:cNvSpPr>
          <p:nvPr>
            <p:ph type="body" sz="half" idx="1"/>
          </p:nvPr>
        </p:nvSpPr>
        <p:spPr>
          <a:xfrm>
            <a:off x="827088" y="1628775"/>
            <a:ext cx="8066087" cy="4968875"/>
          </a:xfrm>
        </p:spPr>
        <p:txBody>
          <a:bodyPr/>
          <a:lstStyle/>
          <a:p>
            <a:pPr eaLnBrk="1" hangingPunct="1">
              <a:defRPr/>
            </a:pPr>
            <a:r>
              <a:rPr lang="zh-CN" altLang="en-US" sz="2800" b="1" dirty="0">
                <a:latin typeface="Times New Roman" charset="0"/>
              </a:rPr>
              <a:t>概念：</a:t>
            </a:r>
          </a:p>
          <a:p>
            <a:pPr lvl="1" eaLnBrk="1" hangingPunct="1">
              <a:defRPr/>
            </a:pPr>
            <a:r>
              <a:rPr lang="zh-CN" altLang="en-US" sz="2400" b="1" dirty="0" smtClean="0">
                <a:latin typeface="Times New Roman" charset="0"/>
              </a:rPr>
              <a:t>也称为“元运算”</a:t>
            </a:r>
            <a:endParaRPr lang="en-US" altLang="zh-CN" sz="2400" b="1" dirty="0" smtClean="0">
              <a:latin typeface="Times New Roman" charset="0"/>
            </a:endParaRPr>
          </a:p>
          <a:p>
            <a:pPr lvl="1" eaLnBrk="1" hangingPunct="1">
              <a:defRPr/>
            </a:pPr>
            <a:r>
              <a:rPr lang="zh-CN" altLang="en-US" sz="2400" b="1" dirty="0" smtClean="0">
                <a:latin typeface="Times New Roman" charset="0"/>
              </a:rPr>
              <a:t>指</a:t>
            </a:r>
            <a:r>
              <a:rPr lang="zh-CN" altLang="en-US" sz="2400" b="1" dirty="0">
                <a:latin typeface="Times New Roman" charset="0"/>
              </a:rPr>
              <a:t>执行时间可以被一个常数限定，只与</a:t>
            </a:r>
            <a:r>
              <a:rPr lang="zh-CN" altLang="en-US" sz="2400" b="1" dirty="0">
                <a:solidFill>
                  <a:srgbClr val="FF0000"/>
                </a:solidFill>
                <a:latin typeface="Times New Roman" charset="0"/>
              </a:rPr>
              <a:t>环境</a:t>
            </a:r>
            <a:r>
              <a:rPr lang="zh-CN" altLang="en-US" sz="2400" b="1" dirty="0">
                <a:latin typeface="Times New Roman" charset="0"/>
              </a:rPr>
              <a:t>有关。</a:t>
            </a:r>
          </a:p>
          <a:p>
            <a:pPr eaLnBrk="1" hangingPunct="1">
              <a:defRPr/>
            </a:pPr>
            <a:r>
              <a:rPr lang="zh-CN" altLang="en-US" sz="2800" b="1" dirty="0">
                <a:latin typeface="Times New Roman" charset="0"/>
              </a:rPr>
              <a:t>因此，分析时只需要关心执行的基本运算次数，而不是它们执行确切时间。</a:t>
            </a:r>
          </a:p>
          <a:p>
            <a:pPr lvl="1" eaLnBrk="1" hangingPunct="1">
              <a:defRPr/>
            </a:pPr>
            <a:r>
              <a:rPr lang="zh-CN" altLang="en-US" sz="2400" b="1" dirty="0">
                <a:latin typeface="Times New Roman" charset="0"/>
              </a:rPr>
              <a:t>例子：</a:t>
            </a:r>
          </a:p>
          <a:p>
            <a:pPr eaLnBrk="1" hangingPunct="1">
              <a:buClr>
                <a:schemeClr val="hlink"/>
              </a:buClr>
              <a:buSzPct val="55000"/>
              <a:defRPr/>
            </a:pPr>
            <a:endParaRPr lang="en-US" altLang="zh-CN" sz="2400" b="1" dirty="0">
              <a:latin typeface="Times New Roman" charset="0"/>
            </a:endParaRPr>
          </a:p>
        </p:txBody>
      </p:sp>
      <p:sp>
        <p:nvSpPr>
          <p:cNvPr id="31749" name="Rectangle 4"/>
          <p:cNvSpPr>
            <a:spLocks noChangeArrowheads="1"/>
          </p:cNvSpPr>
          <p:nvPr/>
        </p:nvSpPr>
        <p:spPr bwMode="auto">
          <a:xfrm>
            <a:off x="6084888" y="1412776"/>
            <a:ext cx="2700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spcBef>
                <a:spcPct val="0"/>
              </a:spcBef>
              <a:buClrTx/>
              <a:buSzTx/>
              <a:buFontTx/>
              <a:buNone/>
              <a:defRPr/>
            </a:pPr>
            <a:r>
              <a:rPr lang="zh-CN" altLang="en-US" sz="2400" dirty="0" smtClean="0">
                <a:solidFill>
                  <a:srgbClr val="FF0000"/>
                </a:solidFill>
                <a:latin typeface="黑体" panose="02010609060101010101" pitchFamily="49" charset="-122"/>
                <a:ea typeface="黑体" panose="02010609060101010101" pitchFamily="49" charset="-122"/>
              </a:rPr>
              <a:t>机器、语言编译</a:t>
            </a:r>
          </a:p>
        </p:txBody>
      </p:sp>
      <p:sp>
        <p:nvSpPr>
          <p:cNvPr id="31750" name="Line 5"/>
          <p:cNvSpPr>
            <a:spLocks noChangeShapeType="1"/>
          </p:cNvSpPr>
          <p:nvPr/>
        </p:nvSpPr>
        <p:spPr bwMode="auto">
          <a:xfrm flipH="1">
            <a:off x="7164289" y="1844824"/>
            <a:ext cx="100" cy="792088"/>
          </a:xfrm>
          <a:prstGeom prst="line">
            <a:avLst/>
          </a:prstGeom>
          <a:noFill/>
          <a:ln w="38100">
            <a:solidFill>
              <a:srgbClr val="0000FF"/>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graphicFrame>
        <p:nvGraphicFramePr>
          <p:cNvPr id="44038" name="Object 6"/>
          <p:cNvGraphicFramePr>
            <a:graphicFrameLocks noChangeAspect="1"/>
          </p:cNvGraphicFramePr>
          <p:nvPr>
            <p:extLst>
              <p:ext uri="{D42A27DB-BD31-4B8C-83A1-F6EECF244321}">
                <p14:modId xmlns:p14="http://schemas.microsoft.com/office/powerpoint/2010/main" val="1283952883"/>
              </p:ext>
            </p:extLst>
          </p:nvPr>
        </p:nvGraphicFramePr>
        <p:xfrm>
          <a:off x="935832" y="4441515"/>
          <a:ext cx="3529012" cy="1393825"/>
        </p:xfrm>
        <a:graphic>
          <a:graphicData uri="http://schemas.openxmlformats.org/presentationml/2006/ole">
            <mc:AlternateContent xmlns:mc="http://schemas.openxmlformats.org/markup-compatibility/2006">
              <mc:Choice xmlns:v="urn:schemas-microsoft-com:vml" Requires="v">
                <p:oleObj spid="_x0000_s44806" name="Visio" r:id="rId3" imgW="1767138" imgH="723900" progId="Visio.Drawing.11">
                  <p:embed/>
                </p:oleObj>
              </mc:Choice>
              <mc:Fallback>
                <p:oleObj name="Visio" r:id="rId3" imgW="1767138" imgH="723900" progId="Visio.Drawing.11">
                  <p:embed/>
                  <p:pic>
                    <p:nvPicPr>
                      <p:cNvPr id="0" name="Object 6"/>
                      <p:cNvPicPr>
                        <a:picLocks noChangeAspect="1" noChangeArrowheads="1"/>
                      </p:cNvPicPr>
                      <p:nvPr/>
                    </p:nvPicPr>
                    <p:blipFill>
                      <a:blip r:embed="rId4"/>
                      <a:srcRect/>
                      <a:stretch>
                        <a:fillRect/>
                      </a:stretch>
                    </p:blipFill>
                    <p:spPr bwMode="auto">
                      <a:xfrm>
                        <a:off x="935832" y="4441515"/>
                        <a:ext cx="3529012" cy="139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44039" name="Object 7"/>
          <p:cNvGraphicFramePr>
            <a:graphicFrameLocks noChangeAspect="1"/>
          </p:cNvGraphicFramePr>
          <p:nvPr>
            <p:extLst>
              <p:ext uri="{D42A27DB-BD31-4B8C-83A1-F6EECF244321}">
                <p14:modId xmlns:p14="http://schemas.microsoft.com/office/powerpoint/2010/main" val="224426754"/>
              </p:ext>
            </p:extLst>
          </p:nvPr>
        </p:nvGraphicFramePr>
        <p:xfrm>
          <a:off x="4067175" y="4490728"/>
          <a:ext cx="579438" cy="1295400"/>
        </p:xfrm>
        <a:graphic>
          <a:graphicData uri="http://schemas.openxmlformats.org/presentationml/2006/ole">
            <mc:AlternateContent xmlns:mc="http://schemas.openxmlformats.org/markup-compatibility/2006">
              <mc:Choice xmlns:v="urn:schemas-microsoft-com:vml" Requires="v">
                <p:oleObj spid="_x0000_s44807" name="公式" r:id="rId5" imgW="152334" imgH="330057" progId="Equation.3">
                  <p:embed/>
                </p:oleObj>
              </mc:Choice>
              <mc:Fallback>
                <p:oleObj name="公式" r:id="rId5" imgW="152334" imgH="330057"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175" y="4490728"/>
                        <a:ext cx="5794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0" name="Object 8"/>
          <p:cNvGraphicFramePr>
            <a:graphicFrameLocks noChangeAspect="1"/>
          </p:cNvGraphicFramePr>
          <p:nvPr>
            <p:extLst>
              <p:ext uri="{D42A27DB-BD31-4B8C-83A1-F6EECF244321}">
                <p14:modId xmlns:p14="http://schemas.microsoft.com/office/powerpoint/2010/main" val="896377577"/>
              </p:ext>
            </p:extLst>
          </p:nvPr>
        </p:nvGraphicFramePr>
        <p:xfrm>
          <a:off x="4716463" y="4562166"/>
          <a:ext cx="3960812" cy="1019175"/>
        </p:xfrm>
        <a:graphic>
          <a:graphicData uri="http://schemas.openxmlformats.org/presentationml/2006/ole">
            <mc:AlternateContent xmlns:mc="http://schemas.openxmlformats.org/markup-compatibility/2006">
              <mc:Choice xmlns:v="urn:schemas-microsoft-com:vml" Requires="v">
                <p:oleObj spid="_x0000_s44808" name="公式" r:id="rId7" imgW="1778000" imgH="457200" progId="Equation.3">
                  <p:embed/>
                </p:oleObj>
              </mc:Choice>
              <mc:Fallback>
                <p:oleObj name="公式" r:id="rId7" imgW="1778000" imgH="4572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463" y="4562166"/>
                        <a:ext cx="3960812"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31754" name="Line 9"/>
          <p:cNvSpPr>
            <a:spLocks noChangeShapeType="1"/>
          </p:cNvSpPr>
          <p:nvPr/>
        </p:nvSpPr>
        <p:spPr bwMode="auto">
          <a:xfrm flipH="1">
            <a:off x="4788023" y="4980619"/>
            <a:ext cx="0" cy="1087525"/>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31755" name="Rectangle 10"/>
          <p:cNvSpPr>
            <a:spLocks noChangeArrowheads="1"/>
          </p:cNvSpPr>
          <p:nvPr/>
        </p:nvSpPr>
        <p:spPr bwMode="auto">
          <a:xfrm>
            <a:off x="4572000" y="6068144"/>
            <a:ext cx="316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spcBef>
                <a:spcPct val="0"/>
              </a:spcBef>
              <a:buClrTx/>
              <a:buSzTx/>
              <a:buFontTx/>
              <a:buNone/>
              <a:defRPr/>
            </a:pPr>
            <a:r>
              <a:rPr lang="zh-CN" altLang="en-US" sz="2400" dirty="0" smtClean="0">
                <a:latin typeface="黑体" panose="02010609060101010101" pitchFamily="49" charset="-122"/>
                <a:ea typeface="黑体" panose="02010609060101010101" pitchFamily="49" charset="-122"/>
              </a:rPr>
              <a:t>只和</a:t>
            </a:r>
            <a:r>
              <a:rPr lang="zh-CN" altLang="en-US" sz="2400" dirty="0" smtClean="0">
                <a:solidFill>
                  <a:srgbClr val="FF0000"/>
                </a:solidFill>
                <a:latin typeface="黑体" panose="02010609060101010101" pitchFamily="49" charset="-122"/>
                <a:ea typeface="黑体" panose="02010609060101010101" pitchFamily="49" charset="-122"/>
              </a:rPr>
              <a:t>基本运算</a:t>
            </a:r>
            <a:r>
              <a:rPr lang="zh-CN" altLang="en-US" sz="2400" dirty="0" smtClean="0">
                <a:latin typeface="黑体" panose="02010609060101010101" pitchFamily="49" charset="-122"/>
                <a:ea typeface="黑体" panose="02010609060101010101" pitchFamily="49" charset="-122"/>
              </a:rPr>
              <a:t>相关</a:t>
            </a:r>
          </a:p>
        </p:txBody>
      </p:sp>
      <p:sp>
        <p:nvSpPr>
          <p:cNvPr id="2" name="椭圆 1"/>
          <p:cNvSpPr/>
          <p:nvPr/>
        </p:nvSpPr>
        <p:spPr bwMode="auto">
          <a:xfrm>
            <a:off x="4638168" y="4620579"/>
            <a:ext cx="360040" cy="360040"/>
          </a:xfrm>
          <a:prstGeom prst="ellipse">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Tahoma"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748">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4403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403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404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175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17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p:bldP spid="31750" grpId="0" animBg="1"/>
      <p:bldP spid="31754" grpId="0" animBg="1"/>
      <p:bldP spid="31755" grpId="0"/>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7994262C-A870-0446-A193-42A495F0E271}" type="slidenum">
              <a:rPr lang="en-US" altLang="zh-CN" sz="1400" smtClean="0">
                <a:latin typeface="Times New Roman" panose="02020603050405020304" pitchFamily="18" charset="0"/>
              </a:rPr>
              <a:pPr>
                <a:spcBef>
                  <a:spcPct val="0"/>
                </a:spcBef>
                <a:buClrTx/>
                <a:buSzTx/>
                <a:buFontTx/>
                <a:buNone/>
                <a:defRPr/>
              </a:pPr>
              <a:t>46</a:t>
            </a:fld>
            <a:endParaRPr lang="en-US" altLang="zh-CN" sz="1400" dirty="0" smtClean="0">
              <a:latin typeface="Times New Roman" panose="02020603050405020304" pitchFamily="18" charset="0"/>
            </a:endParaRPr>
          </a:p>
        </p:txBody>
      </p:sp>
      <p:sp>
        <p:nvSpPr>
          <p:cNvPr id="32771" name="Rectangle 2"/>
          <p:cNvSpPr>
            <a:spLocks noGrp="1" noChangeArrowheads="1"/>
          </p:cNvSpPr>
          <p:nvPr>
            <p:ph type="title"/>
          </p:nvPr>
        </p:nvSpPr>
        <p:spPr/>
        <p:txBody>
          <a:bodyPr/>
          <a:lstStyle/>
          <a:p>
            <a:pPr eaLnBrk="1" hangingPunct="1">
              <a:defRPr/>
            </a:pPr>
            <a:r>
              <a:rPr lang="zh-CN" altLang="en-US" b="1" dirty="0" smtClean="0"/>
              <a:t>基本运算</a:t>
            </a:r>
            <a:endParaRPr lang="en-US" altLang="zh-CN" sz="3600" b="1" dirty="0"/>
          </a:p>
        </p:txBody>
      </p:sp>
      <p:sp>
        <p:nvSpPr>
          <p:cNvPr id="32772" name="Rectangle 3"/>
          <p:cNvSpPr>
            <a:spLocks noGrp="1" noChangeArrowheads="1"/>
          </p:cNvSpPr>
          <p:nvPr>
            <p:ph type="body" sz="half" idx="1"/>
          </p:nvPr>
        </p:nvSpPr>
        <p:spPr>
          <a:xfrm>
            <a:off x="827088" y="1628775"/>
            <a:ext cx="8066087" cy="4968875"/>
          </a:xfrm>
        </p:spPr>
        <p:txBody>
          <a:bodyPr/>
          <a:lstStyle/>
          <a:p>
            <a:pPr eaLnBrk="1" hangingPunct="1">
              <a:defRPr/>
            </a:pPr>
            <a:r>
              <a:rPr lang="zh-CN" altLang="en-US" b="1" dirty="0">
                <a:latin typeface="Times New Roman" charset="0"/>
              </a:rPr>
              <a:t>一般可以认为加法和乘法都是一个单位开销的运算。</a:t>
            </a:r>
          </a:p>
          <a:p>
            <a:pPr lvl="1" eaLnBrk="1" hangingPunct="1">
              <a:defRPr/>
            </a:pPr>
            <a:r>
              <a:rPr lang="zh-CN" altLang="en-US" b="1" dirty="0">
                <a:latin typeface="Times New Roman" charset="0"/>
              </a:rPr>
              <a:t>理论上，这些运算都不是基本运算，因为操作数的</a:t>
            </a:r>
            <a:r>
              <a:rPr lang="zh-CN" altLang="en-US" b="1" dirty="0">
                <a:solidFill>
                  <a:srgbClr val="FF0000"/>
                </a:solidFill>
                <a:latin typeface="Times New Roman" charset="0"/>
              </a:rPr>
              <a:t>长度</a:t>
            </a:r>
            <a:r>
              <a:rPr lang="zh-CN" altLang="en-US" b="1" dirty="0">
                <a:latin typeface="Times New Roman" charset="0"/>
              </a:rPr>
              <a:t>影响了执行时间。</a:t>
            </a:r>
          </a:p>
          <a:p>
            <a:pPr eaLnBrk="1" hangingPunct="1">
              <a:defRPr/>
            </a:pPr>
            <a:r>
              <a:rPr lang="zh-CN" altLang="en-US" sz="3400" b="1" dirty="0">
                <a:latin typeface="Times New Roman" charset="0"/>
              </a:rPr>
              <a:t>实际，只要实例中操作数长度相同，即可认为</a:t>
            </a:r>
            <a:r>
              <a:rPr lang="zh-CN" altLang="en-US" sz="3400" b="1" dirty="0" smtClean="0">
                <a:latin typeface="Times New Roman" charset="0"/>
              </a:rPr>
              <a:t>是基本运算</a:t>
            </a:r>
            <a:r>
              <a:rPr lang="zh-CN" altLang="en-US" sz="3400" b="1" dirty="0">
                <a:latin typeface="Times New Roman" charset="0"/>
              </a:rPr>
              <a: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315FC9BA-ADFE-9F4E-83E1-A85423FE44FA}" type="slidenum">
              <a:rPr lang="en-US" altLang="zh-CN" sz="1400" smtClean="0">
                <a:latin typeface="Times New Roman" panose="02020603050405020304" pitchFamily="18" charset="0"/>
              </a:rPr>
              <a:pPr>
                <a:spcBef>
                  <a:spcPct val="0"/>
                </a:spcBef>
                <a:buClrTx/>
                <a:buSzTx/>
                <a:buFontTx/>
                <a:buNone/>
                <a:defRPr/>
              </a:pPr>
              <a:t>47</a:t>
            </a:fld>
            <a:endParaRPr lang="en-US" altLang="zh-CN" sz="1400" smtClean="0">
              <a:latin typeface="Times New Roman" panose="02020603050405020304" pitchFamily="18" charset="0"/>
            </a:endParaRPr>
          </a:p>
        </p:txBody>
      </p:sp>
      <p:sp>
        <p:nvSpPr>
          <p:cNvPr id="33795" name="Rectangle 2"/>
          <p:cNvSpPr>
            <a:spLocks noGrp="1" noChangeArrowheads="1"/>
          </p:cNvSpPr>
          <p:nvPr>
            <p:ph type="title"/>
          </p:nvPr>
        </p:nvSpPr>
        <p:spPr/>
        <p:txBody>
          <a:bodyPr/>
          <a:lstStyle/>
          <a:p>
            <a:pPr eaLnBrk="1" hangingPunct="1">
              <a:defRPr/>
            </a:pPr>
            <a:r>
              <a:rPr lang="zh-CN" altLang="en-US" dirty="0"/>
              <a:t>基本</a:t>
            </a:r>
            <a:r>
              <a:rPr lang="zh-CN" altLang="en-US" b="1" dirty="0" smtClean="0"/>
              <a:t>运算</a:t>
            </a:r>
            <a:endParaRPr lang="en-US" altLang="zh-CN" sz="3600" b="1" dirty="0"/>
          </a:p>
        </p:txBody>
      </p:sp>
      <p:sp>
        <p:nvSpPr>
          <p:cNvPr id="33796" name="Rectangle 3"/>
          <p:cNvSpPr>
            <a:spLocks noGrp="1" noChangeArrowheads="1"/>
          </p:cNvSpPr>
          <p:nvPr>
            <p:ph type="body" sz="half" idx="1"/>
          </p:nvPr>
        </p:nvSpPr>
        <p:spPr>
          <a:xfrm>
            <a:off x="827088" y="1628775"/>
            <a:ext cx="8066087" cy="4968875"/>
          </a:xfrm>
        </p:spPr>
        <p:txBody>
          <a:bodyPr/>
          <a:lstStyle/>
          <a:p>
            <a:pPr eaLnBrk="1" hangingPunct="1">
              <a:defRPr/>
            </a:pPr>
            <a:r>
              <a:rPr lang="zh-CN" altLang="en-US" b="1" dirty="0">
                <a:latin typeface="Times New Roman" charset="0"/>
              </a:rPr>
              <a:t>例如</a:t>
            </a:r>
          </a:p>
          <a:p>
            <a:pPr lvl="1" eaLnBrk="1" hangingPunct="1">
              <a:defRPr/>
            </a:pPr>
            <a:r>
              <a:rPr lang="zh-CN" altLang="en-US" b="1" dirty="0">
                <a:latin typeface="Times New Roman" charset="0"/>
              </a:rPr>
              <a:t>在一个表中寻找数据元素</a:t>
            </a:r>
            <a:r>
              <a:rPr lang="en-US" altLang="zh-CN" b="1" i="1" dirty="0">
                <a:latin typeface="Times New Roman" charset="0"/>
              </a:rPr>
              <a:t>x</a:t>
            </a:r>
            <a:r>
              <a:rPr lang="zh-CN" altLang="en-US" b="1" dirty="0">
                <a:latin typeface="Times New Roman" charset="0"/>
              </a:rPr>
              <a:t>：</a:t>
            </a:r>
            <a:r>
              <a:rPr lang="en-US" altLang="zh-CN" b="1" i="1" dirty="0">
                <a:latin typeface="Times New Roman" charset="0"/>
              </a:rPr>
              <a:t>x</a:t>
            </a:r>
            <a:r>
              <a:rPr lang="zh-CN" altLang="en-US" b="1" dirty="0">
                <a:latin typeface="Times New Roman" charset="0"/>
              </a:rPr>
              <a:t>与表中的一个项进行比较；</a:t>
            </a:r>
          </a:p>
          <a:p>
            <a:pPr lvl="1" eaLnBrk="1" hangingPunct="1">
              <a:defRPr/>
            </a:pPr>
            <a:r>
              <a:rPr lang="zh-CN" altLang="en-US" b="1" dirty="0">
                <a:latin typeface="Times New Roman" charset="0"/>
              </a:rPr>
              <a:t>两个实矩阵的乘法：实数的乘法（及加法）</a:t>
            </a:r>
            <a:r>
              <a:rPr lang="en-US" altLang="zh-CN" b="1" i="1" dirty="0">
                <a:latin typeface="Times New Roman" charset="0"/>
              </a:rPr>
              <a:t>C=AB</a:t>
            </a:r>
            <a:r>
              <a:rPr lang="zh-CN" altLang="en-US" b="1" dirty="0">
                <a:latin typeface="Times New Roman" charset="0"/>
              </a:rPr>
              <a:t>；</a:t>
            </a:r>
          </a:p>
          <a:p>
            <a:pPr lvl="1" eaLnBrk="1" hangingPunct="1">
              <a:defRPr/>
            </a:pPr>
            <a:r>
              <a:rPr lang="zh-CN" altLang="en-US" b="1" dirty="0">
                <a:latin typeface="Times New Roman" charset="0"/>
              </a:rPr>
              <a:t>将一个数表进行排序，表中的两个数据项进行比较。</a:t>
            </a:r>
          </a:p>
          <a:p>
            <a:pPr eaLnBrk="1" hangingPunct="1">
              <a:defRPr/>
            </a:pPr>
            <a:r>
              <a:rPr lang="zh-CN" altLang="en-US" b="1" dirty="0">
                <a:latin typeface="Times New Roman" charset="0"/>
              </a:rPr>
              <a:t>通常情况下，讨论一个算法优劣时，我们</a:t>
            </a:r>
            <a:r>
              <a:rPr lang="zh-CN" altLang="en-US" b="1" dirty="0">
                <a:solidFill>
                  <a:srgbClr val="FF0000"/>
                </a:solidFill>
                <a:latin typeface="Times New Roman" charset="0"/>
              </a:rPr>
              <a:t>只</a:t>
            </a:r>
            <a:r>
              <a:rPr lang="zh-CN" altLang="en-US" b="1" dirty="0" smtClean="0">
                <a:solidFill>
                  <a:srgbClr val="FF0000"/>
                </a:solidFill>
                <a:latin typeface="Times New Roman" charset="0"/>
              </a:rPr>
              <a:t>讨论基本运算的</a:t>
            </a:r>
            <a:r>
              <a:rPr lang="zh-CN" altLang="en-US" b="1" dirty="0">
                <a:solidFill>
                  <a:srgbClr val="FF0000"/>
                </a:solidFill>
                <a:latin typeface="Times New Roman" charset="0"/>
              </a:rPr>
              <a:t>执行次数。</a:t>
            </a:r>
          </a:p>
          <a:p>
            <a:pPr eaLnBrk="1" hangingPunct="1">
              <a:buClr>
                <a:schemeClr val="hlink"/>
              </a:buClr>
              <a:buSzPct val="55000"/>
              <a:buFont typeface="Wingdings" charset="2"/>
              <a:buNone/>
              <a:defRPr/>
            </a:pPr>
            <a:r>
              <a:rPr lang="zh-CN" altLang="en-US" sz="2400" b="1" dirty="0">
                <a:solidFill>
                  <a:srgbClr val="0000FF"/>
                </a:solidFill>
                <a:latin typeface="Times New Roman" charset="0"/>
              </a:rPr>
              <a:t>	因为它是占支配地位的，其他运算可以忽略。</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49E5DB25-B544-AF4A-9BF2-A78F674FAFE0}" type="slidenum">
              <a:rPr lang="en-US" altLang="zh-CN" sz="1400" smtClean="0">
                <a:latin typeface="Times New Roman" panose="02020603050405020304" pitchFamily="18" charset="0"/>
              </a:rPr>
              <a:pPr>
                <a:spcBef>
                  <a:spcPct val="0"/>
                </a:spcBef>
                <a:buClrTx/>
                <a:buSzTx/>
                <a:buFontTx/>
                <a:buNone/>
                <a:defRPr/>
              </a:pPr>
              <a:t>48</a:t>
            </a:fld>
            <a:endParaRPr lang="en-US" altLang="zh-CN" sz="1400" dirty="0" smtClean="0">
              <a:latin typeface="Times New Roman" panose="02020603050405020304" pitchFamily="18" charset="0"/>
            </a:endParaRPr>
          </a:p>
        </p:txBody>
      </p:sp>
      <p:sp>
        <p:nvSpPr>
          <p:cNvPr id="35843" name="Rectangle 2"/>
          <p:cNvSpPr>
            <a:spLocks noGrp="1" noChangeArrowheads="1"/>
          </p:cNvSpPr>
          <p:nvPr>
            <p:ph type="title"/>
          </p:nvPr>
        </p:nvSpPr>
        <p:spPr/>
        <p:txBody>
          <a:bodyPr/>
          <a:lstStyle/>
          <a:p>
            <a:pPr eaLnBrk="1" hangingPunct="1">
              <a:defRPr/>
            </a:pPr>
            <a:r>
              <a:rPr lang="zh-CN" altLang="en-US" b="1" dirty="0"/>
              <a:t>怎样提高</a:t>
            </a:r>
            <a:r>
              <a:rPr lang="zh-CN" altLang="en-US" b="1" dirty="0" smtClean="0"/>
              <a:t>效率</a:t>
            </a:r>
            <a:endParaRPr lang="zh-CN" altLang="en-US" b="1" dirty="0"/>
          </a:p>
        </p:txBody>
      </p:sp>
      <p:sp>
        <p:nvSpPr>
          <p:cNvPr id="35844" name="Rectangle 3"/>
          <p:cNvSpPr>
            <a:spLocks noGrp="1" noChangeArrowheads="1"/>
          </p:cNvSpPr>
          <p:nvPr>
            <p:ph type="body" sz="half" idx="1"/>
          </p:nvPr>
        </p:nvSpPr>
        <p:spPr>
          <a:xfrm>
            <a:off x="827088" y="1628775"/>
            <a:ext cx="8066087" cy="4968875"/>
          </a:xfrm>
        </p:spPr>
        <p:txBody>
          <a:bodyPr/>
          <a:lstStyle/>
          <a:p>
            <a:pPr eaLnBrk="1" hangingPunct="1">
              <a:defRPr/>
            </a:pPr>
            <a:r>
              <a:rPr lang="zh-CN" altLang="en-US" b="1" dirty="0">
                <a:latin typeface="Times New Roman" charset="0"/>
              </a:rPr>
              <a:t>硬件速度增加，算法效率还那么重要吗？</a:t>
            </a:r>
          </a:p>
          <a:p>
            <a:pPr lvl="1" eaLnBrk="1" hangingPunct="1">
              <a:defRPr/>
            </a:pPr>
            <a:r>
              <a:rPr lang="zh-CN" altLang="en-US" b="1" dirty="0">
                <a:latin typeface="Times New Roman" charset="0"/>
              </a:rPr>
              <a:t>大小为</a:t>
            </a:r>
            <a:r>
              <a:rPr lang="en-US" altLang="zh-CN" b="1" i="1" dirty="0">
                <a:latin typeface="Times New Roman" charset="0"/>
              </a:rPr>
              <a:t>n</a:t>
            </a:r>
            <a:r>
              <a:rPr lang="zh-CN" altLang="en-US" b="1" dirty="0">
                <a:latin typeface="Times New Roman" charset="0"/>
              </a:rPr>
              <a:t>的实例的执行，需要                </a:t>
            </a:r>
            <a:r>
              <a:rPr lang="en-US" altLang="zh-CN" b="1" dirty="0">
                <a:latin typeface="Times New Roman" charset="0"/>
              </a:rPr>
              <a:t>s </a:t>
            </a:r>
            <a:r>
              <a:rPr lang="zh-CN" altLang="en-US" b="1" dirty="0">
                <a:latin typeface="Times New Roman" charset="0"/>
              </a:rPr>
              <a:t>。则：</a:t>
            </a:r>
          </a:p>
          <a:p>
            <a:pPr lvl="1" eaLnBrk="1" hangingPunct="1">
              <a:defRPr/>
            </a:pPr>
            <a:endParaRPr lang="zh-CN" altLang="en-US" b="1" dirty="0">
              <a:latin typeface="Times New Roman" charset="0"/>
            </a:endParaRPr>
          </a:p>
          <a:p>
            <a:pPr lvl="1" eaLnBrk="1" hangingPunct="1">
              <a:defRPr/>
            </a:pPr>
            <a:endParaRPr lang="zh-CN" altLang="en-US" b="1" dirty="0">
              <a:latin typeface="Times New Roman" charset="0"/>
            </a:endParaRPr>
          </a:p>
          <a:p>
            <a:pPr lvl="1" eaLnBrk="1" hangingPunct="1">
              <a:defRPr/>
            </a:pPr>
            <a:endParaRPr lang="zh-CN" altLang="en-US" b="1" dirty="0">
              <a:latin typeface="Times New Roman" charset="0"/>
            </a:endParaRPr>
          </a:p>
          <a:p>
            <a:pPr eaLnBrk="1" hangingPunct="1">
              <a:defRPr/>
            </a:pPr>
            <a:r>
              <a:rPr lang="zh-CN" altLang="en-US" sz="2800" b="1" dirty="0" smtClean="0">
                <a:solidFill>
                  <a:srgbClr val="FF0000"/>
                </a:solidFill>
                <a:latin typeface="Times New Roman" charset="0"/>
              </a:rPr>
              <a:t>假设</a:t>
            </a:r>
            <a:r>
              <a:rPr lang="zh-CN" altLang="en-US" sz="2800" b="1" dirty="0" smtClean="0">
                <a:latin typeface="Times New Roman" charset="0"/>
              </a:rPr>
              <a:t>计算机</a:t>
            </a:r>
            <a:r>
              <a:rPr lang="zh-CN" altLang="en-US" sz="2800" b="1" dirty="0">
                <a:latin typeface="Times New Roman" charset="0"/>
              </a:rPr>
              <a:t>性能提高</a:t>
            </a:r>
            <a:r>
              <a:rPr lang="en-US" altLang="zh-CN" sz="2800" b="1" dirty="0">
                <a:latin typeface="Times New Roman" charset="0"/>
              </a:rPr>
              <a:t>100</a:t>
            </a:r>
            <a:r>
              <a:rPr lang="zh-CN" altLang="en-US" sz="2800" b="1" dirty="0">
                <a:latin typeface="Times New Roman" charset="0"/>
              </a:rPr>
              <a:t>倍，那么需要                </a:t>
            </a:r>
            <a:r>
              <a:rPr lang="en-US" altLang="zh-CN" sz="2800" b="1" dirty="0">
                <a:latin typeface="Times New Roman" charset="0"/>
              </a:rPr>
              <a:t>s</a:t>
            </a:r>
            <a:r>
              <a:rPr lang="zh-CN" altLang="en-US" sz="2800" b="1" dirty="0">
                <a:latin typeface="Times New Roman" charset="0"/>
              </a:rPr>
              <a:t>。</a:t>
            </a:r>
          </a:p>
          <a:p>
            <a:pPr eaLnBrk="1" hangingPunct="1">
              <a:buFont typeface="Wingdings" charset="2"/>
              <a:buNone/>
              <a:defRPr/>
            </a:pPr>
            <a:r>
              <a:rPr lang="zh-CN" altLang="en-US" sz="2800" b="1" dirty="0">
                <a:latin typeface="Times New Roman" charset="0"/>
              </a:rPr>
              <a:t>	</a:t>
            </a:r>
            <a:r>
              <a:rPr lang="zh-CN" altLang="en-US" sz="2800" b="1" dirty="0" smtClean="0">
                <a:latin typeface="Times New Roman" charset="0"/>
              </a:rPr>
              <a:t>一年时间还是</a:t>
            </a:r>
            <a:r>
              <a:rPr lang="zh-CN" altLang="en-US" sz="2800" b="1" dirty="0">
                <a:latin typeface="Times New Roman" charset="0"/>
              </a:rPr>
              <a:t>求不出</a:t>
            </a:r>
            <a:r>
              <a:rPr lang="en-US" altLang="zh-CN" sz="2800" b="1" i="1" dirty="0">
                <a:latin typeface="Times New Roman" charset="0"/>
              </a:rPr>
              <a:t>n</a:t>
            </a:r>
            <a:r>
              <a:rPr lang="en-US" altLang="zh-CN" sz="2800" b="1" dirty="0">
                <a:latin typeface="Times New Roman" charset="0"/>
              </a:rPr>
              <a:t>=45</a:t>
            </a:r>
            <a:r>
              <a:rPr lang="zh-CN" altLang="en-US" sz="2800" b="1" dirty="0">
                <a:latin typeface="Times New Roman" charset="0"/>
              </a:rPr>
              <a:t>的实例</a:t>
            </a:r>
          </a:p>
          <a:p>
            <a:pPr eaLnBrk="1" hangingPunct="1">
              <a:buFont typeface="Wingdings" charset="2"/>
              <a:buNone/>
              <a:defRPr/>
            </a:pPr>
            <a:r>
              <a:rPr lang="zh-CN" altLang="en-US" sz="2800" b="1" dirty="0">
                <a:latin typeface="Times New Roman" charset="0"/>
              </a:rPr>
              <a:t>	</a:t>
            </a:r>
            <a:r>
              <a:rPr lang="zh-CN" altLang="en-US" sz="2800" b="1" dirty="0" smtClean="0">
                <a:latin typeface="Times New Roman" charset="0"/>
              </a:rPr>
              <a:t>即，新</a:t>
            </a:r>
            <a:r>
              <a:rPr lang="zh-CN" altLang="en-US" sz="2800" b="1" dirty="0">
                <a:latin typeface="Times New Roman" charset="0"/>
              </a:rPr>
              <a:t>的计算机最多解决</a:t>
            </a:r>
            <a:r>
              <a:rPr lang="en-US" altLang="zh-CN" sz="2800" b="1" i="1" dirty="0" smtClean="0">
                <a:latin typeface="Times New Roman" charset="0"/>
              </a:rPr>
              <a:t>n</a:t>
            </a:r>
            <a:r>
              <a:rPr lang="en-US" altLang="zh-CN" sz="2800" b="1" dirty="0" smtClean="0">
                <a:latin typeface="Times New Roman" charset="0"/>
              </a:rPr>
              <a:t>+log</a:t>
            </a:r>
            <a:r>
              <a:rPr lang="en-US" altLang="zh-CN" sz="2800" b="1" baseline="-25000" dirty="0" smtClean="0">
                <a:latin typeface="Times New Roman" charset="0"/>
              </a:rPr>
              <a:t>2</a:t>
            </a:r>
            <a:r>
              <a:rPr lang="en-US" altLang="zh-CN" sz="2800" b="1" dirty="0" smtClean="0">
                <a:latin typeface="Times New Roman" charset="0"/>
              </a:rPr>
              <a:t>100</a:t>
            </a:r>
            <a:r>
              <a:rPr lang="zh-CN" altLang="en-US" sz="2800" b="1" dirty="0">
                <a:latin typeface="Times New Roman" charset="0"/>
              </a:rPr>
              <a:t>的实例，</a:t>
            </a:r>
            <a:r>
              <a:rPr lang="en-US" altLang="zh-CN" sz="2800" b="1" i="1" dirty="0">
                <a:latin typeface="Times New Roman" charset="0"/>
              </a:rPr>
              <a:t>n</a:t>
            </a:r>
            <a:r>
              <a:rPr lang="en-US" altLang="zh-CN" sz="2800" b="1" dirty="0">
                <a:latin typeface="Times New Roman" charset="0"/>
              </a:rPr>
              <a:t>+7</a:t>
            </a:r>
            <a:r>
              <a:rPr lang="zh-CN" altLang="en-US" sz="2800" b="1" dirty="0">
                <a:latin typeface="Times New Roman" charset="0"/>
              </a:rPr>
              <a:t>。</a:t>
            </a:r>
          </a:p>
        </p:txBody>
      </p:sp>
      <p:graphicFrame>
        <p:nvGraphicFramePr>
          <p:cNvPr id="48132" name="Object 4"/>
          <p:cNvGraphicFramePr>
            <a:graphicFrameLocks noChangeAspect="1"/>
          </p:cNvGraphicFramePr>
          <p:nvPr/>
        </p:nvGraphicFramePr>
        <p:xfrm>
          <a:off x="6156325" y="2205038"/>
          <a:ext cx="1368425" cy="509587"/>
        </p:xfrm>
        <a:graphic>
          <a:graphicData uri="http://schemas.openxmlformats.org/presentationml/2006/ole">
            <mc:AlternateContent xmlns:mc="http://schemas.openxmlformats.org/markup-compatibility/2006">
              <mc:Choice xmlns:v="urn:schemas-microsoft-com:vml" Requires="v">
                <p:oleObj spid="_x0000_s105465" name="公式" r:id="rId3" imgW="545626" imgH="203024" progId="Equation.3">
                  <p:embed/>
                </p:oleObj>
              </mc:Choice>
              <mc:Fallback>
                <p:oleObj name="公式" r:id="rId3" imgW="545626" imgH="203024"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2205038"/>
                        <a:ext cx="1368425"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8133" name="Object 5"/>
          <p:cNvGraphicFramePr>
            <a:graphicFrameLocks noChangeAspect="1"/>
          </p:cNvGraphicFramePr>
          <p:nvPr/>
        </p:nvGraphicFramePr>
        <p:xfrm>
          <a:off x="2484438" y="2808288"/>
          <a:ext cx="1296987" cy="450850"/>
        </p:xfrm>
        <a:graphic>
          <a:graphicData uri="http://schemas.openxmlformats.org/presentationml/2006/ole">
            <mc:AlternateContent xmlns:mc="http://schemas.openxmlformats.org/markup-compatibility/2006">
              <mc:Choice xmlns:v="urn:schemas-microsoft-com:vml" Requires="v">
                <p:oleObj spid="_x0000_s105466" name="公式" r:id="rId5" imgW="583947" imgH="203112" progId="Equation.3">
                  <p:embed/>
                </p:oleObj>
              </mc:Choice>
              <mc:Fallback>
                <p:oleObj name="公式" r:id="rId5" imgW="583947" imgH="203112"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438" y="2808288"/>
                        <a:ext cx="1296987"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8134" name="Object 6"/>
          <p:cNvGraphicFramePr>
            <a:graphicFrameLocks noChangeAspect="1"/>
          </p:cNvGraphicFramePr>
          <p:nvPr/>
        </p:nvGraphicFramePr>
        <p:xfrm>
          <a:off x="900113" y="2840038"/>
          <a:ext cx="1008062" cy="428625"/>
        </p:xfrm>
        <a:graphic>
          <a:graphicData uri="http://schemas.openxmlformats.org/presentationml/2006/ole">
            <mc:AlternateContent xmlns:mc="http://schemas.openxmlformats.org/markup-compatibility/2006">
              <mc:Choice xmlns:v="urn:schemas-microsoft-com:vml" Requires="v">
                <p:oleObj spid="_x0000_s105467" name="公式" r:id="rId7" imgW="418918" imgH="177723" progId="Equation.3">
                  <p:embed/>
                </p:oleObj>
              </mc:Choice>
              <mc:Fallback>
                <p:oleObj name="公式" r:id="rId7" imgW="418918" imgH="177723"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2840038"/>
                        <a:ext cx="1008062"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35848" name="Line 7"/>
          <p:cNvSpPr>
            <a:spLocks noChangeShapeType="1"/>
          </p:cNvSpPr>
          <p:nvPr/>
        </p:nvSpPr>
        <p:spPr bwMode="auto">
          <a:xfrm>
            <a:off x="468313" y="4187825"/>
            <a:ext cx="8604250" cy="0"/>
          </a:xfrm>
          <a:prstGeom prst="line">
            <a:avLst/>
          </a:prstGeom>
          <a:noFill/>
          <a:ln w="222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aphicFrame>
        <p:nvGraphicFramePr>
          <p:cNvPr id="48136" name="Object 8"/>
          <p:cNvGraphicFramePr>
            <a:graphicFrameLocks noChangeAspect="1"/>
          </p:cNvGraphicFramePr>
          <p:nvPr/>
        </p:nvGraphicFramePr>
        <p:xfrm>
          <a:off x="2484438" y="3230563"/>
          <a:ext cx="1312862" cy="447675"/>
        </p:xfrm>
        <a:graphic>
          <a:graphicData uri="http://schemas.openxmlformats.org/presentationml/2006/ole">
            <mc:AlternateContent xmlns:mc="http://schemas.openxmlformats.org/markup-compatibility/2006">
              <mc:Choice xmlns:v="urn:schemas-microsoft-com:vml" Requires="v">
                <p:oleObj spid="_x0000_s105468" name="公式" r:id="rId9" imgW="596641" imgH="203112" progId="Equation.3">
                  <p:embed/>
                </p:oleObj>
              </mc:Choice>
              <mc:Fallback>
                <p:oleObj name="公式" r:id="rId9" imgW="596641" imgH="203112"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4438" y="3230563"/>
                        <a:ext cx="1312862"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8137" name="Object 9"/>
          <p:cNvGraphicFramePr>
            <a:graphicFrameLocks noChangeAspect="1"/>
          </p:cNvGraphicFramePr>
          <p:nvPr/>
        </p:nvGraphicFramePr>
        <p:xfrm>
          <a:off x="884238" y="3271838"/>
          <a:ext cx="1023937" cy="422275"/>
        </p:xfrm>
        <a:graphic>
          <a:graphicData uri="http://schemas.openxmlformats.org/presentationml/2006/ole">
            <mc:AlternateContent xmlns:mc="http://schemas.openxmlformats.org/markup-compatibility/2006">
              <mc:Choice xmlns:v="urn:schemas-microsoft-com:vml" Requires="v">
                <p:oleObj spid="_x0000_s105469" name="公式" r:id="rId11" imgW="431425" imgH="177646" progId="Equation.3">
                  <p:embed/>
                </p:oleObj>
              </mc:Choice>
              <mc:Fallback>
                <p:oleObj name="公式" r:id="rId11" imgW="431425" imgH="177646"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4238" y="3271838"/>
                        <a:ext cx="1023937"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8138" name="Object 10"/>
          <p:cNvGraphicFramePr>
            <a:graphicFrameLocks noChangeAspect="1"/>
          </p:cNvGraphicFramePr>
          <p:nvPr/>
        </p:nvGraphicFramePr>
        <p:xfrm>
          <a:off x="2498725" y="3690938"/>
          <a:ext cx="1281113" cy="447675"/>
        </p:xfrm>
        <a:graphic>
          <a:graphicData uri="http://schemas.openxmlformats.org/presentationml/2006/ole">
            <mc:AlternateContent xmlns:mc="http://schemas.openxmlformats.org/markup-compatibility/2006">
              <mc:Choice xmlns:v="urn:schemas-microsoft-com:vml" Requires="v">
                <p:oleObj spid="_x0000_s105470" name="公式" r:id="rId13" imgW="583947" imgH="203112" progId="Equation.3">
                  <p:embed/>
                </p:oleObj>
              </mc:Choice>
              <mc:Fallback>
                <p:oleObj name="公式" r:id="rId13" imgW="583947" imgH="203112"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98725" y="3690938"/>
                        <a:ext cx="1281113"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8139" name="Object 11"/>
          <p:cNvGraphicFramePr>
            <a:graphicFrameLocks noChangeAspect="1"/>
          </p:cNvGraphicFramePr>
          <p:nvPr/>
        </p:nvGraphicFramePr>
        <p:xfrm>
          <a:off x="900113" y="3716338"/>
          <a:ext cx="1008062" cy="415925"/>
        </p:xfrm>
        <a:graphic>
          <a:graphicData uri="http://schemas.openxmlformats.org/presentationml/2006/ole">
            <mc:AlternateContent xmlns:mc="http://schemas.openxmlformats.org/markup-compatibility/2006">
              <mc:Choice xmlns:v="urn:schemas-microsoft-com:vml" Requires="v">
                <p:oleObj spid="_x0000_s105471" name="公式" r:id="rId15" imgW="431425" imgH="177646" progId="Equation.3">
                  <p:embed/>
                </p:oleObj>
              </mc:Choice>
              <mc:Fallback>
                <p:oleObj name="公式" r:id="rId15" imgW="431425" imgH="177646" progId="Equation.3">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0113" y="3716338"/>
                        <a:ext cx="1008062"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35853" name="Rectangle 12"/>
          <p:cNvSpPr>
            <a:spLocks noChangeArrowheads="1"/>
          </p:cNvSpPr>
          <p:nvPr/>
        </p:nvSpPr>
        <p:spPr bwMode="auto">
          <a:xfrm>
            <a:off x="4356100" y="3192463"/>
            <a:ext cx="2087563"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buFont typeface="Wingdings" charset="2"/>
              <a:buNone/>
              <a:defRPr/>
            </a:pPr>
            <a:r>
              <a:rPr lang="zh-CN" altLang="en-US" sz="2800" b="0" smtClean="0">
                <a:latin typeface="Times New Roman" charset="0"/>
              </a:rPr>
              <a:t>扩大</a:t>
            </a:r>
            <a:r>
              <a:rPr lang="en-US" altLang="zh-CN" sz="2800" b="0" smtClean="0">
                <a:latin typeface="Times New Roman" charset="0"/>
              </a:rPr>
              <a:t>2</a:t>
            </a:r>
            <a:r>
              <a:rPr lang="en-US" altLang="zh-CN" sz="2800" b="0" baseline="30000" smtClean="0">
                <a:latin typeface="Times New Roman" charset="0"/>
              </a:rPr>
              <a:t>10</a:t>
            </a:r>
            <a:r>
              <a:rPr lang="zh-CN" altLang="en-US" sz="2800" b="0" smtClean="0">
                <a:latin typeface="Times New Roman" charset="0"/>
              </a:rPr>
              <a:t>倍</a:t>
            </a:r>
          </a:p>
        </p:txBody>
      </p:sp>
      <p:sp>
        <p:nvSpPr>
          <p:cNvPr id="35854" name="Rectangle 13"/>
          <p:cNvSpPr>
            <a:spLocks noChangeArrowheads="1"/>
          </p:cNvSpPr>
          <p:nvPr/>
        </p:nvSpPr>
        <p:spPr bwMode="auto">
          <a:xfrm>
            <a:off x="4356100" y="3649663"/>
            <a:ext cx="2808288"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buFont typeface="Wingdings" charset="2"/>
              <a:buNone/>
              <a:defRPr/>
            </a:pPr>
            <a:r>
              <a:rPr lang="zh-CN" altLang="en-US" sz="2800" b="0" smtClean="0">
                <a:latin typeface="Times New Roman" charset="0"/>
              </a:rPr>
              <a:t>扩大</a:t>
            </a:r>
            <a:r>
              <a:rPr lang="en-US" altLang="zh-CN" sz="2800" b="0" smtClean="0">
                <a:latin typeface="Times New Roman" charset="0"/>
              </a:rPr>
              <a:t>2</a:t>
            </a:r>
            <a:r>
              <a:rPr lang="en-US" altLang="zh-CN" sz="2800" b="0" baseline="30000" smtClean="0">
                <a:latin typeface="Times New Roman" charset="0"/>
              </a:rPr>
              <a:t>10</a:t>
            </a:r>
            <a:r>
              <a:rPr lang="en-US" altLang="zh-CN" sz="2800" b="0" smtClean="0">
                <a:latin typeface="Times New Roman" charset="0"/>
              </a:rPr>
              <a:t>× 2</a:t>
            </a:r>
            <a:r>
              <a:rPr lang="en-US" altLang="zh-CN" sz="2800" b="0" baseline="30000" smtClean="0">
                <a:latin typeface="Times New Roman" charset="0"/>
              </a:rPr>
              <a:t>10</a:t>
            </a:r>
            <a:r>
              <a:rPr lang="zh-CN" altLang="en-US" sz="2800" b="0" smtClean="0">
                <a:latin typeface="Times New Roman" charset="0"/>
              </a:rPr>
              <a:t>倍</a:t>
            </a:r>
          </a:p>
        </p:txBody>
      </p:sp>
      <p:sp>
        <p:nvSpPr>
          <p:cNvPr id="35855" name="Rectangle 14"/>
          <p:cNvSpPr>
            <a:spLocks noChangeArrowheads="1"/>
          </p:cNvSpPr>
          <p:nvPr/>
        </p:nvSpPr>
        <p:spPr bwMode="auto">
          <a:xfrm>
            <a:off x="7164388" y="3268663"/>
            <a:ext cx="1800225" cy="87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buFont typeface="Wingdings" charset="2"/>
              <a:buNone/>
              <a:defRPr/>
            </a:pPr>
            <a:r>
              <a:rPr lang="zh-CN" altLang="en-US" sz="2400" b="0" dirty="0" smtClean="0">
                <a:latin typeface="Times New Roman" charset="0"/>
              </a:rPr>
              <a:t>一年至多解</a:t>
            </a:r>
            <a:r>
              <a:rPr lang="en-US" altLang="zh-CN" sz="2400" b="0" i="1" dirty="0" smtClean="0">
                <a:latin typeface="Times New Roman" charset="0"/>
              </a:rPr>
              <a:t>n</a:t>
            </a:r>
            <a:r>
              <a:rPr lang="en-US" altLang="zh-CN" sz="2400" b="0" dirty="0" smtClean="0">
                <a:latin typeface="Times New Roman" charset="0"/>
              </a:rPr>
              <a:t>=38</a:t>
            </a:r>
          </a:p>
        </p:txBody>
      </p:sp>
      <p:graphicFrame>
        <p:nvGraphicFramePr>
          <p:cNvPr id="48144" name="Object 16"/>
          <p:cNvGraphicFramePr>
            <a:graphicFrameLocks noChangeAspect="1"/>
          </p:cNvGraphicFramePr>
          <p:nvPr>
            <p:extLst>
              <p:ext uri="{D42A27DB-BD31-4B8C-83A1-F6EECF244321}">
                <p14:modId xmlns:p14="http://schemas.microsoft.com/office/powerpoint/2010/main" val="3704497373"/>
              </p:ext>
            </p:extLst>
          </p:nvPr>
        </p:nvGraphicFramePr>
        <p:xfrm>
          <a:off x="7235452" y="4237038"/>
          <a:ext cx="1296988" cy="482600"/>
        </p:xfrm>
        <a:graphic>
          <a:graphicData uri="http://schemas.openxmlformats.org/presentationml/2006/ole">
            <mc:AlternateContent xmlns:mc="http://schemas.openxmlformats.org/markup-compatibility/2006">
              <mc:Choice xmlns:v="urn:schemas-microsoft-com:vml" Requires="v">
                <p:oleObj spid="_x0000_s115712" name="公式" r:id="rId17" imgW="545626" imgH="203024" progId="Equation.3">
                  <p:embed/>
                </p:oleObj>
              </mc:Choice>
              <mc:Fallback>
                <p:oleObj name="公式" r:id="rId17" imgW="545626" imgH="203024" progId="Equation.3">
                  <p:embed/>
                  <p:pic>
                    <p:nvPicPr>
                      <p:cNvPr id="0"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35452" y="4237038"/>
                        <a:ext cx="1296988"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1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8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1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1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1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8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8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8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4">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84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844">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8" grpId="0" animBg="1"/>
      <p:bldP spid="35853" grpId="0"/>
      <p:bldP spid="35854" grpId="0"/>
      <p:bldP spid="3585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68FDD9B7-E6DC-C146-896D-F54D46DD9892}" type="slidenum">
              <a:rPr lang="en-US" altLang="zh-CN" sz="1400" smtClean="0">
                <a:latin typeface="Times New Roman" panose="02020603050405020304" pitchFamily="18" charset="0"/>
              </a:rPr>
              <a:pPr>
                <a:spcBef>
                  <a:spcPct val="0"/>
                </a:spcBef>
                <a:buClrTx/>
                <a:buSzTx/>
                <a:buFontTx/>
                <a:buNone/>
                <a:defRPr/>
              </a:pPr>
              <a:t>49</a:t>
            </a:fld>
            <a:endParaRPr lang="en-US" altLang="zh-CN" sz="1400" dirty="0" smtClean="0">
              <a:latin typeface="Times New Roman" panose="02020603050405020304" pitchFamily="18" charset="0"/>
            </a:endParaRPr>
          </a:p>
        </p:txBody>
      </p:sp>
      <p:sp>
        <p:nvSpPr>
          <p:cNvPr id="36867" name="Rectangle 2"/>
          <p:cNvSpPr>
            <a:spLocks noGrp="1" noChangeArrowheads="1"/>
          </p:cNvSpPr>
          <p:nvPr>
            <p:ph type="title"/>
          </p:nvPr>
        </p:nvSpPr>
        <p:spPr/>
        <p:txBody>
          <a:bodyPr/>
          <a:lstStyle/>
          <a:p>
            <a:pPr eaLnBrk="1" hangingPunct="1">
              <a:defRPr/>
            </a:pPr>
            <a:r>
              <a:rPr lang="zh-CN" altLang="en-US" b="1" dirty="0"/>
              <a:t>怎样提高</a:t>
            </a:r>
            <a:r>
              <a:rPr lang="zh-CN" altLang="en-US" b="1" dirty="0" smtClean="0"/>
              <a:t>效率</a:t>
            </a:r>
            <a:endParaRPr lang="zh-CN" altLang="en-US" b="1" dirty="0"/>
          </a:p>
        </p:txBody>
      </p:sp>
      <p:sp>
        <p:nvSpPr>
          <p:cNvPr id="36868" name="Rectangle 3"/>
          <p:cNvSpPr>
            <a:spLocks noGrp="1" noChangeArrowheads="1"/>
          </p:cNvSpPr>
          <p:nvPr>
            <p:ph type="body" sz="half" idx="1"/>
          </p:nvPr>
        </p:nvSpPr>
        <p:spPr>
          <a:xfrm>
            <a:off x="827088" y="1628775"/>
            <a:ext cx="8066087" cy="4968875"/>
          </a:xfrm>
        </p:spPr>
        <p:txBody>
          <a:bodyPr/>
          <a:lstStyle/>
          <a:p>
            <a:pPr eaLnBrk="1" hangingPunct="1">
              <a:defRPr/>
            </a:pPr>
            <a:r>
              <a:rPr lang="zh-CN" altLang="en-US" sz="2800" b="1" dirty="0" smtClean="0">
                <a:solidFill>
                  <a:srgbClr val="FF0000"/>
                </a:solidFill>
                <a:latin typeface="Times New Roman" charset="0"/>
              </a:rPr>
              <a:t>假设</a:t>
            </a:r>
            <a:r>
              <a:rPr lang="zh-CN" altLang="en-US" sz="2800" b="1" dirty="0" smtClean="0">
                <a:latin typeface="Times New Roman" charset="0"/>
              </a:rPr>
              <a:t>改进</a:t>
            </a:r>
            <a:r>
              <a:rPr lang="zh-CN" altLang="en-US" sz="2800" b="1" dirty="0">
                <a:latin typeface="Times New Roman" charset="0"/>
              </a:rPr>
              <a:t>算法，在原来计算机上，需                </a:t>
            </a:r>
            <a:r>
              <a:rPr lang="en-US" altLang="zh-CN" sz="2800" b="1" dirty="0">
                <a:latin typeface="Times New Roman" charset="0"/>
              </a:rPr>
              <a:t>s</a:t>
            </a:r>
            <a:r>
              <a:rPr lang="zh-CN" altLang="en-US" sz="2800" b="1" dirty="0">
                <a:latin typeface="Times New Roman" charset="0"/>
              </a:rPr>
              <a:t>。</a:t>
            </a:r>
          </a:p>
          <a:p>
            <a:pPr eaLnBrk="1" hangingPunct="1">
              <a:buFont typeface="Wingdings" charset="2"/>
              <a:buNone/>
              <a:defRPr/>
            </a:pPr>
            <a:r>
              <a:rPr lang="zh-CN" altLang="en-US" sz="2800" b="1" dirty="0">
                <a:latin typeface="Times New Roman" charset="0"/>
              </a:rPr>
              <a:t>	</a:t>
            </a:r>
          </a:p>
          <a:p>
            <a:pPr eaLnBrk="1" hangingPunct="1">
              <a:buFont typeface="Wingdings" charset="2"/>
              <a:buNone/>
              <a:defRPr/>
            </a:pPr>
            <a:endParaRPr lang="zh-CN" altLang="en-US" sz="2800" b="1" dirty="0">
              <a:latin typeface="Times New Roman" charset="0"/>
            </a:endParaRPr>
          </a:p>
          <a:p>
            <a:pPr eaLnBrk="1" hangingPunct="1">
              <a:buFont typeface="Wingdings" charset="2"/>
              <a:buNone/>
              <a:defRPr/>
            </a:pPr>
            <a:endParaRPr lang="zh-CN" altLang="en-US" sz="2800" b="1" dirty="0">
              <a:latin typeface="Times New Roman" charset="0"/>
            </a:endParaRPr>
          </a:p>
          <a:p>
            <a:pPr eaLnBrk="1" hangingPunct="1">
              <a:buFont typeface="Wingdings" charset="2"/>
              <a:buNone/>
              <a:defRPr/>
            </a:pPr>
            <a:r>
              <a:rPr lang="zh-CN" altLang="en-US" sz="2800" b="1" dirty="0">
                <a:latin typeface="Times New Roman" charset="0"/>
              </a:rPr>
              <a:t>	因此，用一天可以解决大小超过</a:t>
            </a:r>
            <a:r>
              <a:rPr lang="en-US" altLang="zh-CN" sz="2800" b="1" dirty="0">
                <a:latin typeface="Times New Roman" charset="0"/>
              </a:rPr>
              <a:t>200</a:t>
            </a:r>
            <a:r>
              <a:rPr lang="zh-CN" altLang="en-US" sz="2800" b="1" dirty="0">
                <a:latin typeface="Times New Roman" charset="0"/>
              </a:rPr>
              <a:t>的实例，一年处理</a:t>
            </a:r>
            <a:r>
              <a:rPr lang="en-US" altLang="zh-CN" sz="2800" b="1" i="1" dirty="0" smtClean="0">
                <a:latin typeface="Times New Roman" charset="0"/>
              </a:rPr>
              <a:t>n</a:t>
            </a:r>
            <a:r>
              <a:rPr lang="zh-CN" altLang="en-US" sz="2800" b="1" dirty="0" smtClean="0">
                <a:latin typeface="Times New Roman" charset="0"/>
              </a:rPr>
              <a:t>≈</a:t>
            </a:r>
            <a:r>
              <a:rPr lang="en-US" altLang="zh-CN" sz="2800" b="1" dirty="0" smtClean="0">
                <a:latin typeface="Times New Roman" charset="0"/>
              </a:rPr>
              <a:t>1500</a:t>
            </a:r>
            <a:r>
              <a:rPr lang="zh-CN" altLang="en-US" sz="2800" b="1" dirty="0">
                <a:latin typeface="Times New Roman" charset="0"/>
              </a:rPr>
              <a:t>实例。</a:t>
            </a:r>
          </a:p>
        </p:txBody>
      </p:sp>
      <p:graphicFrame>
        <p:nvGraphicFramePr>
          <p:cNvPr id="49157" name="Object 5"/>
          <p:cNvGraphicFramePr>
            <a:graphicFrameLocks noChangeAspect="1"/>
          </p:cNvGraphicFramePr>
          <p:nvPr>
            <p:extLst>
              <p:ext uri="{D42A27DB-BD31-4B8C-83A1-F6EECF244321}">
                <p14:modId xmlns:p14="http://schemas.microsoft.com/office/powerpoint/2010/main" val="1071019568"/>
              </p:ext>
            </p:extLst>
          </p:nvPr>
        </p:nvGraphicFramePr>
        <p:xfrm>
          <a:off x="7019999" y="1624013"/>
          <a:ext cx="1368425" cy="509587"/>
        </p:xfrm>
        <a:graphic>
          <a:graphicData uri="http://schemas.openxmlformats.org/presentationml/2006/ole">
            <mc:AlternateContent xmlns:mc="http://schemas.openxmlformats.org/markup-compatibility/2006">
              <mc:Choice xmlns:v="urn:schemas-microsoft-com:vml" Requires="v">
                <p:oleObj spid="_x0000_s107242" name="公式" r:id="rId3" imgW="545626" imgH="203024" progId="Equation.3">
                  <p:embed/>
                </p:oleObj>
              </mc:Choice>
              <mc:Fallback>
                <p:oleObj name="公式" r:id="rId3" imgW="545626" imgH="203024"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9999" y="1624013"/>
                        <a:ext cx="1368425"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9158" name="Object 6"/>
          <p:cNvGraphicFramePr>
            <a:graphicFrameLocks noChangeAspect="1"/>
          </p:cNvGraphicFramePr>
          <p:nvPr/>
        </p:nvGraphicFramePr>
        <p:xfrm>
          <a:off x="828675" y="2293938"/>
          <a:ext cx="1008063" cy="428625"/>
        </p:xfrm>
        <a:graphic>
          <a:graphicData uri="http://schemas.openxmlformats.org/presentationml/2006/ole">
            <mc:AlternateContent xmlns:mc="http://schemas.openxmlformats.org/markup-compatibility/2006">
              <mc:Choice xmlns:v="urn:schemas-microsoft-com:vml" Requires="v">
                <p:oleObj spid="_x0000_s107243" name="公式" r:id="rId5" imgW="418918" imgH="177723" progId="Equation.3">
                  <p:embed/>
                </p:oleObj>
              </mc:Choice>
              <mc:Fallback>
                <p:oleObj name="公式" r:id="rId5" imgW="418918" imgH="177723"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675" y="2293938"/>
                        <a:ext cx="1008063"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9159" name="Object 7"/>
          <p:cNvGraphicFramePr>
            <a:graphicFrameLocks noChangeAspect="1"/>
          </p:cNvGraphicFramePr>
          <p:nvPr/>
        </p:nvGraphicFramePr>
        <p:xfrm>
          <a:off x="2409825" y="2652713"/>
          <a:ext cx="1284288" cy="363537"/>
        </p:xfrm>
        <a:graphic>
          <a:graphicData uri="http://schemas.openxmlformats.org/presentationml/2006/ole">
            <mc:AlternateContent xmlns:mc="http://schemas.openxmlformats.org/markup-compatibility/2006">
              <mc:Choice xmlns:v="urn:schemas-microsoft-com:vml" Requires="v">
                <p:oleObj spid="_x0000_s107244" name="公式" r:id="rId7" imgW="583693" imgH="164957" progId="Equation.3">
                  <p:embed/>
                </p:oleObj>
              </mc:Choice>
              <mc:Fallback>
                <p:oleObj name="公式" r:id="rId7" imgW="583693" imgH="164957"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9825" y="2652713"/>
                        <a:ext cx="1284288"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9160" name="Object 8"/>
          <p:cNvGraphicFramePr>
            <a:graphicFrameLocks noChangeAspect="1"/>
          </p:cNvGraphicFramePr>
          <p:nvPr/>
        </p:nvGraphicFramePr>
        <p:xfrm>
          <a:off x="812800" y="2652713"/>
          <a:ext cx="1023938" cy="422275"/>
        </p:xfrm>
        <a:graphic>
          <a:graphicData uri="http://schemas.openxmlformats.org/presentationml/2006/ole">
            <mc:AlternateContent xmlns:mc="http://schemas.openxmlformats.org/markup-compatibility/2006">
              <mc:Choice xmlns:v="urn:schemas-microsoft-com:vml" Requires="v">
                <p:oleObj spid="_x0000_s107245" name="公式" r:id="rId9" imgW="431425" imgH="177646" progId="Equation.3">
                  <p:embed/>
                </p:oleObj>
              </mc:Choice>
              <mc:Fallback>
                <p:oleObj name="公式" r:id="rId9" imgW="431425" imgH="177646"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2800" y="2652713"/>
                        <a:ext cx="1023938"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9161" name="Object 9"/>
          <p:cNvGraphicFramePr>
            <a:graphicFrameLocks noChangeAspect="1"/>
          </p:cNvGraphicFramePr>
          <p:nvPr/>
        </p:nvGraphicFramePr>
        <p:xfrm>
          <a:off x="2384425" y="3013075"/>
          <a:ext cx="1336675" cy="392113"/>
        </p:xfrm>
        <a:graphic>
          <a:graphicData uri="http://schemas.openxmlformats.org/presentationml/2006/ole">
            <mc:AlternateContent xmlns:mc="http://schemas.openxmlformats.org/markup-compatibility/2006">
              <mc:Choice xmlns:v="urn:schemas-microsoft-com:vml" Requires="v">
                <p:oleObj spid="_x0000_s107246" name="公式" r:id="rId11" imgW="609336" imgH="177723" progId="Equation.3">
                  <p:embed/>
                </p:oleObj>
              </mc:Choice>
              <mc:Fallback>
                <p:oleObj name="公式" r:id="rId11" imgW="609336" imgH="177723"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84425" y="3013075"/>
                        <a:ext cx="1336675"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9162" name="Object 10"/>
          <p:cNvGraphicFramePr>
            <a:graphicFrameLocks noChangeAspect="1"/>
          </p:cNvGraphicFramePr>
          <p:nvPr/>
        </p:nvGraphicFramePr>
        <p:xfrm>
          <a:off x="828675" y="3013075"/>
          <a:ext cx="1008063" cy="415925"/>
        </p:xfrm>
        <a:graphic>
          <a:graphicData uri="http://schemas.openxmlformats.org/presentationml/2006/ole">
            <mc:AlternateContent xmlns:mc="http://schemas.openxmlformats.org/markup-compatibility/2006">
              <mc:Choice xmlns:v="urn:schemas-microsoft-com:vml" Requires="v">
                <p:oleObj spid="_x0000_s107247" name="公式" r:id="rId13" imgW="431425" imgH="177646" progId="Equation.3">
                  <p:embed/>
                </p:oleObj>
              </mc:Choice>
              <mc:Fallback>
                <p:oleObj name="公式" r:id="rId13" imgW="431425" imgH="177646"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8675" y="3013075"/>
                        <a:ext cx="1008063"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9163" name="Object 11"/>
          <p:cNvGraphicFramePr>
            <a:graphicFrameLocks noChangeAspect="1"/>
          </p:cNvGraphicFramePr>
          <p:nvPr/>
        </p:nvGraphicFramePr>
        <p:xfrm>
          <a:off x="2646363" y="2293938"/>
          <a:ext cx="809625" cy="390525"/>
        </p:xfrm>
        <a:graphic>
          <a:graphicData uri="http://schemas.openxmlformats.org/presentationml/2006/ole">
            <mc:AlternateContent xmlns:mc="http://schemas.openxmlformats.org/markup-compatibility/2006">
              <mc:Choice xmlns:v="urn:schemas-microsoft-com:vml" Requires="v">
                <p:oleObj spid="_x0000_s107248" name="公式" r:id="rId15" imgW="368140" imgH="177723" progId="Equation.3">
                  <p:embed/>
                </p:oleObj>
              </mc:Choice>
              <mc:Fallback>
                <p:oleObj name="公式" r:id="rId15" imgW="368140" imgH="177723" progId="Equation.3">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46363" y="2293938"/>
                        <a:ext cx="8096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36877" name="Line 12"/>
          <p:cNvSpPr>
            <a:spLocks noChangeShapeType="1"/>
          </p:cNvSpPr>
          <p:nvPr/>
        </p:nvSpPr>
        <p:spPr bwMode="auto">
          <a:xfrm>
            <a:off x="539750" y="3573463"/>
            <a:ext cx="8604250" cy="0"/>
          </a:xfrm>
          <a:prstGeom prst="line">
            <a:avLst/>
          </a:prstGeom>
          <a:noFill/>
          <a:ln w="222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1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1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1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1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7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3686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本科生学算法有什么用</a:t>
            </a:r>
            <a:endParaRPr kumimoji="1" lang="zh-CN" altLang="en-US" dirty="0"/>
          </a:p>
        </p:txBody>
      </p:sp>
      <p:sp>
        <p:nvSpPr>
          <p:cNvPr id="3" name="内容占位符 2"/>
          <p:cNvSpPr>
            <a:spLocks noGrp="1"/>
          </p:cNvSpPr>
          <p:nvPr>
            <p:ph idx="1"/>
          </p:nvPr>
        </p:nvSpPr>
        <p:spPr>
          <a:xfrm>
            <a:off x="755576" y="1799821"/>
            <a:ext cx="6625232" cy="3096369"/>
          </a:xfrm>
        </p:spPr>
        <p:txBody>
          <a:bodyPr/>
          <a:lstStyle/>
          <a:p>
            <a:pPr marL="0" indent="0">
              <a:buNone/>
            </a:pPr>
            <a:r>
              <a:rPr kumimoji="1" lang="zh-CN" altLang="en-US" b="1" dirty="0" smtClean="0">
                <a:solidFill>
                  <a:srgbClr val="FF0000"/>
                </a:solidFill>
              </a:rPr>
              <a:t>求职面试：</a:t>
            </a:r>
            <a:r>
              <a:rPr kumimoji="1" lang="en-US" altLang="zh-CN" b="1" dirty="0" smtClean="0">
                <a:latin typeface="Arial" panose="020B0604020202020204" pitchFamily="34" charset="0"/>
                <a:cs typeface="Arial" panose="020B0604020202020204" pitchFamily="34" charset="0"/>
              </a:rPr>
              <a:t>GFM</a:t>
            </a:r>
            <a:r>
              <a:rPr kumimoji="1" lang="zh-CN" altLang="en-US" b="1" dirty="0" smtClean="0">
                <a:latin typeface="Arial" panose="020B0604020202020204" pitchFamily="34" charset="0"/>
                <a:cs typeface="Arial" panose="020B0604020202020204" pitchFamily="34" charset="0"/>
              </a:rPr>
              <a:t>、</a:t>
            </a:r>
            <a:r>
              <a:rPr kumimoji="1" lang="en-US" altLang="zh-CN" b="1" dirty="0" smtClean="0">
                <a:latin typeface="Arial" panose="020B0604020202020204" pitchFamily="34" charset="0"/>
                <a:cs typeface="Arial" panose="020B0604020202020204" pitchFamily="34" charset="0"/>
              </a:rPr>
              <a:t>BAT</a:t>
            </a:r>
            <a:r>
              <a:rPr kumimoji="1" lang="zh-CN" altLang="en-US" b="1" dirty="0" smtClean="0">
                <a:latin typeface="Arial" panose="020B0604020202020204" pitchFamily="34" charset="0"/>
                <a:cs typeface="Arial" panose="020B0604020202020204" pitchFamily="34" charset="0"/>
              </a:rPr>
              <a:t>、</a:t>
            </a:r>
            <a:r>
              <a:rPr kumimoji="1" lang="en-US" altLang="zh-CN" b="1" dirty="0" smtClean="0">
                <a:latin typeface="Arial" panose="020B0604020202020204" pitchFamily="34" charset="0"/>
                <a:cs typeface="Arial" panose="020B0604020202020204" pitchFamily="34" charset="0"/>
              </a:rPr>
              <a:t>TMD</a:t>
            </a:r>
            <a:r>
              <a:rPr kumimoji="1" lang="en-US" altLang="zh-CN" b="1" dirty="0" smtClean="0"/>
              <a:t>…</a:t>
            </a:r>
          </a:p>
          <a:p>
            <a:pPr marL="0" indent="0">
              <a:buNone/>
            </a:pPr>
            <a:r>
              <a:rPr kumimoji="1" lang="zh-CN" altLang="en-US" b="1" dirty="0" smtClean="0">
                <a:solidFill>
                  <a:srgbClr val="FF0000"/>
                </a:solidFill>
              </a:rPr>
              <a:t>读研深造：</a:t>
            </a:r>
            <a:r>
              <a:rPr kumimoji="1" lang="zh-CN" altLang="en-US" b="1" dirty="0" smtClean="0"/>
              <a:t>考研面试、论文专利</a:t>
            </a:r>
            <a:r>
              <a:rPr kumimoji="1" lang="en-US" altLang="zh-CN" b="1" dirty="0" smtClean="0"/>
              <a:t>…</a:t>
            </a:r>
            <a:endParaRPr kumimoji="1" lang="zh-CN" altLang="en-US" b="1" dirty="0" smtClean="0"/>
          </a:p>
          <a:p>
            <a:pPr marL="0" indent="0">
              <a:buNone/>
            </a:pPr>
            <a:r>
              <a:rPr kumimoji="1" lang="zh-CN" altLang="en-US" b="1" dirty="0" smtClean="0">
                <a:solidFill>
                  <a:srgbClr val="FF0000"/>
                </a:solidFill>
              </a:rPr>
              <a:t>创新创业：</a:t>
            </a:r>
            <a:r>
              <a:rPr kumimoji="1" lang="zh-CN" altLang="en-US" b="1" dirty="0" smtClean="0"/>
              <a:t>开发产品、性能优化</a:t>
            </a:r>
            <a:r>
              <a:rPr kumimoji="1" lang="en-US" altLang="zh-CN" b="1" dirty="0" smtClean="0"/>
              <a:t>…</a:t>
            </a: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pPr>
                <a:defRPr/>
              </a:pPr>
              <a:t>5</a:t>
            </a:fld>
            <a:endParaRPr lang="en-US" altLang="zh-CN"/>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896" y="4077072"/>
            <a:ext cx="2487957" cy="144000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4077072"/>
            <a:ext cx="2479438" cy="1440000"/>
          </a:xfrm>
          <a:prstGeom prst="rect">
            <a:avLst/>
          </a:prstGeom>
        </p:spPr>
      </p:pic>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b="9990"/>
          <a:stretch/>
        </p:blipFill>
        <p:spPr>
          <a:xfrm>
            <a:off x="6380718" y="4077072"/>
            <a:ext cx="2431729" cy="1440000"/>
          </a:xfrm>
          <a:prstGeom prst="rect">
            <a:avLst/>
          </a:prstGeom>
        </p:spPr>
      </p:pic>
    </p:spTree>
    <p:extLst>
      <p:ext uri="{BB962C8B-B14F-4D97-AF65-F5344CB8AC3E}">
        <p14:creationId xmlns:p14="http://schemas.microsoft.com/office/powerpoint/2010/main" val="8542062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A8ED35F2-7F0A-284E-8966-CED124D1DAF1}" type="slidenum">
              <a:rPr lang="en-US" altLang="zh-CN" sz="1400" smtClean="0">
                <a:latin typeface="Times New Roman" panose="02020603050405020304" pitchFamily="18" charset="0"/>
              </a:rPr>
              <a:pPr>
                <a:spcBef>
                  <a:spcPct val="0"/>
                </a:spcBef>
                <a:buClrTx/>
                <a:buSzTx/>
                <a:buFontTx/>
                <a:buNone/>
                <a:defRPr/>
              </a:pPr>
              <a:t>50</a:t>
            </a:fld>
            <a:endParaRPr lang="en-US" altLang="zh-CN" sz="1400" dirty="0" smtClean="0">
              <a:latin typeface="Times New Roman" panose="02020603050405020304" pitchFamily="18" charset="0"/>
            </a:endParaRPr>
          </a:p>
        </p:txBody>
      </p:sp>
      <p:sp>
        <p:nvSpPr>
          <p:cNvPr id="37891" name="Rectangle 2"/>
          <p:cNvSpPr>
            <a:spLocks noGrp="1" noChangeArrowheads="1"/>
          </p:cNvSpPr>
          <p:nvPr>
            <p:ph type="title"/>
          </p:nvPr>
        </p:nvSpPr>
        <p:spPr/>
        <p:txBody>
          <a:bodyPr/>
          <a:lstStyle/>
          <a:p>
            <a:pPr eaLnBrk="1" hangingPunct="1">
              <a:defRPr/>
            </a:pPr>
            <a:r>
              <a:rPr lang="zh-CN" altLang="en-US" b="1" dirty="0"/>
              <a:t>怎样提高</a:t>
            </a:r>
            <a:r>
              <a:rPr lang="zh-CN" altLang="en-US" b="1" dirty="0" smtClean="0"/>
              <a:t>效率</a:t>
            </a:r>
            <a:endParaRPr lang="zh-CN" altLang="en-US" b="1" dirty="0"/>
          </a:p>
        </p:txBody>
      </p:sp>
      <p:graphicFrame>
        <p:nvGraphicFramePr>
          <p:cNvPr id="50180" name="Object 4"/>
          <p:cNvGraphicFramePr>
            <a:graphicFrameLocks noChangeAspect="1"/>
          </p:cNvGraphicFramePr>
          <p:nvPr>
            <p:extLst>
              <p:ext uri="{D42A27DB-BD31-4B8C-83A1-F6EECF244321}">
                <p14:modId xmlns:p14="http://schemas.microsoft.com/office/powerpoint/2010/main" val="1790544346"/>
              </p:ext>
            </p:extLst>
          </p:nvPr>
        </p:nvGraphicFramePr>
        <p:xfrm>
          <a:off x="395524" y="1629336"/>
          <a:ext cx="8507256" cy="4824000"/>
        </p:xfrm>
        <a:graphic>
          <a:graphicData uri="http://schemas.openxmlformats.org/presentationml/2006/ole">
            <mc:AlternateContent xmlns:mc="http://schemas.openxmlformats.org/markup-compatibility/2006">
              <mc:Choice xmlns:v="urn:schemas-microsoft-com:vml" Requires="v">
                <p:oleObj spid="_x0000_s50431" name="Visio" r:id="rId3" imgW="3514725" imgH="1876425" progId="Visio.Drawing.11">
                  <p:embed/>
                </p:oleObj>
              </mc:Choice>
              <mc:Fallback>
                <p:oleObj name="Visio" r:id="rId3" imgW="3514725" imgH="1876425" progId="Visio.Drawing.11">
                  <p:embed/>
                  <p:pic>
                    <p:nvPicPr>
                      <p:cNvPr id="0" name="Object 4"/>
                      <p:cNvPicPr>
                        <a:picLocks noChangeAspect="1" noChangeArrowheads="1"/>
                      </p:cNvPicPr>
                      <p:nvPr/>
                    </p:nvPicPr>
                    <p:blipFill>
                      <a:blip r:embed="rId4"/>
                      <a:srcRect/>
                      <a:stretch>
                        <a:fillRect/>
                      </a:stretch>
                    </p:blipFill>
                    <p:spPr bwMode="auto">
                      <a:xfrm>
                        <a:off x="395524" y="1629336"/>
                        <a:ext cx="8507256" cy="48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A8ED35F2-7F0A-284E-8966-CED124D1DAF1}" type="slidenum">
              <a:rPr lang="en-US" altLang="zh-CN" sz="1400" smtClean="0">
                <a:latin typeface="Times New Roman" panose="02020603050405020304" pitchFamily="18" charset="0"/>
              </a:rPr>
              <a:pPr>
                <a:spcBef>
                  <a:spcPct val="0"/>
                </a:spcBef>
                <a:buClrTx/>
                <a:buSzTx/>
                <a:buFontTx/>
                <a:buNone/>
                <a:defRPr/>
              </a:pPr>
              <a:t>51</a:t>
            </a:fld>
            <a:endParaRPr lang="en-US" altLang="zh-CN" sz="1400" dirty="0" smtClean="0">
              <a:latin typeface="Times New Roman" panose="02020603050405020304" pitchFamily="18" charset="0"/>
            </a:endParaRPr>
          </a:p>
        </p:txBody>
      </p:sp>
      <p:sp>
        <p:nvSpPr>
          <p:cNvPr id="37891" name="Rectangle 2"/>
          <p:cNvSpPr>
            <a:spLocks noGrp="1" noChangeArrowheads="1"/>
          </p:cNvSpPr>
          <p:nvPr>
            <p:ph type="title"/>
          </p:nvPr>
        </p:nvSpPr>
        <p:spPr/>
        <p:txBody>
          <a:bodyPr/>
          <a:lstStyle/>
          <a:p>
            <a:pPr eaLnBrk="1" hangingPunct="1">
              <a:defRPr/>
            </a:pPr>
            <a:r>
              <a:rPr lang="zh-CN" altLang="en-US" b="1" dirty="0"/>
              <a:t>怎样提高</a:t>
            </a:r>
            <a:r>
              <a:rPr lang="zh-CN" altLang="en-US" b="1" dirty="0" smtClean="0"/>
              <a:t>效率</a:t>
            </a:r>
            <a:endParaRPr lang="zh-CN" altLang="en-US" b="1" dirty="0"/>
          </a:p>
        </p:txBody>
      </p:sp>
      <p:pic>
        <p:nvPicPr>
          <p:cNvPr id="5" name="图片 2"/>
          <p:cNvPicPr>
            <a:picLocks noChangeAspect="1"/>
          </p:cNvPicPr>
          <p:nvPr/>
        </p:nvPicPr>
        <p:blipFill>
          <a:blip r:embed="rId3">
            <a:extLst>
              <a:ext uri="{28A0092B-C50C-407E-A947-70E740481C1C}">
                <a14:useLocalDpi xmlns:a14="http://schemas.microsoft.com/office/drawing/2010/main" val="0"/>
              </a:ext>
            </a:extLst>
          </a:blip>
          <a:srcRect l="3761" t="37399" r="5383" b="24802"/>
          <a:stretch>
            <a:fillRect/>
          </a:stretch>
        </p:blipFill>
        <p:spPr bwMode="auto">
          <a:xfrm>
            <a:off x="179388" y="1736725"/>
            <a:ext cx="8848725"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2426711" y="5158933"/>
            <a:ext cx="4354077" cy="646331"/>
          </a:xfrm>
          <a:prstGeom prst="rect">
            <a:avLst/>
          </a:prstGeom>
          <a:noFill/>
        </p:spPr>
        <p:txBody>
          <a:bodyPr wrap="none" rtlCol="0">
            <a:spAutoFit/>
          </a:bodyPr>
          <a:lstStyle/>
          <a:p>
            <a:r>
              <a:rPr lang="zh-CN" altLang="en-US" sz="3600" dirty="0" smtClean="0">
                <a:solidFill>
                  <a:srgbClr val="FF0000"/>
                </a:solidFill>
                <a:latin typeface="黑体" panose="02010609060101010101" pitchFamily="49" charset="-122"/>
                <a:ea typeface="黑体" panose="02010609060101010101" pitchFamily="49" charset="-122"/>
              </a:rPr>
              <a:t>深深地印在脑海里！</a:t>
            </a:r>
            <a:endParaRPr lang="zh-CN" altLang="en-US" sz="3600" dirty="0">
              <a:solidFill>
                <a:srgbClr val="FF0000"/>
              </a:solidFill>
              <a:latin typeface="黑体" panose="02010609060101010101" pitchFamily="49" charset="-122"/>
              <a:ea typeface="黑体" panose="02010609060101010101" pitchFamily="49" charset="-122"/>
            </a:endParaRPr>
          </a:p>
        </p:txBody>
      </p:sp>
      <p:sp>
        <p:nvSpPr>
          <p:cNvPr id="3" name="文本框 2"/>
          <p:cNvSpPr txBox="1"/>
          <p:nvPr/>
        </p:nvSpPr>
        <p:spPr>
          <a:xfrm>
            <a:off x="5076056" y="4509120"/>
            <a:ext cx="3952057" cy="276999"/>
          </a:xfrm>
          <a:prstGeom prst="rect">
            <a:avLst/>
          </a:prstGeom>
          <a:noFill/>
        </p:spPr>
        <p:txBody>
          <a:bodyPr wrap="square" rtlCol="0">
            <a:spAutoFit/>
          </a:bodyPr>
          <a:lstStyle/>
          <a:p>
            <a:pPr algn="r"/>
            <a:r>
              <a:rPr lang="zh-CN" altLang="en-US" sz="1200" dirty="0" smtClean="0">
                <a:solidFill>
                  <a:srgbClr val="0000FF"/>
                </a:solidFill>
                <a:latin typeface="Times New Roman" panose="02020603050405020304" pitchFamily="18" charset="0"/>
                <a:ea typeface="仿宋" panose="02010609060101010101" pitchFamily="49" charset="-122"/>
                <a:cs typeface="Times New Roman" panose="02020603050405020304" pitchFamily="18" charset="0"/>
              </a:rPr>
              <a:t>数据来源：</a:t>
            </a:r>
            <a:r>
              <a:rPr lang="en-US" altLang="zh-CN" sz="1200" dirty="0">
                <a:solidFill>
                  <a:srgbClr val="0000FF"/>
                </a:solidFill>
                <a:latin typeface="Times New Roman" panose="02020603050405020304" pitchFamily="18" charset="0"/>
                <a:ea typeface="仿宋" panose="02010609060101010101" pitchFamily="49" charset="-122"/>
                <a:cs typeface="Times New Roman" panose="02020603050405020304" pitchFamily="18" charset="0"/>
              </a:rPr>
              <a:t>Princeton </a:t>
            </a:r>
            <a:r>
              <a:rPr lang="en-US" altLang="zh-CN" sz="1200" dirty="0" smtClean="0">
                <a:solidFill>
                  <a:srgbClr val="0000FF"/>
                </a:solidFill>
                <a:latin typeface="Times New Roman" panose="02020603050405020304" pitchFamily="18" charset="0"/>
                <a:ea typeface="仿宋" panose="02010609060101010101" pitchFamily="49" charset="-122"/>
                <a:cs typeface="Times New Roman" panose="02020603050405020304" pitchFamily="18" charset="0"/>
              </a:rPr>
              <a:t>University</a:t>
            </a:r>
            <a:r>
              <a:rPr lang="zh-CN" altLang="en-US" sz="1200" dirty="0" smtClean="0">
                <a:solidFill>
                  <a:srgbClr val="0000FF"/>
                </a:solidFill>
                <a:latin typeface="Times New Roman" panose="02020603050405020304" pitchFamily="18" charset="0"/>
                <a:ea typeface="仿宋" panose="02010609060101010101" pitchFamily="49" charset="-122"/>
                <a:cs typeface="Times New Roman" panose="02020603050405020304" pitchFamily="18" charset="0"/>
              </a:rPr>
              <a:t>本科算法兴趣小组实验</a:t>
            </a:r>
            <a:endParaRPr lang="zh-CN" altLang="en-US" sz="1200" dirty="0">
              <a:solidFill>
                <a:srgbClr val="0000FF"/>
              </a:solidFill>
              <a:latin typeface="Times New Roman" panose="02020603050405020304" pitchFamily="18" charset="0"/>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9395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B6C6D08F-83E8-174F-8D9C-CBA5FC4B6386}" type="slidenum">
              <a:rPr lang="en-US" altLang="zh-CN" sz="1400" smtClean="0">
                <a:latin typeface="Times New Roman" panose="02020603050405020304" pitchFamily="18" charset="0"/>
              </a:rPr>
              <a:pPr>
                <a:spcBef>
                  <a:spcPct val="0"/>
                </a:spcBef>
                <a:buClrTx/>
                <a:buSzTx/>
                <a:buFontTx/>
                <a:buNone/>
                <a:defRPr/>
              </a:pPr>
              <a:t>52</a:t>
            </a:fld>
            <a:endParaRPr lang="en-US" altLang="zh-CN" sz="1400" dirty="0" smtClean="0">
              <a:latin typeface="Times New Roman" panose="02020603050405020304" pitchFamily="18" charset="0"/>
            </a:endParaRPr>
          </a:p>
        </p:txBody>
      </p:sp>
      <p:sp>
        <p:nvSpPr>
          <p:cNvPr id="39939" name="Rectangle 2"/>
          <p:cNvSpPr>
            <a:spLocks noGrp="1" noChangeArrowheads="1"/>
          </p:cNvSpPr>
          <p:nvPr>
            <p:ph type="title"/>
          </p:nvPr>
        </p:nvSpPr>
        <p:spPr/>
        <p:txBody>
          <a:bodyPr/>
          <a:lstStyle/>
          <a:p>
            <a:pPr eaLnBrk="1" hangingPunct="1">
              <a:defRPr/>
            </a:pPr>
            <a:r>
              <a:rPr lang="zh-CN" altLang="en-US" sz="4000" b="1" dirty="0">
                <a:latin typeface="Times New Roman" charset="0"/>
              </a:rPr>
              <a:t>算法的计算量函数</a:t>
            </a:r>
          </a:p>
        </p:txBody>
      </p:sp>
      <p:sp>
        <p:nvSpPr>
          <p:cNvPr id="39940" name="Rectangle 3"/>
          <p:cNvSpPr>
            <a:spLocks noGrp="1" noChangeArrowheads="1"/>
          </p:cNvSpPr>
          <p:nvPr>
            <p:ph type="body" sz="half" idx="1"/>
          </p:nvPr>
        </p:nvSpPr>
        <p:spPr>
          <a:xfrm>
            <a:off x="827088" y="1628775"/>
            <a:ext cx="8066087" cy="4968875"/>
          </a:xfrm>
        </p:spPr>
        <p:txBody>
          <a:bodyPr/>
          <a:lstStyle/>
          <a:p>
            <a:pPr eaLnBrk="1" hangingPunct="1">
              <a:defRPr/>
            </a:pPr>
            <a:r>
              <a:rPr lang="zh-CN" altLang="en-US" b="1" dirty="0">
                <a:latin typeface="Times New Roman" charset="0"/>
              </a:rPr>
              <a:t>用输入规模的某个函数来表示算法的基本运算量，称为</a:t>
            </a:r>
            <a:r>
              <a:rPr lang="zh-CN" altLang="en-US" b="1" dirty="0">
                <a:solidFill>
                  <a:srgbClr val="FF0000"/>
                </a:solidFill>
                <a:latin typeface="Times New Roman" charset="0"/>
              </a:rPr>
              <a:t>算法的时间复杂性</a:t>
            </a:r>
            <a:r>
              <a:rPr lang="en-US" altLang="zh-CN" b="1" dirty="0">
                <a:solidFill>
                  <a:srgbClr val="FF0000"/>
                </a:solidFill>
                <a:latin typeface="Times New Roman" charset="0"/>
              </a:rPr>
              <a:t>(</a:t>
            </a:r>
            <a:r>
              <a:rPr lang="zh-CN" altLang="en-US" b="1" dirty="0">
                <a:solidFill>
                  <a:srgbClr val="FF0000"/>
                </a:solidFill>
                <a:latin typeface="Times New Roman" charset="0"/>
              </a:rPr>
              <a:t>度</a:t>
            </a:r>
            <a:r>
              <a:rPr lang="en-US" altLang="zh-CN" b="1" dirty="0">
                <a:solidFill>
                  <a:srgbClr val="FF0000"/>
                </a:solidFill>
                <a:latin typeface="Times New Roman" charset="0"/>
              </a:rPr>
              <a:t>)</a:t>
            </a:r>
            <a:r>
              <a:rPr lang="zh-CN" altLang="en-US" b="1" dirty="0" smtClean="0">
                <a:latin typeface="Times New Roman" charset="0"/>
              </a:rPr>
              <a:t>。</a:t>
            </a:r>
          </a:p>
          <a:p>
            <a:pPr marL="360000" lvl="1" indent="0" eaLnBrk="1" hangingPunct="1">
              <a:buFont typeface="Wingdings" charset="2"/>
              <a:buNone/>
              <a:defRPr/>
            </a:pPr>
            <a:r>
              <a:rPr lang="zh-CN" altLang="en-US" b="1" dirty="0" smtClean="0">
                <a:latin typeface="Times New Roman" charset="0"/>
              </a:rPr>
              <a:t>用</a:t>
            </a:r>
            <a:r>
              <a:rPr lang="en-US" altLang="zh-CN" b="1" i="1" dirty="0" smtClean="0">
                <a:latin typeface="Times New Roman" charset="0"/>
              </a:rPr>
              <a:t>T</a:t>
            </a:r>
            <a:r>
              <a:rPr lang="en-US" altLang="zh-CN" b="1" dirty="0" smtClean="0">
                <a:latin typeface="Times New Roman" charset="0"/>
              </a:rPr>
              <a:t>(</a:t>
            </a:r>
            <a:r>
              <a:rPr lang="en-US" altLang="zh-CN" b="1" i="1" dirty="0" smtClean="0">
                <a:latin typeface="Times New Roman" charset="0"/>
              </a:rPr>
              <a:t>N</a:t>
            </a:r>
            <a:r>
              <a:rPr lang="en-US" altLang="zh-CN" b="1" dirty="0" smtClean="0">
                <a:latin typeface="Times New Roman" charset="0"/>
              </a:rPr>
              <a:t>)</a:t>
            </a:r>
            <a:r>
              <a:rPr lang="zh-CN" altLang="en-US" b="1" dirty="0" smtClean="0">
                <a:latin typeface="Times New Roman" charset="0"/>
              </a:rPr>
              <a:t>或</a:t>
            </a:r>
            <a:r>
              <a:rPr lang="en-US" altLang="zh-CN" b="1" i="1" dirty="0" smtClean="0">
                <a:latin typeface="Times New Roman" charset="0"/>
              </a:rPr>
              <a:t>T</a:t>
            </a:r>
            <a:r>
              <a:rPr lang="en-US" altLang="zh-CN" b="1" dirty="0" smtClean="0">
                <a:latin typeface="Times New Roman" charset="0"/>
              </a:rPr>
              <a:t>(</a:t>
            </a:r>
            <a:r>
              <a:rPr lang="en-US" altLang="zh-CN" b="1" i="1" dirty="0" smtClean="0">
                <a:latin typeface="Times New Roman" charset="0"/>
              </a:rPr>
              <a:t>N</a:t>
            </a:r>
            <a:r>
              <a:rPr lang="en-US" altLang="zh-CN" b="1" dirty="0" smtClean="0">
                <a:latin typeface="Times New Roman" charset="0"/>
              </a:rPr>
              <a:t>, </a:t>
            </a:r>
            <a:r>
              <a:rPr lang="en-US" altLang="zh-CN" b="1" i="1" dirty="0" smtClean="0">
                <a:latin typeface="Times New Roman" charset="0"/>
              </a:rPr>
              <a:t>M</a:t>
            </a:r>
            <a:r>
              <a:rPr lang="en-US" altLang="zh-CN" b="1" dirty="0" smtClean="0">
                <a:latin typeface="Times New Roman" charset="0"/>
              </a:rPr>
              <a:t>)</a:t>
            </a:r>
            <a:r>
              <a:rPr lang="zh-CN" altLang="en-US" b="1" dirty="0" smtClean="0">
                <a:latin typeface="Times New Roman" charset="0"/>
              </a:rPr>
              <a:t>来表示，例如：</a:t>
            </a:r>
          </a:p>
          <a:p>
            <a:pPr lvl="1" eaLnBrk="1" hangingPunct="1">
              <a:defRPr/>
            </a:pPr>
            <a:r>
              <a:rPr lang="en-US" altLang="zh-CN" b="1" i="1" dirty="0" smtClean="0">
                <a:latin typeface="Times New Roman" charset="0"/>
              </a:rPr>
              <a:t>T</a:t>
            </a:r>
            <a:r>
              <a:rPr lang="en-US" altLang="zh-CN" b="1" dirty="0" smtClean="0">
                <a:latin typeface="Times New Roman" charset="0"/>
              </a:rPr>
              <a:t>(</a:t>
            </a:r>
            <a:r>
              <a:rPr lang="en-US" altLang="zh-CN" b="1" i="1" dirty="0" smtClean="0">
                <a:latin typeface="Times New Roman" charset="0"/>
              </a:rPr>
              <a:t>N</a:t>
            </a:r>
            <a:r>
              <a:rPr lang="en-US" altLang="zh-CN" b="1" dirty="0">
                <a:latin typeface="Times New Roman" charset="0"/>
              </a:rPr>
              <a:t>)=5</a:t>
            </a:r>
            <a:r>
              <a:rPr lang="en-US" altLang="zh-CN" b="1" i="1" dirty="0">
                <a:latin typeface="Times New Roman" charset="0"/>
              </a:rPr>
              <a:t>N</a:t>
            </a:r>
          </a:p>
          <a:p>
            <a:pPr lvl="1" eaLnBrk="1" hangingPunct="1">
              <a:defRPr/>
            </a:pPr>
            <a:r>
              <a:rPr lang="en-US" altLang="zh-CN" b="1" i="1" dirty="0">
                <a:latin typeface="Times New Roman" charset="0"/>
              </a:rPr>
              <a:t>T</a:t>
            </a:r>
            <a:r>
              <a:rPr lang="en-US" altLang="zh-CN" b="1" dirty="0">
                <a:latin typeface="Times New Roman" charset="0"/>
              </a:rPr>
              <a:t>(</a:t>
            </a:r>
            <a:r>
              <a:rPr lang="en-US" altLang="zh-CN" b="1" i="1" dirty="0">
                <a:latin typeface="Times New Roman" charset="0"/>
              </a:rPr>
              <a:t>N</a:t>
            </a:r>
            <a:r>
              <a:rPr lang="en-US" altLang="zh-CN" b="1" dirty="0">
                <a:latin typeface="Times New Roman" charset="0"/>
              </a:rPr>
              <a:t>)=3</a:t>
            </a:r>
            <a:r>
              <a:rPr lang="en-US" altLang="zh-CN" b="1" i="1" dirty="0">
                <a:latin typeface="Times New Roman" charset="0"/>
              </a:rPr>
              <a:t>N</a:t>
            </a:r>
            <a:r>
              <a:rPr lang="en-US" altLang="zh-CN" b="1" dirty="0">
                <a:latin typeface="Times New Roman" charset="0"/>
              </a:rPr>
              <a:t>log </a:t>
            </a:r>
            <a:r>
              <a:rPr lang="en-US" altLang="zh-CN" b="1" i="1" dirty="0">
                <a:latin typeface="Times New Roman" charset="0"/>
              </a:rPr>
              <a:t>N</a:t>
            </a:r>
          </a:p>
          <a:p>
            <a:pPr lvl="1" eaLnBrk="1" hangingPunct="1">
              <a:defRPr/>
            </a:pPr>
            <a:r>
              <a:rPr lang="en-US" altLang="zh-CN" b="1" i="1" dirty="0">
                <a:latin typeface="Times New Roman" charset="0"/>
              </a:rPr>
              <a:t>T</a:t>
            </a:r>
            <a:r>
              <a:rPr lang="en-US" altLang="zh-CN" b="1" dirty="0">
                <a:latin typeface="Times New Roman" charset="0"/>
              </a:rPr>
              <a:t>(</a:t>
            </a:r>
            <a:r>
              <a:rPr lang="en-US" altLang="zh-CN" b="1" i="1" dirty="0">
                <a:latin typeface="Times New Roman" charset="0"/>
              </a:rPr>
              <a:t>N</a:t>
            </a:r>
            <a:r>
              <a:rPr lang="en-US" altLang="zh-CN" b="1" dirty="0">
                <a:latin typeface="Times New Roman" charset="0"/>
              </a:rPr>
              <a:t>)=4</a:t>
            </a:r>
            <a:r>
              <a:rPr lang="en-US" altLang="zh-CN" b="1" i="1" dirty="0">
                <a:latin typeface="Times New Roman" charset="0"/>
              </a:rPr>
              <a:t>N</a:t>
            </a:r>
            <a:r>
              <a:rPr lang="en-US" altLang="zh-CN" b="1" baseline="30000" dirty="0">
                <a:latin typeface="Times New Roman" charset="0"/>
              </a:rPr>
              <a:t>3</a:t>
            </a:r>
          </a:p>
          <a:p>
            <a:pPr lvl="1" eaLnBrk="1" hangingPunct="1">
              <a:defRPr/>
            </a:pPr>
            <a:r>
              <a:rPr lang="en-US" altLang="zh-CN" b="1" i="1" dirty="0">
                <a:latin typeface="Times New Roman" charset="0"/>
              </a:rPr>
              <a:t>T</a:t>
            </a:r>
            <a:r>
              <a:rPr lang="en-US" altLang="zh-CN" b="1" dirty="0">
                <a:latin typeface="Times New Roman" charset="0"/>
              </a:rPr>
              <a:t>(</a:t>
            </a:r>
            <a:r>
              <a:rPr lang="en-US" altLang="zh-CN" b="1" i="1" dirty="0">
                <a:latin typeface="Times New Roman" charset="0"/>
              </a:rPr>
              <a:t>N</a:t>
            </a:r>
            <a:r>
              <a:rPr lang="en-US" altLang="zh-CN" b="1" dirty="0">
                <a:latin typeface="Times New Roman" charset="0"/>
              </a:rPr>
              <a:t>)=2</a:t>
            </a:r>
            <a:r>
              <a:rPr lang="en-US" altLang="zh-CN" b="1" i="1" baseline="30000" dirty="0">
                <a:latin typeface="Times New Roman" charset="0"/>
              </a:rPr>
              <a:t>N</a:t>
            </a:r>
          </a:p>
          <a:p>
            <a:pPr lvl="1" eaLnBrk="1" hangingPunct="1">
              <a:defRPr/>
            </a:pPr>
            <a:r>
              <a:rPr lang="en-US" altLang="zh-CN" b="1" i="1" dirty="0">
                <a:latin typeface="Times New Roman" charset="0"/>
              </a:rPr>
              <a:t>T</a:t>
            </a:r>
            <a:r>
              <a:rPr lang="en-US" altLang="zh-CN" b="1" dirty="0">
                <a:latin typeface="Times New Roman" charset="0"/>
              </a:rPr>
              <a:t>(</a:t>
            </a:r>
            <a:r>
              <a:rPr lang="en-US" altLang="zh-CN" b="1" i="1" dirty="0">
                <a:latin typeface="Times New Roman" charset="0"/>
              </a:rPr>
              <a:t>N</a:t>
            </a:r>
            <a:r>
              <a:rPr lang="en-US" altLang="zh-CN" b="1" dirty="0">
                <a:latin typeface="Times New Roman" charset="0"/>
              </a:rPr>
              <a:t>, </a:t>
            </a:r>
            <a:r>
              <a:rPr lang="en-US" altLang="zh-CN" b="1" i="1" dirty="0">
                <a:latin typeface="Times New Roman" charset="0"/>
              </a:rPr>
              <a:t>M</a:t>
            </a:r>
            <a:r>
              <a:rPr lang="en-US" altLang="zh-CN" b="1" dirty="0">
                <a:latin typeface="Times New Roman" charset="0"/>
              </a:rPr>
              <a:t>)=2(</a:t>
            </a:r>
            <a:r>
              <a:rPr lang="en-US" altLang="zh-CN" b="1" i="1" dirty="0">
                <a:latin typeface="Times New Roman" charset="0"/>
              </a:rPr>
              <a:t>N</a:t>
            </a:r>
            <a:r>
              <a:rPr lang="en-US" altLang="zh-CN" b="1" dirty="0">
                <a:latin typeface="Times New Roman" charset="0"/>
              </a:rPr>
              <a:t>+</a:t>
            </a:r>
            <a:r>
              <a:rPr lang="en-US" altLang="zh-CN" b="1" i="1" dirty="0">
                <a:latin typeface="Times New Roman" charset="0"/>
              </a:rPr>
              <a:t>M</a:t>
            </a:r>
            <a:r>
              <a:rPr lang="en-US" altLang="zh-CN" b="1" dirty="0">
                <a:latin typeface="Times New Roman" charset="0"/>
              </a:rPr>
              <a:t>)</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721279B7-B5DA-5F4E-9367-34C54AD1E309}" type="slidenum">
              <a:rPr lang="en-US" altLang="zh-CN" sz="1400" smtClean="0">
                <a:latin typeface="Times New Roman" panose="02020603050405020304" pitchFamily="18" charset="0"/>
              </a:rPr>
              <a:pPr>
                <a:spcBef>
                  <a:spcPct val="0"/>
                </a:spcBef>
                <a:buClrTx/>
                <a:buSzTx/>
                <a:buFontTx/>
                <a:buNone/>
                <a:defRPr/>
              </a:pPr>
              <a:t>53</a:t>
            </a:fld>
            <a:endParaRPr lang="en-US" altLang="zh-CN" sz="1400" dirty="0" smtClean="0">
              <a:latin typeface="Times New Roman" panose="02020603050405020304" pitchFamily="18" charset="0"/>
            </a:endParaRPr>
          </a:p>
        </p:txBody>
      </p:sp>
      <p:sp>
        <p:nvSpPr>
          <p:cNvPr id="38915" name="Rectangle 2"/>
          <p:cNvSpPr>
            <a:spLocks noGrp="1" noChangeArrowheads="1"/>
          </p:cNvSpPr>
          <p:nvPr>
            <p:ph type="title"/>
          </p:nvPr>
        </p:nvSpPr>
        <p:spPr/>
        <p:txBody>
          <a:bodyPr/>
          <a:lstStyle/>
          <a:p>
            <a:pPr eaLnBrk="1" hangingPunct="1">
              <a:defRPr/>
            </a:pPr>
            <a:r>
              <a:rPr lang="zh-CN" altLang="en-US">
                <a:latin typeface="Times New Roman" panose="02020603050405020304" pitchFamily="18" charset="0"/>
              </a:rPr>
              <a:t>算法的复杂性</a:t>
            </a:r>
          </a:p>
        </p:txBody>
      </p:sp>
      <p:sp>
        <p:nvSpPr>
          <p:cNvPr id="38916" name="Rectangle 3"/>
          <p:cNvSpPr>
            <a:spLocks noGrp="1" noChangeArrowheads="1"/>
          </p:cNvSpPr>
          <p:nvPr>
            <p:ph type="body" idx="1"/>
          </p:nvPr>
        </p:nvSpPr>
        <p:spPr/>
        <p:txBody>
          <a:bodyPr/>
          <a:lstStyle/>
          <a:p>
            <a:pPr eaLnBrk="1" hangingPunct="1">
              <a:defRPr/>
            </a:pPr>
            <a:r>
              <a:rPr lang="zh-CN" altLang="en-US" sz="2800" b="1" dirty="0">
                <a:latin typeface="Times New Roman" panose="02020603050405020304" pitchFamily="18" charset="0"/>
                <a:cs typeface="Times New Roman" panose="02020603050405020304" pitchFamily="18" charset="0"/>
              </a:rPr>
              <a:t>算法的复杂性是算法运行所需计算机资源的量。</a:t>
            </a:r>
          </a:p>
          <a:p>
            <a:pPr lvl="1" eaLnBrk="1" hangingPunct="1">
              <a:defRPr/>
            </a:pPr>
            <a:r>
              <a:rPr lang="zh-CN" altLang="en-US" sz="2400" b="1" dirty="0">
                <a:latin typeface="Times New Roman" panose="02020603050405020304" pitchFamily="18" charset="0"/>
                <a:cs typeface="Times New Roman" panose="02020603050405020304" pitchFamily="18" charset="0"/>
              </a:rPr>
              <a:t>需要时间的</a:t>
            </a:r>
            <a:r>
              <a:rPr lang="zh-CN" altLang="en-US" sz="2400" b="1" dirty="0">
                <a:latin typeface="Times New Roman" panose="02020603050405020304" pitchFamily="18" charset="0"/>
                <a:cs typeface="Times New Roman" panose="02020603050405020304" pitchFamily="18" charset="0"/>
                <a:sym typeface="Wingdings" charset="2"/>
              </a:rPr>
              <a:t>时间复杂性（</a:t>
            </a:r>
            <a:r>
              <a:rPr lang="en-US" altLang="zh-CN" sz="2400" b="1" dirty="0">
                <a:latin typeface="Times New Roman" panose="02020603050405020304" pitchFamily="18" charset="0"/>
                <a:cs typeface="Times New Roman" panose="02020603050405020304" pitchFamily="18" charset="0"/>
                <a:sym typeface="Wingdings" charset="2"/>
              </a:rPr>
              <a:t>Time Complexity</a:t>
            </a:r>
            <a:r>
              <a:rPr lang="zh-CN" altLang="en-US" sz="2400" b="1" dirty="0" smtClean="0">
                <a:latin typeface="Times New Roman" panose="02020603050405020304" pitchFamily="18" charset="0"/>
                <a:cs typeface="Times New Roman" panose="02020603050405020304" pitchFamily="18" charset="0"/>
                <a:sym typeface="Wingdings" charset="2"/>
              </a:rPr>
              <a:t>）</a:t>
            </a:r>
            <a:endParaRPr lang="zh-CN" altLang="en-US" sz="2400" b="1" dirty="0">
              <a:latin typeface="Times New Roman" panose="02020603050405020304" pitchFamily="18" charset="0"/>
              <a:cs typeface="Times New Roman" panose="02020603050405020304" pitchFamily="18" charset="0"/>
              <a:sym typeface="Wingdings" charset="2"/>
            </a:endParaRPr>
          </a:p>
          <a:p>
            <a:pPr lvl="1" eaLnBrk="1" hangingPunct="1">
              <a:defRPr/>
            </a:pPr>
            <a:r>
              <a:rPr lang="zh-CN" altLang="en-US" sz="2400" b="1" dirty="0">
                <a:latin typeface="Times New Roman" panose="02020603050405020304" pitchFamily="18" charset="0"/>
                <a:cs typeface="Times New Roman" panose="02020603050405020304" pitchFamily="18" charset="0"/>
                <a:sym typeface="Wingdings" charset="2"/>
              </a:rPr>
              <a:t>需要空间的空间复杂性（</a:t>
            </a:r>
            <a:r>
              <a:rPr lang="en-US" altLang="zh-CN" sz="2400" b="1" dirty="0">
                <a:latin typeface="Times New Roman" panose="02020603050405020304" pitchFamily="18" charset="0"/>
                <a:cs typeface="Times New Roman" panose="02020603050405020304" pitchFamily="18" charset="0"/>
                <a:sym typeface="Wingdings" charset="2"/>
              </a:rPr>
              <a:t>Space Complexity</a:t>
            </a:r>
            <a:r>
              <a:rPr lang="zh-CN" altLang="en-US" sz="2400" b="1" dirty="0" smtClean="0">
                <a:latin typeface="Times New Roman" panose="02020603050405020304" pitchFamily="18" charset="0"/>
                <a:cs typeface="Times New Roman" panose="02020603050405020304" pitchFamily="18" charset="0"/>
                <a:sym typeface="Wingdings" charset="2"/>
              </a:rPr>
              <a:t>）</a:t>
            </a:r>
            <a:endParaRPr lang="zh-CN" altLang="en-US" sz="2400" b="1" dirty="0">
              <a:latin typeface="Times New Roman" panose="02020603050405020304" pitchFamily="18" charset="0"/>
              <a:cs typeface="Times New Roman" panose="02020603050405020304" pitchFamily="18" charset="0"/>
              <a:sym typeface="Wingdings" charset="2"/>
            </a:endParaRPr>
          </a:p>
          <a:p>
            <a:pPr eaLnBrk="1" hangingPunct="1">
              <a:defRPr/>
            </a:pPr>
            <a:r>
              <a:rPr lang="zh-CN" altLang="en-US" sz="2800" b="1" dirty="0">
                <a:latin typeface="Times New Roman" panose="02020603050405020304" pitchFamily="18" charset="0"/>
                <a:cs typeface="Times New Roman" panose="02020603050405020304" pitchFamily="18" charset="0"/>
              </a:rPr>
              <a:t>反映算法的效率，并与运算计算机独立。</a:t>
            </a:r>
          </a:p>
          <a:p>
            <a:pPr eaLnBrk="1" hangingPunct="1">
              <a:defRPr/>
            </a:pPr>
            <a:r>
              <a:rPr lang="zh-CN" altLang="en-US" sz="2800" b="1" dirty="0">
                <a:latin typeface="Times New Roman" panose="02020603050405020304" pitchFamily="18" charset="0"/>
                <a:cs typeface="Times New Roman" panose="02020603050405020304" pitchFamily="18" charset="0"/>
              </a:rPr>
              <a:t>依赖于问题的规模，输入和算法本身，用</a:t>
            </a:r>
            <a:r>
              <a:rPr lang="en-US" altLang="zh-CN" sz="2800" b="1" i="1" dirty="0">
                <a:latin typeface="Times New Roman" panose="02020603050405020304" pitchFamily="18" charset="0"/>
                <a:cs typeface="Times New Roman" panose="02020603050405020304" pitchFamily="18" charset="0"/>
              </a:rPr>
              <a:t>C</a:t>
            </a:r>
            <a:r>
              <a:rPr lang="zh-CN" altLang="en-US" sz="2800" b="1" dirty="0">
                <a:latin typeface="Times New Roman" panose="02020603050405020304" pitchFamily="18" charset="0"/>
                <a:cs typeface="Times New Roman" panose="02020603050405020304" pitchFamily="18" charset="0"/>
              </a:rPr>
              <a:t>表示。</a:t>
            </a:r>
          </a:p>
          <a:p>
            <a:pPr eaLnBrk="1" hangingPunct="1">
              <a:buFont typeface="Wingdings" charset="2"/>
              <a:buNone/>
              <a:defRPr/>
            </a:pPr>
            <a:r>
              <a:rPr lang="zh-CN" altLang="en-US" sz="2800" b="1" dirty="0">
                <a:latin typeface="Times New Roman" panose="02020603050405020304" pitchFamily="18" charset="0"/>
                <a:cs typeface="Times New Roman" panose="02020603050405020304" pitchFamily="18" charset="0"/>
              </a:rPr>
              <a:t>	</a:t>
            </a:r>
            <a:r>
              <a:rPr lang="en-US" altLang="zh-CN" sz="2800" b="1" i="1" dirty="0">
                <a:latin typeface="Times New Roman" panose="02020603050405020304" pitchFamily="18" charset="0"/>
                <a:cs typeface="Times New Roman" panose="02020603050405020304" pitchFamily="18" charset="0"/>
              </a:rPr>
              <a:t>C=F(N, I, A)</a:t>
            </a:r>
            <a:r>
              <a:rPr lang="zh-CN" altLang="en-US" sz="2800" b="1" dirty="0">
                <a:latin typeface="Times New Roman" panose="02020603050405020304" pitchFamily="18" charset="0"/>
                <a:cs typeface="Times New Roman" panose="02020603050405020304" pitchFamily="18" charset="0"/>
              </a:rPr>
              <a:t>是一个三元函数。</a:t>
            </a:r>
          </a:p>
        </p:txBody>
      </p:sp>
      <p:grpSp>
        <p:nvGrpSpPr>
          <p:cNvPr id="3" name="组合 2"/>
          <p:cNvGrpSpPr/>
          <p:nvPr/>
        </p:nvGrpSpPr>
        <p:grpSpPr>
          <a:xfrm>
            <a:off x="3851275" y="4868863"/>
            <a:ext cx="4393133" cy="461665"/>
            <a:chOff x="3851275" y="4868863"/>
            <a:chExt cx="3097213" cy="461665"/>
          </a:xfrm>
        </p:grpSpPr>
        <p:sp>
          <p:nvSpPr>
            <p:cNvPr id="38929" name="Line 16"/>
            <p:cNvSpPr>
              <a:spLocks noChangeShapeType="1"/>
            </p:cNvSpPr>
            <p:nvPr/>
          </p:nvSpPr>
          <p:spPr bwMode="auto">
            <a:xfrm flipH="1" flipV="1">
              <a:off x="3851275" y="5084763"/>
              <a:ext cx="504825" cy="0"/>
            </a:xfrm>
            <a:prstGeom prst="line">
              <a:avLst/>
            </a:prstGeom>
            <a:noFill/>
            <a:ln w="50800">
              <a:solidFill>
                <a:srgbClr val="8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imes New Roman" panose="02020603050405020304" pitchFamily="18" charset="0"/>
                <a:cs typeface="Times New Roman" panose="02020603050405020304" pitchFamily="18" charset="0"/>
              </a:endParaRPr>
            </a:p>
          </p:txBody>
        </p:sp>
        <p:sp>
          <p:nvSpPr>
            <p:cNvPr id="38930" name="Rectangle 17"/>
            <p:cNvSpPr>
              <a:spLocks noChangeArrowheads="1"/>
            </p:cNvSpPr>
            <p:nvPr/>
          </p:nvSpPr>
          <p:spPr bwMode="auto">
            <a:xfrm>
              <a:off x="4356100" y="4868863"/>
              <a:ext cx="25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spcBef>
                  <a:spcPct val="0"/>
                </a:spcBef>
                <a:buClrTx/>
                <a:buSzTx/>
                <a:buFontTx/>
                <a:buNone/>
                <a:defRPr/>
              </a:pPr>
              <a:r>
                <a:rPr lang="zh-CN" altLang="en-US" sz="2400" dirty="0" smtClean="0">
                  <a:latin typeface="Times New Roman" panose="02020603050405020304" pitchFamily="18" charset="0"/>
                  <a:cs typeface="Times New Roman" panose="02020603050405020304" pitchFamily="18" charset="0"/>
                </a:rPr>
                <a:t>简化：让</a:t>
              </a:r>
              <a:r>
                <a:rPr lang="en-US" altLang="zh-CN" sz="2400" dirty="0" smtClean="0">
                  <a:latin typeface="Times New Roman" panose="02020603050405020304" pitchFamily="18" charset="0"/>
                  <a:cs typeface="Times New Roman" panose="02020603050405020304" pitchFamily="18" charset="0"/>
                </a:rPr>
                <a:t>A</a:t>
              </a:r>
              <a:r>
                <a:rPr lang="zh-CN" altLang="en-US" sz="2400" dirty="0" smtClean="0">
                  <a:latin typeface="Times New Roman" panose="02020603050405020304" pitchFamily="18" charset="0"/>
                  <a:cs typeface="Times New Roman" panose="02020603050405020304" pitchFamily="18" charset="0"/>
                </a:rPr>
                <a:t>隐含到函数中</a:t>
              </a:r>
            </a:p>
          </p:txBody>
        </p:sp>
      </p:grpSp>
      <p:sp>
        <p:nvSpPr>
          <p:cNvPr id="38931" name="Rectangle 18"/>
          <p:cNvSpPr>
            <a:spLocks noChangeArrowheads="1"/>
          </p:cNvSpPr>
          <p:nvPr/>
        </p:nvSpPr>
        <p:spPr bwMode="auto">
          <a:xfrm>
            <a:off x="4500563" y="5661025"/>
            <a:ext cx="40322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spcBef>
                <a:spcPct val="0"/>
              </a:spcBef>
              <a:buClrTx/>
              <a:buSzTx/>
              <a:buFontTx/>
              <a:buNone/>
              <a:defRPr/>
            </a:pPr>
            <a:r>
              <a:rPr lang="zh-CN" altLang="en-US" sz="2400" b="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所以通常研究</a:t>
            </a:r>
            <a:r>
              <a:rPr lang="en-US" altLang="zh-CN" sz="2400" b="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400" b="0" i="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N,I</a:t>
            </a:r>
            <a:r>
              <a:rPr lang="en-US" altLang="zh-CN" sz="2400" b="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在一台抽象计算机上运行所需时间。</a:t>
            </a:r>
          </a:p>
        </p:txBody>
      </p:sp>
      <p:grpSp>
        <p:nvGrpSpPr>
          <p:cNvPr id="6" name="组合 5"/>
          <p:cNvGrpSpPr/>
          <p:nvPr/>
        </p:nvGrpSpPr>
        <p:grpSpPr>
          <a:xfrm>
            <a:off x="467519" y="4061982"/>
            <a:ext cx="3528219" cy="1991440"/>
            <a:chOff x="467519" y="4061982"/>
            <a:chExt cx="3528219" cy="1991440"/>
          </a:xfrm>
        </p:grpSpPr>
        <p:sp>
          <p:nvSpPr>
            <p:cNvPr id="38922" name="Line 9"/>
            <p:cNvSpPr>
              <a:spLocks noChangeShapeType="1"/>
            </p:cNvSpPr>
            <p:nvPr/>
          </p:nvSpPr>
          <p:spPr bwMode="auto">
            <a:xfrm flipH="1" flipV="1">
              <a:off x="1836737" y="4566038"/>
              <a:ext cx="358775" cy="375850"/>
            </a:xfrm>
            <a:prstGeom prst="line">
              <a:avLst/>
            </a:prstGeom>
            <a:noFill/>
            <a:ln w="28575">
              <a:solidFill>
                <a:srgbClr val="8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imes New Roman" panose="02020603050405020304" pitchFamily="18" charset="0"/>
                <a:cs typeface="Times New Roman" panose="02020603050405020304" pitchFamily="18" charset="0"/>
              </a:endParaRPr>
            </a:p>
          </p:txBody>
        </p:sp>
        <p:sp>
          <p:nvSpPr>
            <p:cNvPr id="38923" name="Line 10"/>
            <p:cNvSpPr>
              <a:spLocks noChangeShapeType="1"/>
            </p:cNvSpPr>
            <p:nvPr/>
          </p:nvSpPr>
          <p:spPr bwMode="auto">
            <a:xfrm flipV="1">
              <a:off x="1547813" y="4585274"/>
              <a:ext cx="288925" cy="355026"/>
            </a:xfrm>
            <a:prstGeom prst="line">
              <a:avLst/>
            </a:prstGeom>
            <a:noFill/>
            <a:ln w="28575">
              <a:solidFill>
                <a:srgbClr val="8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imes New Roman" panose="02020603050405020304" pitchFamily="18" charset="0"/>
                <a:cs typeface="Times New Roman" panose="02020603050405020304" pitchFamily="18" charset="0"/>
              </a:endParaRPr>
            </a:p>
          </p:txBody>
        </p:sp>
        <p:sp>
          <p:nvSpPr>
            <p:cNvPr id="38924" name="Rectangle 11"/>
            <p:cNvSpPr>
              <a:spLocks noChangeArrowheads="1"/>
            </p:cNvSpPr>
            <p:nvPr/>
          </p:nvSpPr>
          <p:spPr bwMode="auto">
            <a:xfrm>
              <a:off x="684213" y="4868863"/>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spcBef>
                  <a:spcPct val="0"/>
                </a:spcBef>
                <a:buClrTx/>
                <a:buSzTx/>
                <a:buFontTx/>
                <a:buNone/>
                <a:defRPr/>
              </a:pPr>
              <a:r>
                <a:rPr lang="zh-CN" altLang="en-US" sz="2400" dirty="0" smtClean="0">
                  <a:latin typeface="Times New Roman" panose="02020603050405020304" pitchFamily="18" charset="0"/>
                  <a:cs typeface="Times New Roman" panose="02020603050405020304" pitchFamily="18" charset="0"/>
                </a:rPr>
                <a:t>时间</a:t>
              </a:r>
              <a:r>
                <a:rPr lang="en-US" altLang="zh-CN" sz="2400" dirty="0" smtClean="0">
                  <a:solidFill>
                    <a:schemeClr val="hlink"/>
                  </a:solidFill>
                  <a:latin typeface="Times New Roman" panose="02020603050405020304" pitchFamily="18" charset="0"/>
                  <a:cs typeface="Times New Roman" panose="02020603050405020304" pitchFamily="18" charset="0"/>
                </a:rPr>
                <a:t>T</a:t>
              </a:r>
            </a:p>
          </p:txBody>
        </p:sp>
        <p:sp>
          <p:nvSpPr>
            <p:cNvPr id="38925" name="Rectangle 12"/>
            <p:cNvSpPr>
              <a:spLocks noChangeArrowheads="1"/>
            </p:cNvSpPr>
            <p:nvPr/>
          </p:nvSpPr>
          <p:spPr bwMode="auto">
            <a:xfrm>
              <a:off x="2051050" y="4868863"/>
              <a:ext cx="1944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spcBef>
                  <a:spcPct val="0"/>
                </a:spcBef>
                <a:buClrTx/>
                <a:buSzTx/>
                <a:buFontTx/>
                <a:buNone/>
                <a:defRPr/>
              </a:pPr>
              <a:r>
                <a:rPr lang="en-US" altLang="zh-CN" sz="2400" smtClean="0">
                  <a:solidFill>
                    <a:schemeClr val="hlink"/>
                  </a:solidFill>
                  <a:latin typeface="Times New Roman" panose="02020603050405020304" pitchFamily="18" charset="0"/>
                  <a:cs typeface="Times New Roman" panose="02020603050405020304" pitchFamily="18" charset="0"/>
                </a:rPr>
                <a:t>S</a:t>
              </a:r>
              <a:r>
                <a:rPr lang="zh-CN" altLang="en-US" sz="2400" smtClean="0">
                  <a:latin typeface="Times New Roman" panose="02020603050405020304" pitchFamily="18" charset="0"/>
                  <a:cs typeface="Times New Roman" panose="02020603050405020304" pitchFamily="18" charset="0"/>
                </a:rPr>
                <a:t>空间复杂度</a:t>
              </a:r>
            </a:p>
          </p:txBody>
        </p:sp>
        <p:sp>
          <p:nvSpPr>
            <p:cNvPr id="38928" name="Rectangle 15"/>
            <p:cNvSpPr>
              <a:spLocks noChangeArrowheads="1"/>
            </p:cNvSpPr>
            <p:nvPr/>
          </p:nvSpPr>
          <p:spPr bwMode="auto">
            <a:xfrm>
              <a:off x="467519" y="5596222"/>
              <a:ext cx="2808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lgn="ctr" eaLnBrk="1" hangingPunct="1">
                <a:spcBef>
                  <a:spcPct val="0"/>
                </a:spcBef>
                <a:buClrTx/>
                <a:buSzTx/>
                <a:buFontTx/>
                <a:buNone/>
                <a:defRPr/>
              </a:pPr>
              <a:r>
                <a:rPr lang="zh-CN" altLang="en-US" sz="2400" dirty="0" smtClean="0">
                  <a:latin typeface="Times New Roman" panose="02020603050405020304" pitchFamily="18" charset="0"/>
                  <a:cs typeface="Times New Roman" panose="02020603050405020304" pitchFamily="18" charset="0"/>
                </a:rPr>
                <a:t>两者类似，但</a:t>
              </a:r>
              <a:r>
                <a:rPr lang="en-US" altLang="zh-CN" sz="2400" dirty="0" smtClean="0">
                  <a:latin typeface="Times New Roman" panose="02020603050405020304" pitchFamily="18" charset="0"/>
                  <a:cs typeface="Times New Roman" panose="02020603050405020304" pitchFamily="18" charset="0"/>
                </a:rPr>
                <a:t>S</a:t>
              </a:r>
              <a:r>
                <a:rPr lang="zh-CN" altLang="en-US" sz="2400" dirty="0" smtClean="0">
                  <a:latin typeface="Times New Roman" panose="02020603050405020304" pitchFamily="18" charset="0"/>
                  <a:cs typeface="Times New Roman" panose="02020603050405020304" pitchFamily="18" charset="0"/>
                </a:rPr>
                <a:t>简单</a:t>
              </a:r>
            </a:p>
          </p:txBody>
        </p:sp>
        <p:sp>
          <p:nvSpPr>
            <p:cNvPr id="5" name="椭圆 4"/>
            <p:cNvSpPr/>
            <p:nvPr/>
          </p:nvSpPr>
          <p:spPr bwMode="auto">
            <a:xfrm>
              <a:off x="1546994" y="4061982"/>
              <a:ext cx="504056" cy="504056"/>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Tahoma" pitchFamily="34" charset="0"/>
                <a:ea typeface="宋体" pitchFamily="2" charset="-122"/>
              </a:endParaRPr>
            </a:p>
          </p:txBody>
        </p:sp>
        <p:sp>
          <p:nvSpPr>
            <p:cNvPr id="24" name="Line 9"/>
            <p:cNvSpPr>
              <a:spLocks noChangeShapeType="1"/>
            </p:cNvSpPr>
            <p:nvPr/>
          </p:nvSpPr>
          <p:spPr bwMode="auto">
            <a:xfrm flipV="1">
              <a:off x="1907703" y="5244712"/>
              <a:ext cx="358453" cy="349918"/>
            </a:xfrm>
            <a:prstGeom prst="line">
              <a:avLst/>
            </a:prstGeom>
            <a:noFill/>
            <a:ln w="28575">
              <a:solidFill>
                <a:srgbClr val="8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imes New Roman" panose="02020603050405020304" pitchFamily="18" charset="0"/>
                <a:cs typeface="Times New Roman" panose="02020603050405020304" pitchFamily="18" charset="0"/>
              </a:endParaRPr>
            </a:p>
          </p:txBody>
        </p:sp>
        <p:sp>
          <p:nvSpPr>
            <p:cNvPr id="25" name="Line 10"/>
            <p:cNvSpPr>
              <a:spLocks noChangeShapeType="1"/>
            </p:cNvSpPr>
            <p:nvPr/>
          </p:nvSpPr>
          <p:spPr bwMode="auto">
            <a:xfrm flipH="1" flipV="1">
              <a:off x="1479462" y="5220371"/>
              <a:ext cx="427126" cy="374261"/>
            </a:xfrm>
            <a:prstGeom prst="line">
              <a:avLst/>
            </a:prstGeom>
            <a:noFill/>
            <a:ln w="28575">
              <a:solidFill>
                <a:srgbClr val="8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91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91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91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389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3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B6DFCA1D-BCD8-6F4B-ACB8-4646549B3FF9}" type="slidenum">
              <a:rPr lang="en-US" altLang="zh-CN" sz="1400" smtClean="0">
                <a:latin typeface="Times New Roman" panose="02020603050405020304" pitchFamily="18" charset="0"/>
              </a:rPr>
              <a:pPr>
                <a:spcBef>
                  <a:spcPct val="0"/>
                </a:spcBef>
                <a:buClrTx/>
                <a:buSzTx/>
                <a:buFontTx/>
                <a:buNone/>
                <a:defRPr/>
              </a:pPr>
              <a:t>54</a:t>
            </a:fld>
            <a:endParaRPr lang="en-US" altLang="zh-CN" sz="1400" dirty="0" smtClean="0">
              <a:latin typeface="Times New Roman" panose="02020603050405020304" pitchFamily="18" charset="0"/>
            </a:endParaRPr>
          </a:p>
        </p:txBody>
      </p:sp>
      <p:sp>
        <p:nvSpPr>
          <p:cNvPr id="40963" name="Rectangle 2"/>
          <p:cNvSpPr>
            <a:spLocks noGrp="1" noChangeArrowheads="1"/>
          </p:cNvSpPr>
          <p:nvPr>
            <p:ph type="title"/>
          </p:nvPr>
        </p:nvSpPr>
        <p:spPr/>
        <p:txBody>
          <a:bodyPr/>
          <a:lstStyle/>
          <a:p>
            <a:pPr eaLnBrk="1" hangingPunct="1">
              <a:defRPr/>
            </a:pPr>
            <a:r>
              <a:rPr lang="en-US" altLang="zh-CN" b="1" dirty="0">
                <a:latin typeface="Times New Roman" charset="0"/>
              </a:rPr>
              <a:t>T(</a:t>
            </a:r>
            <a:r>
              <a:rPr lang="en-US" altLang="zh-CN" b="1" i="1" dirty="0">
                <a:latin typeface="Times New Roman" charset="0"/>
              </a:rPr>
              <a:t>N</a:t>
            </a:r>
            <a:r>
              <a:rPr lang="en-US" altLang="zh-CN" b="1" dirty="0">
                <a:latin typeface="Times New Roman" charset="0"/>
              </a:rPr>
              <a:t>, </a:t>
            </a:r>
            <a:r>
              <a:rPr lang="en-US" altLang="zh-CN" b="1" i="1" dirty="0" smtClean="0">
                <a:latin typeface="Times New Roman" charset="0"/>
              </a:rPr>
              <a:t>I</a:t>
            </a:r>
            <a:r>
              <a:rPr lang="en-US" altLang="zh-CN" b="1" dirty="0" smtClean="0">
                <a:latin typeface="Times New Roman" charset="0"/>
              </a:rPr>
              <a:t>)</a:t>
            </a:r>
            <a:r>
              <a:rPr lang="zh-CN" altLang="en-US" b="1" dirty="0">
                <a:latin typeface="Times New Roman" charset="0"/>
              </a:rPr>
              <a:t>的概念</a:t>
            </a:r>
          </a:p>
        </p:txBody>
      </p:sp>
      <p:sp>
        <p:nvSpPr>
          <p:cNvPr id="40964" name="Rectangle 3"/>
          <p:cNvSpPr>
            <a:spLocks noGrp="1" noChangeArrowheads="1"/>
          </p:cNvSpPr>
          <p:nvPr>
            <p:ph type="body" sz="half" idx="1"/>
          </p:nvPr>
        </p:nvSpPr>
        <p:spPr>
          <a:xfrm>
            <a:off x="827088" y="1628775"/>
            <a:ext cx="8066087" cy="4968875"/>
          </a:xfrm>
        </p:spPr>
        <p:txBody>
          <a:bodyPr/>
          <a:lstStyle/>
          <a:p>
            <a:pPr eaLnBrk="1" hangingPunct="1">
              <a:defRPr/>
            </a:pPr>
            <a:r>
              <a:rPr lang="zh-CN" altLang="en-US" b="1" dirty="0">
                <a:latin typeface="Times New Roman" charset="0"/>
              </a:rPr>
              <a:t>设抽象计算机的元运算有</a:t>
            </a:r>
            <a:r>
              <a:rPr lang="en-US" altLang="zh-CN" b="1" i="1" dirty="0">
                <a:latin typeface="Times New Roman" charset="0"/>
              </a:rPr>
              <a:t>k</a:t>
            </a:r>
            <a:r>
              <a:rPr lang="zh-CN" altLang="en-US" b="1" dirty="0">
                <a:latin typeface="Times New Roman" charset="0"/>
              </a:rPr>
              <a:t>种，记为</a:t>
            </a:r>
            <a:r>
              <a:rPr lang="en-US" altLang="zh-CN" b="1" i="1" dirty="0">
                <a:solidFill>
                  <a:srgbClr val="FF0000"/>
                </a:solidFill>
                <a:latin typeface="Times New Roman" charset="0"/>
              </a:rPr>
              <a:t>O</a:t>
            </a:r>
            <a:r>
              <a:rPr lang="en-US" altLang="zh-CN" b="1" baseline="-25000" dirty="0">
                <a:solidFill>
                  <a:srgbClr val="FF0000"/>
                </a:solidFill>
                <a:latin typeface="Times New Roman" charset="0"/>
              </a:rPr>
              <a:t>1</a:t>
            </a:r>
            <a:r>
              <a:rPr lang="en-US" altLang="zh-CN" b="1" dirty="0">
                <a:latin typeface="Times New Roman" charset="0"/>
              </a:rPr>
              <a:t>,</a:t>
            </a:r>
            <a:r>
              <a:rPr lang="en-US" altLang="zh-CN" b="1" dirty="0">
                <a:solidFill>
                  <a:srgbClr val="990000"/>
                </a:solidFill>
                <a:latin typeface="Times New Roman" charset="0"/>
              </a:rPr>
              <a:t> </a:t>
            </a:r>
            <a:r>
              <a:rPr lang="en-US" altLang="zh-CN" b="1" dirty="0">
                <a:solidFill>
                  <a:srgbClr val="FF0000"/>
                </a:solidFill>
                <a:latin typeface="Times New Roman" charset="0"/>
              </a:rPr>
              <a:t>…</a:t>
            </a:r>
            <a:r>
              <a:rPr lang="en-US" altLang="zh-CN" b="1" dirty="0">
                <a:solidFill>
                  <a:srgbClr val="990000"/>
                </a:solidFill>
                <a:latin typeface="Times New Roman" charset="0"/>
              </a:rPr>
              <a:t> </a:t>
            </a:r>
            <a:r>
              <a:rPr lang="en-US" altLang="zh-CN" b="1" dirty="0">
                <a:latin typeface="Times New Roman" charset="0"/>
              </a:rPr>
              <a:t>,</a:t>
            </a:r>
            <a:r>
              <a:rPr lang="en-US" altLang="zh-CN" b="1" dirty="0">
                <a:solidFill>
                  <a:srgbClr val="990000"/>
                </a:solidFill>
                <a:latin typeface="Times New Roman" charset="0"/>
              </a:rPr>
              <a:t> </a:t>
            </a:r>
            <a:r>
              <a:rPr lang="en-US" altLang="zh-CN" b="1" i="1" dirty="0">
                <a:solidFill>
                  <a:srgbClr val="FF0000"/>
                </a:solidFill>
                <a:latin typeface="Times New Roman" charset="0"/>
              </a:rPr>
              <a:t>O</a:t>
            </a:r>
            <a:r>
              <a:rPr lang="en-US" altLang="zh-CN" b="1" i="1" baseline="-25000" dirty="0">
                <a:solidFill>
                  <a:srgbClr val="FF0000"/>
                </a:solidFill>
                <a:latin typeface="Times New Roman" charset="0"/>
              </a:rPr>
              <a:t>k</a:t>
            </a:r>
            <a:r>
              <a:rPr lang="zh-CN" altLang="en-US" b="1" dirty="0">
                <a:latin typeface="Times New Roman" charset="0"/>
              </a:rPr>
              <a:t>，每执行一次所需时间为</a:t>
            </a:r>
            <a:r>
              <a:rPr lang="en-US" altLang="zh-CN" b="1" i="1" dirty="0">
                <a:solidFill>
                  <a:srgbClr val="FF0000"/>
                </a:solidFill>
                <a:latin typeface="Times New Roman" charset="0"/>
              </a:rPr>
              <a:t>t</a:t>
            </a:r>
            <a:r>
              <a:rPr lang="en-US" altLang="zh-CN" b="1" baseline="-25000" dirty="0">
                <a:solidFill>
                  <a:srgbClr val="FF0000"/>
                </a:solidFill>
                <a:latin typeface="Times New Roman" charset="0"/>
              </a:rPr>
              <a:t>1</a:t>
            </a:r>
            <a:r>
              <a:rPr lang="en-US" altLang="zh-CN" b="1" dirty="0">
                <a:latin typeface="Times New Roman" charset="0"/>
              </a:rPr>
              <a:t>,</a:t>
            </a:r>
            <a:r>
              <a:rPr lang="en-US" altLang="zh-CN" b="1" dirty="0">
                <a:solidFill>
                  <a:srgbClr val="990000"/>
                </a:solidFill>
                <a:latin typeface="Times New Roman" charset="0"/>
              </a:rPr>
              <a:t> </a:t>
            </a:r>
            <a:r>
              <a:rPr lang="en-US" altLang="zh-CN" b="1" dirty="0">
                <a:solidFill>
                  <a:srgbClr val="FF0000"/>
                </a:solidFill>
                <a:latin typeface="Times New Roman" charset="0"/>
              </a:rPr>
              <a:t>…</a:t>
            </a:r>
            <a:r>
              <a:rPr lang="en-US" altLang="zh-CN" b="1" dirty="0">
                <a:solidFill>
                  <a:srgbClr val="990000"/>
                </a:solidFill>
                <a:latin typeface="Times New Roman" charset="0"/>
              </a:rPr>
              <a:t> </a:t>
            </a:r>
            <a:r>
              <a:rPr lang="en-US" altLang="zh-CN" b="1" dirty="0">
                <a:latin typeface="Times New Roman" charset="0"/>
              </a:rPr>
              <a:t>,</a:t>
            </a:r>
            <a:r>
              <a:rPr lang="en-US" altLang="zh-CN" b="1" dirty="0">
                <a:solidFill>
                  <a:srgbClr val="990000"/>
                </a:solidFill>
                <a:latin typeface="Times New Roman" charset="0"/>
              </a:rPr>
              <a:t> </a:t>
            </a:r>
            <a:r>
              <a:rPr lang="en-US" altLang="zh-CN" b="1" i="1" dirty="0" err="1">
                <a:solidFill>
                  <a:srgbClr val="FF0000"/>
                </a:solidFill>
                <a:latin typeface="Times New Roman" charset="0"/>
              </a:rPr>
              <a:t>t</a:t>
            </a:r>
            <a:r>
              <a:rPr lang="en-US" altLang="zh-CN" b="1" i="1" baseline="-25000" dirty="0" err="1">
                <a:solidFill>
                  <a:srgbClr val="FF0000"/>
                </a:solidFill>
                <a:latin typeface="Times New Roman" charset="0"/>
              </a:rPr>
              <a:t>k</a:t>
            </a:r>
            <a:r>
              <a:rPr lang="zh-CN" altLang="en-US" b="1" dirty="0">
                <a:latin typeface="Times New Roman" charset="0"/>
              </a:rPr>
              <a:t>。</a:t>
            </a:r>
          </a:p>
          <a:p>
            <a:pPr eaLnBrk="1" hangingPunct="1">
              <a:defRPr/>
            </a:pPr>
            <a:endParaRPr lang="zh-CN" altLang="en-US" b="1" dirty="0">
              <a:latin typeface="Times New Roman" charset="0"/>
            </a:endParaRPr>
          </a:p>
          <a:p>
            <a:pPr eaLnBrk="1" hangingPunct="1">
              <a:defRPr/>
            </a:pPr>
            <a:r>
              <a:rPr lang="zh-CN" altLang="en-US" b="1" dirty="0">
                <a:latin typeface="Times New Roman" charset="0"/>
              </a:rPr>
              <a:t>对算法</a:t>
            </a:r>
            <a:r>
              <a:rPr lang="en-US" altLang="zh-CN" b="1" dirty="0">
                <a:latin typeface="Times New Roman" charset="0"/>
              </a:rPr>
              <a:t>A</a:t>
            </a:r>
            <a:r>
              <a:rPr lang="zh-CN" altLang="en-US" b="1" dirty="0">
                <a:latin typeface="Times New Roman" charset="0"/>
              </a:rPr>
              <a:t>，用到元运算</a:t>
            </a:r>
            <a:r>
              <a:rPr lang="en-US" altLang="zh-CN" b="1" i="1" dirty="0">
                <a:latin typeface="Times New Roman" charset="0"/>
              </a:rPr>
              <a:t>O</a:t>
            </a:r>
            <a:r>
              <a:rPr lang="en-US" altLang="zh-CN" b="1" i="1" baseline="-25000" dirty="0">
                <a:latin typeface="Times New Roman" charset="0"/>
              </a:rPr>
              <a:t>i </a:t>
            </a:r>
            <a:r>
              <a:rPr lang="zh-CN" altLang="en-US" b="1" dirty="0">
                <a:latin typeface="Times New Roman" charset="0"/>
              </a:rPr>
              <a:t>的次数为</a:t>
            </a:r>
            <a:r>
              <a:rPr lang="en-US" altLang="zh-CN" b="1" i="1" dirty="0" err="1">
                <a:latin typeface="Times New Roman" charset="0"/>
              </a:rPr>
              <a:t>e</a:t>
            </a:r>
            <a:r>
              <a:rPr lang="en-US" altLang="zh-CN" b="1" i="1" baseline="-25000" dirty="0" err="1">
                <a:latin typeface="Times New Roman" charset="0"/>
              </a:rPr>
              <a:t>i</a:t>
            </a:r>
            <a:r>
              <a:rPr lang="en-US" altLang="zh-CN" b="1" i="1" baseline="-25000" dirty="0">
                <a:latin typeface="Times New Roman" charset="0"/>
              </a:rPr>
              <a:t> </a:t>
            </a:r>
            <a:r>
              <a:rPr lang="zh-CN" altLang="en-US" b="1" dirty="0">
                <a:latin typeface="Times New Roman" charset="0"/>
              </a:rPr>
              <a:t>与</a:t>
            </a:r>
            <a:r>
              <a:rPr lang="en-US" altLang="zh-CN" b="1" i="1" dirty="0">
                <a:latin typeface="Times New Roman" charset="0"/>
              </a:rPr>
              <a:t>N</a:t>
            </a:r>
            <a:r>
              <a:rPr lang="zh-CN" altLang="en-US" b="1" dirty="0">
                <a:latin typeface="Times New Roman" charset="0"/>
              </a:rPr>
              <a:t>，</a:t>
            </a:r>
            <a:r>
              <a:rPr lang="en-US" altLang="zh-CN" b="1" i="1" dirty="0">
                <a:latin typeface="Times New Roman" charset="0"/>
              </a:rPr>
              <a:t>I</a:t>
            </a:r>
            <a:r>
              <a:rPr lang="zh-CN" altLang="en-US" b="1" dirty="0">
                <a:latin typeface="Times New Roman" charset="0"/>
              </a:rPr>
              <a:t>相关。</a:t>
            </a:r>
          </a:p>
          <a:p>
            <a:pPr eaLnBrk="1" hangingPunct="1">
              <a:buFont typeface="Wingdings" charset="2"/>
              <a:buNone/>
              <a:defRPr/>
            </a:pPr>
            <a:r>
              <a:rPr lang="zh-CN" altLang="en-US" b="1" dirty="0">
                <a:latin typeface="Times New Roman" charset="0"/>
              </a:rPr>
              <a:t>	</a:t>
            </a:r>
          </a:p>
          <a:p>
            <a:pPr eaLnBrk="1" hangingPunct="1">
              <a:buFont typeface="Wingdings" charset="2"/>
              <a:buNone/>
              <a:defRPr/>
            </a:pPr>
            <a:endParaRPr lang="en-US" altLang="zh-CN" b="1" dirty="0">
              <a:latin typeface="Times New Roman" charset="0"/>
            </a:endParaRPr>
          </a:p>
        </p:txBody>
      </p:sp>
      <p:graphicFrame>
        <p:nvGraphicFramePr>
          <p:cNvPr id="53252" name="Object 4"/>
          <p:cNvGraphicFramePr>
            <a:graphicFrameLocks noChangeAspect="1"/>
          </p:cNvGraphicFramePr>
          <p:nvPr>
            <p:extLst>
              <p:ext uri="{D42A27DB-BD31-4B8C-83A1-F6EECF244321}">
                <p14:modId xmlns:p14="http://schemas.microsoft.com/office/powerpoint/2010/main" val="3125381054"/>
              </p:ext>
            </p:extLst>
          </p:nvPr>
        </p:nvGraphicFramePr>
        <p:xfrm>
          <a:off x="2483768" y="4148113"/>
          <a:ext cx="3743995" cy="1616100"/>
        </p:xfrm>
        <a:graphic>
          <a:graphicData uri="http://schemas.openxmlformats.org/presentationml/2006/ole">
            <mc:AlternateContent xmlns:mc="http://schemas.openxmlformats.org/markup-compatibility/2006">
              <mc:Choice xmlns:v="urn:schemas-microsoft-com:vml" Requires="v">
                <p:oleObj spid="_x0000_s53504" name="公式" r:id="rId3" imgW="990170" imgH="431613" progId="Equation.3">
                  <p:embed/>
                </p:oleObj>
              </mc:Choice>
              <mc:Fallback>
                <p:oleObj name="公式" r:id="rId3" imgW="990170" imgH="431613"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4148113"/>
                        <a:ext cx="3743995" cy="1616100"/>
                      </a:xfrm>
                      <a:prstGeom prst="rect">
                        <a:avLst/>
                      </a:prstGeom>
                      <a:noFill/>
                      <a:ln>
                        <a:noFill/>
                      </a:ln>
                      <a:extLst/>
                    </p:spPr>
                  </p:pic>
                </p:oleObj>
              </mc:Fallback>
            </mc:AlternateContent>
          </a:graphicData>
        </a:graphic>
      </p:graphicFrame>
      <p:cxnSp>
        <p:nvCxnSpPr>
          <p:cNvPr id="4" name="直接连接符 3"/>
          <p:cNvCxnSpPr/>
          <p:nvPr/>
        </p:nvCxnSpPr>
        <p:spPr bwMode="auto">
          <a:xfrm>
            <a:off x="7236296" y="3933056"/>
            <a:ext cx="1224136"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a:off x="1150938" y="4365104"/>
            <a:ext cx="1224136"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矩形 5"/>
          <p:cNvSpPr/>
          <p:nvPr/>
        </p:nvSpPr>
        <p:spPr bwMode="auto">
          <a:xfrm>
            <a:off x="4932040" y="4547223"/>
            <a:ext cx="1295723" cy="792088"/>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Tahoma" pitchFamily="34" charset="0"/>
              <a:ea typeface="宋体" pitchFamily="2" charset="-122"/>
            </a:endParaRPr>
          </a:p>
        </p:txBody>
      </p:sp>
      <p:cxnSp>
        <p:nvCxnSpPr>
          <p:cNvPr id="8" name="肘形连接符 7"/>
          <p:cNvCxnSpPr>
            <a:endCxn id="6" idx="3"/>
          </p:cNvCxnSpPr>
          <p:nvPr/>
        </p:nvCxnSpPr>
        <p:spPr bwMode="auto">
          <a:xfrm rot="10800000" flipV="1">
            <a:off x="6227764" y="3933055"/>
            <a:ext cx="1620601" cy="1010211"/>
          </a:xfrm>
          <a:prstGeom prst="bentConnector3">
            <a:avLst>
              <a:gd name="adj1" fmla="val -1428"/>
            </a:avLst>
          </a:prstGeom>
          <a:solidFill>
            <a:schemeClr val="accent1"/>
          </a:solidFill>
          <a:ln w="9525"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19532436-85E3-044C-B1FF-8F9FAC85D55D}" type="slidenum">
              <a:rPr lang="en-US" altLang="zh-CN" sz="1400" smtClean="0">
                <a:latin typeface="Times New Roman" panose="02020603050405020304" pitchFamily="18" charset="0"/>
              </a:rPr>
              <a:pPr>
                <a:spcBef>
                  <a:spcPct val="0"/>
                </a:spcBef>
                <a:buClrTx/>
                <a:buSzTx/>
                <a:buFontTx/>
                <a:buNone/>
                <a:defRPr/>
              </a:pPr>
              <a:t>55</a:t>
            </a:fld>
            <a:endParaRPr lang="en-US" altLang="zh-CN" sz="1400" smtClean="0">
              <a:latin typeface="Times New Roman" panose="02020603050405020304" pitchFamily="18" charset="0"/>
            </a:endParaRPr>
          </a:p>
        </p:txBody>
      </p:sp>
      <p:sp>
        <p:nvSpPr>
          <p:cNvPr id="41987" name="Rectangle 2"/>
          <p:cNvSpPr>
            <a:spLocks noGrp="1" noChangeArrowheads="1"/>
          </p:cNvSpPr>
          <p:nvPr>
            <p:ph type="title"/>
          </p:nvPr>
        </p:nvSpPr>
        <p:spPr/>
        <p:txBody>
          <a:bodyPr/>
          <a:lstStyle/>
          <a:p>
            <a:pPr eaLnBrk="1" hangingPunct="1">
              <a:defRPr/>
            </a:pPr>
            <a:r>
              <a:rPr lang="en-US" altLang="zh-CN" b="1" dirty="0">
                <a:latin typeface="Times New Roman" charset="0"/>
              </a:rPr>
              <a:t>T(</a:t>
            </a:r>
            <a:r>
              <a:rPr lang="en-US" altLang="zh-CN" b="1" i="1" dirty="0">
                <a:latin typeface="Times New Roman" charset="0"/>
              </a:rPr>
              <a:t>N</a:t>
            </a:r>
            <a:r>
              <a:rPr lang="en-US" altLang="zh-CN" b="1" dirty="0">
                <a:latin typeface="Times New Roman" charset="0"/>
              </a:rPr>
              <a:t>, </a:t>
            </a:r>
            <a:r>
              <a:rPr lang="en-US" altLang="zh-CN" b="1" i="1" dirty="0" smtClean="0">
                <a:latin typeface="Times New Roman" charset="0"/>
              </a:rPr>
              <a:t>I</a:t>
            </a:r>
            <a:r>
              <a:rPr lang="en-US" altLang="zh-CN" b="1" dirty="0" smtClean="0">
                <a:latin typeface="Times New Roman" charset="0"/>
              </a:rPr>
              <a:t>)</a:t>
            </a:r>
            <a:r>
              <a:rPr lang="zh-CN" altLang="en-US" b="1" dirty="0">
                <a:latin typeface="Times New Roman" charset="0"/>
              </a:rPr>
              <a:t>的概念</a:t>
            </a:r>
          </a:p>
        </p:txBody>
      </p:sp>
      <p:sp>
        <p:nvSpPr>
          <p:cNvPr id="41988" name="Rectangle 3"/>
          <p:cNvSpPr>
            <a:spLocks noGrp="1" noChangeArrowheads="1"/>
          </p:cNvSpPr>
          <p:nvPr>
            <p:ph type="body" sz="half" idx="1"/>
          </p:nvPr>
        </p:nvSpPr>
        <p:spPr>
          <a:xfrm>
            <a:off x="827088" y="1628775"/>
            <a:ext cx="8066087" cy="4968875"/>
          </a:xfrm>
        </p:spPr>
        <p:txBody>
          <a:bodyPr/>
          <a:lstStyle/>
          <a:p>
            <a:pPr eaLnBrk="1" hangingPunct="1">
              <a:spcBef>
                <a:spcPts val="1200"/>
              </a:spcBef>
              <a:spcAft>
                <a:spcPts val="600"/>
              </a:spcAft>
              <a:defRPr/>
            </a:pPr>
            <a:r>
              <a:rPr lang="zh-CN" altLang="en-US" b="1" dirty="0" smtClean="0">
                <a:latin typeface="Times New Roman" charset="0"/>
              </a:rPr>
              <a:t>不可能</a:t>
            </a:r>
            <a:r>
              <a:rPr lang="zh-CN" altLang="en-US" b="1" dirty="0">
                <a:latin typeface="Times New Roman" charset="0"/>
              </a:rPr>
              <a:t>规模</a:t>
            </a:r>
            <a:r>
              <a:rPr lang="en-US" altLang="zh-CN" b="1" i="1" dirty="0">
                <a:latin typeface="Times New Roman" charset="0"/>
              </a:rPr>
              <a:t>N</a:t>
            </a:r>
            <a:r>
              <a:rPr lang="zh-CN" altLang="en-US" b="1" dirty="0">
                <a:latin typeface="Times New Roman" charset="0"/>
              </a:rPr>
              <a:t>的每种合法输入</a:t>
            </a:r>
            <a:r>
              <a:rPr lang="en-US" altLang="zh-CN" b="1" i="1" dirty="0">
                <a:latin typeface="Times New Roman" charset="0"/>
              </a:rPr>
              <a:t>I</a:t>
            </a:r>
            <a:r>
              <a:rPr lang="zh-CN" altLang="en-US" b="1" dirty="0">
                <a:latin typeface="Times New Roman" charset="0"/>
              </a:rPr>
              <a:t>都去统计</a:t>
            </a:r>
            <a:r>
              <a:rPr lang="en-US" altLang="zh-CN" b="1" i="1" dirty="0" err="1">
                <a:latin typeface="Times New Roman" charset="0"/>
              </a:rPr>
              <a:t>e</a:t>
            </a:r>
            <a:r>
              <a:rPr lang="en-US" altLang="zh-CN" b="1" i="1" baseline="-25000" dirty="0" err="1">
                <a:latin typeface="Times New Roman" charset="0"/>
              </a:rPr>
              <a:t>i</a:t>
            </a:r>
            <a:r>
              <a:rPr lang="en-US" altLang="zh-CN" b="1" dirty="0">
                <a:latin typeface="Times New Roman" charset="0"/>
              </a:rPr>
              <a:t>(</a:t>
            </a:r>
            <a:r>
              <a:rPr lang="en-US" altLang="zh-CN" b="1" i="1" dirty="0">
                <a:latin typeface="Times New Roman" charset="0"/>
              </a:rPr>
              <a:t>N</a:t>
            </a:r>
            <a:r>
              <a:rPr lang="en-US" altLang="zh-CN" b="1" dirty="0">
                <a:latin typeface="Times New Roman" charset="0"/>
              </a:rPr>
              <a:t>, </a:t>
            </a:r>
            <a:r>
              <a:rPr lang="en-US" altLang="zh-CN" b="1" i="1" dirty="0">
                <a:latin typeface="Times New Roman" charset="0"/>
              </a:rPr>
              <a:t>I</a:t>
            </a:r>
            <a:r>
              <a:rPr lang="en-US" altLang="zh-CN" b="1" dirty="0">
                <a:latin typeface="Times New Roman" charset="0"/>
              </a:rPr>
              <a:t>)</a:t>
            </a:r>
            <a:r>
              <a:rPr lang="zh-CN" altLang="en-US" b="1" dirty="0">
                <a:latin typeface="Times New Roman" charset="0"/>
              </a:rPr>
              <a:t>，</a:t>
            </a:r>
            <a:r>
              <a:rPr lang="zh-CN" altLang="en-US" b="1" dirty="0" smtClean="0">
                <a:latin typeface="Times New Roman" charset="0"/>
              </a:rPr>
              <a:t>对于 </a:t>
            </a:r>
            <a:r>
              <a:rPr lang="en-US" altLang="zh-CN" b="1" i="1" dirty="0" smtClean="0">
                <a:latin typeface="Times New Roman" charset="0"/>
              </a:rPr>
              <a:t>I </a:t>
            </a:r>
            <a:r>
              <a:rPr lang="zh-CN" altLang="en-US" b="1" dirty="0" smtClean="0">
                <a:latin typeface="Times New Roman" charset="0"/>
              </a:rPr>
              <a:t>分别</a:t>
            </a:r>
            <a:r>
              <a:rPr lang="zh-CN" altLang="en-US" b="1" dirty="0">
                <a:latin typeface="Times New Roman" charset="0"/>
              </a:rPr>
              <a:t>考虑</a:t>
            </a:r>
            <a:r>
              <a:rPr lang="zh-CN" altLang="en-US" b="1" dirty="0" smtClean="0">
                <a:latin typeface="Times New Roman" charset="0"/>
              </a:rPr>
              <a:t>：</a:t>
            </a:r>
            <a:endParaRPr lang="en-US" altLang="zh-CN" b="1" dirty="0" smtClean="0">
              <a:latin typeface="Times New Roman" charset="0"/>
            </a:endParaRPr>
          </a:p>
          <a:p>
            <a:pPr eaLnBrk="1" hangingPunct="1">
              <a:spcBef>
                <a:spcPts val="1200"/>
              </a:spcBef>
              <a:spcAft>
                <a:spcPts val="600"/>
              </a:spcAft>
              <a:defRPr/>
            </a:pPr>
            <a:r>
              <a:rPr lang="en-US" altLang="zh-CN" sz="100" b="1" dirty="0" smtClean="0">
                <a:latin typeface="Times New Roman" charset="0"/>
              </a:rPr>
              <a:t/>
            </a:r>
            <a:br>
              <a:rPr lang="en-US" altLang="zh-CN" sz="100" b="1" dirty="0" smtClean="0">
                <a:latin typeface="Times New Roman" charset="0"/>
              </a:rPr>
            </a:br>
            <a:r>
              <a:rPr lang="zh-CN" altLang="en-US" b="1" dirty="0" smtClean="0">
                <a:solidFill>
                  <a:srgbClr val="FF0000"/>
                </a:solidFill>
                <a:latin typeface="Times New Roman" charset="0"/>
              </a:rPr>
              <a:t>最坏</a:t>
            </a:r>
            <a:r>
              <a:rPr lang="zh-CN" altLang="en-US" b="1" dirty="0">
                <a:solidFill>
                  <a:srgbClr val="FF0000"/>
                </a:solidFill>
                <a:latin typeface="Times New Roman" charset="0"/>
              </a:rPr>
              <a:t>情况、最好情况、平均</a:t>
            </a:r>
            <a:r>
              <a:rPr lang="zh-CN" altLang="en-US" b="1" dirty="0" smtClean="0">
                <a:solidFill>
                  <a:srgbClr val="FF0000"/>
                </a:solidFill>
                <a:latin typeface="Times New Roman" charset="0"/>
              </a:rPr>
              <a:t>情况</a:t>
            </a:r>
            <a:endParaRPr lang="zh-CN" altLang="en-US" b="1" dirty="0">
              <a:latin typeface="Times New Roman" charset="0"/>
            </a:endParaRPr>
          </a:p>
          <a:p>
            <a:pPr eaLnBrk="1" hangingPunct="1">
              <a:defRPr/>
            </a:pPr>
            <a:endParaRPr lang="en-US" altLang="zh-CN" b="1" dirty="0">
              <a:latin typeface="Times New Roman" charset="0"/>
            </a:endParaRPr>
          </a:p>
        </p:txBody>
      </p:sp>
      <p:graphicFrame>
        <p:nvGraphicFramePr>
          <p:cNvPr id="54276" name="Object 4"/>
          <p:cNvGraphicFramePr>
            <a:graphicFrameLocks noChangeAspect="1"/>
          </p:cNvGraphicFramePr>
          <p:nvPr>
            <p:extLst>
              <p:ext uri="{D42A27DB-BD31-4B8C-83A1-F6EECF244321}">
                <p14:modId xmlns:p14="http://schemas.microsoft.com/office/powerpoint/2010/main" val="2418175348"/>
              </p:ext>
            </p:extLst>
          </p:nvPr>
        </p:nvGraphicFramePr>
        <p:xfrm>
          <a:off x="323850" y="3419105"/>
          <a:ext cx="8424614" cy="873991"/>
        </p:xfrm>
        <a:graphic>
          <a:graphicData uri="http://schemas.openxmlformats.org/presentationml/2006/ole">
            <mc:AlternateContent xmlns:mc="http://schemas.openxmlformats.org/markup-compatibility/2006">
              <mc:Choice xmlns:v="urn:schemas-microsoft-com:vml" Requires="v">
                <p:oleObj spid="_x0000_s55038" name="Equation" r:id="rId3" imgW="3771720" imgH="393480" progId="Equation.DSMT4">
                  <p:embed/>
                </p:oleObj>
              </mc:Choice>
              <mc:Fallback>
                <p:oleObj name="Equation" r:id="rId3" imgW="3771720" imgH="393480" progId="Equation.DSMT4">
                  <p:embed/>
                  <p:pic>
                    <p:nvPicPr>
                      <p:cNvPr id="0" name="Object 4"/>
                      <p:cNvPicPr>
                        <a:picLocks noChangeAspect="1" noChangeArrowheads="1"/>
                      </p:cNvPicPr>
                      <p:nvPr/>
                    </p:nvPicPr>
                    <p:blipFill>
                      <a:blip r:embed="rId4"/>
                      <a:srcRect/>
                      <a:stretch>
                        <a:fillRect/>
                      </a:stretch>
                    </p:blipFill>
                    <p:spPr bwMode="auto">
                      <a:xfrm>
                        <a:off x="323850" y="3419105"/>
                        <a:ext cx="8424614" cy="873991"/>
                      </a:xfrm>
                      <a:prstGeom prst="rect">
                        <a:avLst/>
                      </a:prstGeom>
                      <a:noFill/>
                      <a:ln>
                        <a:noFill/>
                      </a:ln>
                      <a:extLst/>
                    </p:spPr>
                  </p:pic>
                </p:oleObj>
              </mc:Fallback>
            </mc:AlternateContent>
          </a:graphicData>
        </a:graphic>
      </p:graphicFrame>
      <p:graphicFrame>
        <p:nvGraphicFramePr>
          <p:cNvPr id="54277" name="Object 5"/>
          <p:cNvGraphicFramePr>
            <a:graphicFrameLocks noChangeAspect="1"/>
          </p:cNvGraphicFramePr>
          <p:nvPr>
            <p:extLst>
              <p:ext uri="{D42A27DB-BD31-4B8C-83A1-F6EECF244321}">
                <p14:modId xmlns:p14="http://schemas.microsoft.com/office/powerpoint/2010/main" val="4001766145"/>
              </p:ext>
            </p:extLst>
          </p:nvPr>
        </p:nvGraphicFramePr>
        <p:xfrm>
          <a:off x="323850" y="4184773"/>
          <a:ext cx="7848600" cy="1131888"/>
        </p:xfrm>
        <a:graphic>
          <a:graphicData uri="http://schemas.openxmlformats.org/presentationml/2006/ole">
            <mc:AlternateContent xmlns:mc="http://schemas.openxmlformats.org/markup-compatibility/2006">
              <mc:Choice xmlns:v="urn:schemas-microsoft-com:vml" Requires="v">
                <p:oleObj spid="_x0000_s55039" name="公式" r:id="rId5" imgW="2971800" imgH="431800" progId="Equation.3">
                  <p:embed/>
                </p:oleObj>
              </mc:Choice>
              <mc:Fallback>
                <p:oleObj name="公式" r:id="rId5" imgW="2971800" imgH="431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4184773"/>
                        <a:ext cx="784860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78" name="Object 6"/>
          <p:cNvGraphicFramePr>
            <a:graphicFrameLocks noChangeAspect="1"/>
          </p:cNvGraphicFramePr>
          <p:nvPr>
            <p:extLst>
              <p:ext uri="{D42A27DB-BD31-4B8C-83A1-F6EECF244321}">
                <p14:modId xmlns:p14="http://schemas.microsoft.com/office/powerpoint/2010/main" val="2513651415"/>
              </p:ext>
            </p:extLst>
          </p:nvPr>
        </p:nvGraphicFramePr>
        <p:xfrm>
          <a:off x="323850" y="5197598"/>
          <a:ext cx="5616575" cy="1147763"/>
        </p:xfrm>
        <a:graphic>
          <a:graphicData uri="http://schemas.openxmlformats.org/presentationml/2006/ole">
            <mc:AlternateContent xmlns:mc="http://schemas.openxmlformats.org/markup-compatibility/2006">
              <mc:Choice xmlns:v="urn:schemas-microsoft-com:vml" Requires="v">
                <p:oleObj spid="_x0000_s55040" name="公式" r:id="rId7" imgW="2235200" imgH="457200" progId="Equation.3">
                  <p:embed/>
                </p:oleObj>
              </mc:Choice>
              <mc:Fallback>
                <p:oleObj name="公式" r:id="rId7" imgW="2235200" imgH="4572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850" y="5197598"/>
                        <a:ext cx="5616575"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92" name="Rectangle 7"/>
          <p:cNvSpPr>
            <a:spLocks noChangeArrowheads="1"/>
          </p:cNvSpPr>
          <p:nvPr/>
        </p:nvSpPr>
        <p:spPr bwMode="auto">
          <a:xfrm>
            <a:off x="2627784" y="6333295"/>
            <a:ext cx="2159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spcBef>
                <a:spcPct val="0"/>
              </a:spcBef>
              <a:buClrTx/>
              <a:buSzTx/>
              <a:buFontTx/>
              <a:buNone/>
              <a:defRPr/>
            </a:pPr>
            <a:r>
              <a:rPr lang="zh-CN" altLang="en-US" sz="2400" dirty="0" smtClean="0">
                <a:solidFill>
                  <a:schemeClr val="hlink"/>
                </a:solidFill>
                <a:latin typeface="楷体" panose="02010609060101010101" pitchFamily="49" charset="-122"/>
                <a:ea typeface="楷体" panose="02010609060101010101" pitchFamily="49" charset="-122"/>
              </a:rPr>
              <a:t>合法输入集</a:t>
            </a:r>
          </a:p>
        </p:txBody>
      </p:sp>
      <p:sp>
        <p:nvSpPr>
          <p:cNvPr id="41993" name="Line 8"/>
          <p:cNvSpPr>
            <a:spLocks noChangeShapeType="1"/>
          </p:cNvSpPr>
          <p:nvPr/>
        </p:nvSpPr>
        <p:spPr bwMode="auto">
          <a:xfrm>
            <a:off x="2098526" y="6204088"/>
            <a:ext cx="576064" cy="36004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1" name="椭圆 10"/>
          <p:cNvSpPr/>
          <p:nvPr/>
        </p:nvSpPr>
        <p:spPr bwMode="auto">
          <a:xfrm>
            <a:off x="1691680" y="5926615"/>
            <a:ext cx="432048" cy="398108"/>
          </a:xfrm>
          <a:prstGeom prst="ellipse">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Tahoma" pitchFamily="34" charset="0"/>
              <a:ea typeface="宋体" pitchFamily="2"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6D5981D0-1007-FA46-BA95-8DEE793F4FC4}" type="slidenum">
              <a:rPr lang="en-US" altLang="zh-CN" sz="1400" smtClean="0">
                <a:latin typeface="Times New Roman" panose="02020603050405020304" pitchFamily="18" charset="0"/>
              </a:rPr>
              <a:pPr>
                <a:spcBef>
                  <a:spcPct val="0"/>
                </a:spcBef>
                <a:buClrTx/>
                <a:buSzTx/>
                <a:buFontTx/>
                <a:buNone/>
                <a:defRPr/>
              </a:pPr>
              <a:t>56</a:t>
            </a:fld>
            <a:endParaRPr lang="en-US" altLang="zh-CN" sz="1400" dirty="0" smtClean="0">
              <a:latin typeface="Times New Roman" panose="02020603050405020304" pitchFamily="18" charset="0"/>
            </a:endParaRPr>
          </a:p>
        </p:txBody>
      </p:sp>
      <p:sp>
        <p:nvSpPr>
          <p:cNvPr id="43011" name="Rectangle 2"/>
          <p:cNvSpPr>
            <a:spLocks noGrp="1" noChangeArrowheads="1"/>
          </p:cNvSpPr>
          <p:nvPr>
            <p:ph type="title"/>
          </p:nvPr>
        </p:nvSpPr>
        <p:spPr/>
        <p:txBody>
          <a:bodyPr/>
          <a:lstStyle/>
          <a:p>
            <a:pPr eaLnBrk="1" hangingPunct="1">
              <a:defRPr/>
            </a:pPr>
            <a:r>
              <a:rPr lang="zh-CN" altLang="en-US" b="1" dirty="0">
                <a:latin typeface="Times New Roman" charset="0"/>
              </a:rPr>
              <a:t>复杂性渐进性态</a:t>
            </a:r>
          </a:p>
        </p:txBody>
      </p:sp>
      <p:sp>
        <p:nvSpPr>
          <p:cNvPr id="43012" name="Rectangle 3"/>
          <p:cNvSpPr>
            <a:spLocks noGrp="1" noChangeArrowheads="1"/>
          </p:cNvSpPr>
          <p:nvPr>
            <p:ph type="body" sz="half" idx="1"/>
          </p:nvPr>
        </p:nvSpPr>
        <p:spPr>
          <a:xfrm>
            <a:off x="827088" y="1628775"/>
            <a:ext cx="8066087" cy="4968875"/>
          </a:xfrm>
        </p:spPr>
        <p:txBody>
          <a:bodyPr/>
          <a:lstStyle/>
          <a:p>
            <a:pPr eaLnBrk="1" hangingPunct="1">
              <a:defRPr/>
            </a:pPr>
            <a:r>
              <a:rPr lang="zh-CN" altLang="en-US" b="1" dirty="0">
                <a:latin typeface="Times New Roman" charset="0"/>
              </a:rPr>
              <a:t>设       是前面定义的算法</a:t>
            </a:r>
            <a:r>
              <a:rPr lang="en-US" altLang="zh-CN" b="1" i="1" dirty="0">
                <a:latin typeface="Times New Roman" charset="0"/>
              </a:rPr>
              <a:t>A</a:t>
            </a:r>
            <a:r>
              <a:rPr lang="zh-CN" altLang="en-US" b="1" dirty="0">
                <a:latin typeface="Times New Roman" charset="0"/>
              </a:rPr>
              <a:t>复杂性函数。</a:t>
            </a:r>
          </a:p>
          <a:p>
            <a:pPr lvl="1" eaLnBrk="1" hangingPunct="1">
              <a:defRPr/>
            </a:pPr>
            <a:r>
              <a:rPr lang="en-US" altLang="zh-CN" i="1" dirty="0">
                <a:latin typeface="Times New Roman" charset="0"/>
              </a:rPr>
              <a:t>N</a:t>
            </a:r>
            <a:r>
              <a:rPr lang="zh-CN" altLang="en-US" b="1" dirty="0">
                <a:latin typeface="Times New Roman" charset="0"/>
              </a:rPr>
              <a:t>递增到无限大，</a:t>
            </a:r>
            <a:r>
              <a:rPr lang="en-US" altLang="zh-CN" i="1" dirty="0">
                <a:latin typeface="Times New Roman" charset="0"/>
              </a:rPr>
              <a:t>T</a:t>
            </a:r>
            <a:r>
              <a:rPr lang="en-US" altLang="zh-CN" dirty="0">
                <a:latin typeface="Times New Roman" charset="0"/>
              </a:rPr>
              <a:t>(</a:t>
            </a:r>
            <a:r>
              <a:rPr lang="en-US" altLang="zh-CN" i="1" dirty="0">
                <a:latin typeface="Times New Roman" charset="0"/>
              </a:rPr>
              <a:t>N</a:t>
            </a:r>
            <a:r>
              <a:rPr lang="en-US" altLang="zh-CN" dirty="0">
                <a:latin typeface="Times New Roman" charset="0"/>
              </a:rPr>
              <a:t>)</a:t>
            </a:r>
            <a:r>
              <a:rPr lang="zh-CN" altLang="en-US" b="1" dirty="0">
                <a:latin typeface="Times New Roman" charset="0"/>
              </a:rPr>
              <a:t>递增到无限大</a:t>
            </a:r>
          </a:p>
          <a:p>
            <a:pPr lvl="1" eaLnBrk="1" hangingPunct="1">
              <a:defRPr/>
            </a:pPr>
            <a:r>
              <a:rPr lang="zh-CN" altLang="en-US" b="1" dirty="0">
                <a:latin typeface="Times New Roman" charset="0"/>
              </a:rPr>
              <a:t>如存在         ，使           时，有             </a:t>
            </a:r>
          </a:p>
          <a:p>
            <a:pPr eaLnBrk="1" hangingPunct="1">
              <a:buFont typeface="Wingdings" charset="2"/>
              <a:buNone/>
              <a:defRPr/>
            </a:pPr>
            <a:r>
              <a:rPr lang="zh-CN" altLang="en-US" sz="2800" b="1" dirty="0">
                <a:latin typeface="Times New Roman" charset="0"/>
              </a:rPr>
              <a:t>	称        是        当           的渐进性态。</a:t>
            </a:r>
          </a:p>
          <a:p>
            <a:pPr eaLnBrk="1" hangingPunct="1">
              <a:buFont typeface="Wingdings" charset="2"/>
              <a:buNone/>
              <a:defRPr/>
            </a:pPr>
            <a:endParaRPr lang="zh-CN" altLang="en-US" sz="1600" b="1" dirty="0">
              <a:latin typeface="Times New Roman" charset="0"/>
            </a:endParaRPr>
          </a:p>
          <a:p>
            <a:pPr eaLnBrk="1" hangingPunct="1">
              <a:defRPr/>
            </a:pPr>
            <a:r>
              <a:rPr lang="zh-CN" altLang="en-US" b="1" dirty="0">
                <a:latin typeface="Times New Roman" charset="0"/>
              </a:rPr>
              <a:t>在数学上，       是        当           的渐进表达式，通常       是        中略去低阶项所留下的</a:t>
            </a:r>
            <a:r>
              <a:rPr lang="zh-CN" altLang="en-US" b="1" dirty="0">
                <a:solidFill>
                  <a:srgbClr val="FF0000"/>
                </a:solidFill>
                <a:latin typeface="Times New Roman" charset="0"/>
              </a:rPr>
              <a:t>主项</a:t>
            </a:r>
            <a:r>
              <a:rPr lang="zh-CN" altLang="en-US" b="1" dirty="0">
                <a:latin typeface="Times New Roman" charset="0"/>
              </a:rPr>
              <a:t>。</a:t>
            </a:r>
          </a:p>
          <a:p>
            <a:pPr lvl="1" eaLnBrk="1" hangingPunct="1">
              <a:defRPr/>
            </a:pPr>
            <a:r>
              <a:rPr lang="zh-CN" altLang="en-US" b="1" dirty="0">
                <a:latin typeface="Times New Roman" charset="0"/>
              </a:rPr>
              <a:t>       </a:t>
            </a:r>
            <a:r>
              <a:rPr lang="zh-CN" altLang="en-US" b="1" dirty="0" smtClean="0">
                <a:latin typeface="Times New Roman" charset="0"/>
              </a:rPr>
              <a:t> 比          简单</a:t>
            </a:r>
            <a:r>
              <a:rPr lang="zh-CN" altLang="en-US" b="1" dirty="0">
                <a:latin typeface="Times New Roman" charset="0"/>
              </a:rPr>
              <a:t>。</a:t>
            </a:r>
          </a:p>
        </p:txBody>
      </p:sp>
      <p:graphicFrame>
        <p:nvGraphicFramePr>
          <p:cNvPr id="55300" name="Object 4"/>
          <p:cNvGraphicFramePr>
            <a:graphicFrameLocks noGrp="1" noChangeAspect="1"/>
          </p:cNvGraphicFramePr>
          <p:nvPr>
            <p:ph sz="half" idx="2"/>
          </p:nvPr>
        </p:nvGraphicFramePr>
        <p:xfrm>
          <a:off x="2774950" y="2790825"/>
          <a:ext cx="644525" cy="422275"/>
        </p:xfrm>
        <a:graphic>
          <a:graphicData uri="http://schemas.openxmlformats.org/presentationml/2006/ole">
            <mc:AlternateContent xmlns:mc="http://schemas.openxmlformats.org/markup-compatibility/2006">
              <mc:Choice xmlns:v="urn:schemas-microsoft-com:vml" Requires="v">
                <p:oleObj spid="_x0000_s114110" name="公式" r:id="rId3" imgW="368300" imgH="241300" progId="Equation.3">
                  <p:embed/>
                </p:oleObj>
              </mc:Choice>
              <mc:Fallback>
                <p:oleObj name="公式" r:id="rId3" imgW="368300" imgH="241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950" y="2790825"/>
                        <a:ext cx="644525"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1" name="Object 5"/>
          <p:cNvGraphicFramePr>
            <a:graphicFrameLocks noChangeAspect="1"/>
          </p:cNvGraphicFramePr>
          <p:nvPr/>
        </p:nvGraphicFramePr>
        <p:xfrm>
          <a:off x="4211638" y="2852738"/>
          <a:ext cx="936625" cy="334962"/>
        </p:xfrm>
        <a:graphic>
          <a:graphicData uri="http://schemas.openxmlformats.org/presentationml/2006/ole">
            <mc:AlternateContent xmlns:mc="http://schemas.openxmlformats.org/markup-compatibility/2006">
              <mc:Choice xmlns:v="urn:schemas-microsoft-com:vml" Requires="v">
                <p:oleObj spid="_x0000_s114111" name="公式" r:id="rId5" imgW="494870" imgH="177646" progId="Equation.3">
                  <p:embed/>
                </p:oleObj>
              </mc:Choice>
              <mc:Fallback>
                <p:oleObj name="公式" r:id="rId5" imgW="494870" imgH="177646"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2852738"/>
                        <a:ext cx="936625" cy="334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5302" name="Object 6"/>
          <p:cNvGraphicFramePr>
            <a:graphicFrameLocks noChangeAspect="1"/>
          </p:cNvGraphicFramePr>
          <p:nvPr/>
        </p:nvGraphicFramePr>
        <p:xfrm>
          <a:off x="6300788" y="2636838"/>
          <a:ext cx="1943100" cy="762000"/>
        </p:xfrm>
        <a:graphic>
          <a:graphicData uri="http://schemas.openxmlformats.org/presentationml/2006/ole">
            <mc:AlternateContent xmlns:mc="http://schemas.openxmlformats.org/markup-compatibility/2006">
              <mc:Choice xmlns:v="urn:schemas-microsoft-com:vml" Requires="v">
                <p:oleObj spid="_x0000_s114112" name="公式" r:id="rId7" imgW="1129810" imgH="444307" progId="Equation.3">
                  <p:embed/>
                </p:oleObj>
              </mc:Choice>
              <mc:Fallback>
                <p:oleObj name="公式" r:id="rId7" imgW="1129810" imgH="444307"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0788" y="2636838"/>
                        <a:ext cx="19431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5303" name="Object 7"/>
          <p:cNvGraphicFramePr>
            <a:graphicFrameLocks noChangeAspect="1"/>
          </p:cNvGraphicFramePr>
          <p:nvPr/>
        </p:nvGraphicFramePr>
        <p:xfrm>
          <a:off x="1620838" y="3292475"/>
          <a:ext cx="647700" cy="423863"/>
        </p:xfrm>
        <a:graphic>
          <a:graphicData uri="http://schemas.openxmlformats.org/presentationml/2006/ole">
            <mc:AlternateContent xmlns:mc="http://schemas.openxmlformats.org/markup-compatibility/2006">
              <mc:Choice xmlns:v="urn:schemas-microsoft-com:vml" Requires="v">
                <p:oleObj spid="_x0000_s114113" name="公式" r:id="rId9" imgW="368300" imgH="241300" progId="Equation.3">
                  <p:embed/>
                </p:oleObj>
              </mc:Choice>
              <mc:Fallback>
                <p:oleObj name="公式" r:id="rId9" imgW="368300" imgH="2413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838" y="3292475"/>
                        <a:ext cx="647700" cy="42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5304" name="Object 8"/>
          <p:cNvGraphicFramePr>
            <a:graphicFrameLocks noChangeAspect="1"/>
          </p:cNvGraphicFramePr>
          <p:nvPr/>
        </p:nvGraphicFramePr>
        <p:xfrm>
          <a:off x="1646238" y="1700213"/>
          <a:ext cx="765175" cy="463550"/>
        </p:xfrm>
        <a:graphic>
          <a:graphicData uri="http://schemas.openxmlformats.org/presentationml/2006/ole">
            <mc:AlternateContent xmlns:mc="http://schemas.openxmlformats.org/markup-compatibility/2006">
              <mc:Choice xmlns:v="urn:schemas-microsoft-com:vml" Requires="v">
                <p:oleObj spid="_x0000_s114114" name="公式" r:id="rId10" imgW="355292" imgH="215713" progId="Equation.3">
                  <p:embed/>
                </p:oleObj>
              </mc:Choice>
              <mc:Fallback>
                <p:oleObj name="公式" r:id="rId10" imgW="355292" imgH="215713"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46238" y="1700213"/>
                        <a:ext cx="76517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5305" name="Object 9"/>
          <p:cNvGraphicFramePr>
            <a:graphicFrameLocks noChangeAspect="1"/>
          </p:cNvGraphicFramePr>
          <p:nvPr/>
        </p:nvGraphicFramePr>
        <p:xfrm>
          <a:off x="2700338" y="3324225"/>
          <a:ext cx="647700" cy="392113"/>
        </p:xfrm>
        <a:graphic>
          <a:graphicData uri="http://schemas.openxmlformats.org/presentationml/2006/ole">
            <mc:AlternateContent xmlns:mc="http://schemas.openxmlformats.org/markup-compatibility/2006">
              <mc:Choice xmlns:v="urn:schemas-microsoft-com:vml" Requires="v">
                <p:oleObj spid="_x0000_s114115" name="公式" r:id="rId12" imgW="355292" imgH="215713" progId="Equation.3">
                  <p:embed/>
                </p:oleObj>
              </mc:Choice>
              <mc:Fallback>
                <p:oleObj name="公式" r:id="rId12" imgW="355292" imgH="215713" progId="Equation.3">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00338" y="3324225"/>
                        <a:ext cx="647700"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5306" name="Object 10"/>
          <p:cNvGraphicFramePr>
            <a:graphicFrameLocks noChangeAspect="1"/>
          </p:cNvGraphicFramePr>
          <p:nvPr/>
        </p:nvGraphicFramePr>
        <p:xfrm>
          <a:off x="3779838" y="3357563"/>
          <a:ext cx="1008062" cy="360362"/>
        </p:xfrm>
        <a:graphic>
          <a:graphicData uri="http://schemas.openxmlformats.org/presentationml/2006/ole">
            <mc:AlternateContent xmlns:mc="http://schemas.openxmlformats.org/markup-compatibility/2006">
              <mc:Choice xmlns:v="urn:schemas-microsoft-com:vml" Requires="v">
                <p:oleObj spid="_x0000_s114116" name="公式" r:id="rId14" imgW="494870" imgH="177646" progId="Equation.3">
                  <p:embed/>
                </p:oleObj>
              </mc:Choice>
              <mc:Fallback>
                <p:oleObj name="公式" r:id="rId14" imgW="494870" imgH="177646"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838" y="3357563"/>
                        <a:ext cx="1008062"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5307" name="Object 11"/>
          <p:cNvGraphicFramePr>
            <a:graphicFrameLocks noChangeAspect="1"/>
          </p:cNvGraphicFramePr>
          <p:nvPr/>
        </p:nvGraphicFramePr>
        <p:xfrm>
          <a:off x="3203575" y="4076700"/>
          <a:ext cx="792163" cy="519113"/>
        </p:xfrm>
        <a:graphic>
          <a:graphicData uri="http://schemas.openxmlformats.org/presentationml/2006/ole">
            <mc:AlternateContent xmlns:mc="http://schemas.openxmlformats.org/markup-compatibility/2006">
              <mc:Choice xmlns:v="urn:schemas-microsoft-com:vml" Requires="v">
                <p:oleObj spid="_x0000_s114117" name="公式" r:id="rId15" imgW="368300" imgH="241300" progId="Equation.3">
                  <p:embed/>
                </p:oleObj>
              </mc:Choice>
              <mc:Fallback>
                <p:oleObj name="公式" r:id="rId15" imgW="368300" imgH="24130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4076700"/>
                        <a:ext cx="7921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5308" name="Object 12"/>
          <p:cNvGraphicFramePr>
            <a:graphicFrameLocks noChangeAspect="1"/>
          </p:cNvGraphicFramePr>
          <p:nvPr/>
        </p:nvGraphicFramePr>
        <p:xfrm>
          <a:off x="4427538" y="4149725"/>
          <a:ext cx="765175" cy="463550"/>
        </p:xfrm>
        <a:graphic>
          <a:graphicData uri="http://schemas.openxmlformats.org/presentationml/2006/ole">
            <mc:AlternateContent xmlns:mc="http://schemas.openxmlformats.org/markup-compatibility/2006">
              <mc:Choice xmlns:v="urn:schemas-microsoft-com:vml" Requires="v">
                <p:oleObj spid="_x0000_s114118" name="公式" r:id="rId16" imgW="355292" imgH="215713" progId="Equation.3">
                  <p:embed/>
                </p:oleObj>
              </mc:Choice>
              <mc:Fallback>
                <p:oleObj name="公式" r:id="rId16" imgW="355292" imgH="215713"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27538" y="4149725"/>
                        <a:ext cx="76517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5309" name="Object 13"/>
          <p:cNvGraphicFramePr>
            <a:graphicFrameLocks noChangeAspect="1"/>
          </p:cNvGraphicFramePr>
          <p:nvPr/>
        </p:nvGraphicFramePr>
        <p:xfrm>
          <a:off x="5580063" y="4149725"/>
          <a:ext cx="1152525" cy="412750"/>
        </p:xfrm>
        <a:graphic>
          <a:graphicData uri="http://schemas.openxmlformats.org/presentationml/2006/ole">
            <mc:AlternateContent xmlns:mc="http://schemas.openxmlformats.org/markup-compatibility/2006">
              <mc:Choice xmlns:v="urn:schemas-microsoft-com:vml" Requires="v">
                <p:oleObj spid="_x0000_s114119" name="公式" r:id="rId17" imgW="494870" imgH="177646" progId="Equation.3">
                  <p:embed/>
                </p:oleObj>
              </mc:Choice>
              <mc:Fallback>
                <p:oleObj name="公式" r:id="rId17" imgW="494870" imgH="177646"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063" y="4149725"/>
                        <a:ext cx="1152525"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5310" name="Object 14"/>
          <p:cNvGraphicFramePr>
            <a:graphicFrameLocks noChangeAspect="1"/>
          </p:cNvGraphicFramePr>
          <p:nvPr/>
        </p:nvGraphicFramePr>
        <p:xfrm>
          <a:off x="2843213" y="4581525"/>
          <a:ext cx="792162" cy="519113"/>
        </p:xfrm>
        <a:graphic>
          <a:graphicData uri="http://schemas.openxmlformats.org/presentationml/2006/ole">
            <mc:AlternateContent xmlns:mc="http://schemas.openxmlformats.org/markup-compatibility/2006">
              <mc:Choice xmlns:v="urn:schemas-microsoft-com:vml" Requires="v">
                <p:oleObj spid="_x0000_s114120" name="公式" r:id="rId18" imgW="368300" imgH="241300" progId="Equation.3">
                  <p:embed/>
                </p:oleObj>
              </mc:Choice>
              <mc:Fallback>
                <p:oleObj name="公式" r:id="rId18" imgW="368300" imgH="241300"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4581525"/>
                        <a:ext cx="79216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5311" name="Object 15"/>
          <p:cNvGraphicFramePr>
            <a:graphicFrameLocks noChangeAspect="1"/>
          </p:cNvGraphicFramePr>
          <p:nvPr/>
        </p:nvGraphicFramePr>
        <p:xfrm>
          <a:off x="4067175" y="4652963"/>
          <a:ext cx="765175" cy="463550"/>
        </p:xfrm>
        <a:graphic>
          <a:graphicData uri="http://schemas.openxmlformats.org/presentationml/2006/ole">
            <mc:AlternateContent xmlns:mc="http://schemas.openxmlformats.org/markup-compatibility/2006">
              <mc:Choice xmlns:v="urn:schemas-microsoft-com:vml" Requires="v">
                <p:oleObj spid="_x0000_s114121" name="公式" r:id="rId19" imgW="355292" imgH="215713" progId="Equation.3">
                  <p:embed/>
                </p:oleObj>
              </mc:Choice>
              <mc:Fallback>
                <p:oleObj name="公式" r:id="rId19" imgW="355292" imgH="215713" progId="Equation.3">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67175" y="4652963"/>
                        <a:ext cx="76517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5312" name="Object 16"/>
          <p:cNvGraphicFramePr>
            <a:graphicFrameLocks noChangeAspect="1"/>
          </p:cNvGraphicFramePr>
          <p:nvPr/>
        </p:nvGraphicFramePr>
        <p:xfrm>
          <a:off x="1620838" y="5621338"/>
          <a:ext cx="719137" cy="471487"/>
        </p:xfrm>
        <a:graphic>
          <a:graphicData uri="http://schemas.openxmlformats.org/presentationml/2006/ole">
            <mc:AlternateContent xmlns:mc="http://schemas.openxmlformats.org/markup-compatibility/2006">
              <mc:Choice xmlns:v="urn:schemas-microsoft-com:vml" Requires="v">
                <p:oleObj spid="_x0000_s114122" name="公式" r:id="rId20" imgW="368300" imgH="241300" progId="Equation.3">
                  <p:embed/>
                </p:oleObj>
              </mc:Choice>
              <mc:Fallback>
                <p:oleObj name="公式" r:id="rId20" imgW="368300" imgH="241300"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838" y="5621338"/>
                        <a:ext cx="719137"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5313" name="Object 17"/>
          <p:cNvGraphicFramePr>
            <a:graphicFrameLocks noChangeAspect="1"/>
          </p:cNvGraphicFramePr>
          <p:nvPr>
            <p:extLst>
              <p:ext uri="{D42A27DB-BD31-4B8C-83A1-F6EECF244321}">
                <p14:modId xmlns:p14="http://schemas.microsoft.com/office/powerpoint/2010/main" val="524474232"/>
              </p:ext>
            </p:extLst>
          </p:nvPr>
        </p:nvGraphicFramePr>
        <p:xfrm>
          <a:off x="2771800" y="5629746"/>
          <a:ext cx="765175" cy="463550"/>
        </p:xfrm>
        <a:graphic>
          <a:graphicData uri="http://schemas.openxmlformats.org/presentationml/2006/ole">
            <mc:AlternateContent xmlns:mc="http://schemas.openxmlformats.org/markup-compatibility/2006">
              <mc:Choice xmlns:v="urn:schemas-microsoft-com:vml" Requires="v">
                <p:oleObj spid="_x0000_s114123" name="公式" r:id="rId21" imgW="355292" imgH="215713" progId="Equation.3">
                  <p:embed/>
                </p:oleObj>
              </mc:Choice>
              <mc:Fallback>
                <p:oleObj name="公式" r:id="rId21" imgW="355292" imgH="215713"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71800" y="5629746"/>
                        <a:ext cx="76517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0B8508DC-0407-E84C-9604-46D852E9280E}" type="slidenum">
              <a:rPr lang="en-US" altLang="zh-CN" sz="1400" smtClean="0">
                <a:latin typeface="Times New Roman" panose="02020603050405020304" pitchFamily="18" charset="0"/>
              </a:rPr>
              <a:pPr>
                <a:spcBef>
                  <a:spcPct val="0"/>
                </a:spcBef>
                <a:buClrTx/>
                <a:buSzTx/>
                <a:buFontTx/>
                <a:buNone/>
                <a:defRPr/>
              </a:pPr>
              <a:t>57</a:t>
            </a:fld>
            <a:endParaRPr lang="en-US" altLang="zh-CN" sz="1400" dirty="0" smtClean="0">
              <a:latin typeface="Times New Roman" panose="02020603050405020304" pitchFamily="18" charset="0"/>
            </a:endParaRPr>
          </a:p>
        </p:txBody>
      </p:sp>
      <p:sp>
        <p:nvSpPr>
          <p:cNvPr id="44035" name="Rectangle 2"/>
          <p:cNvSpPr>
            <a:spLocks noGrp="1" noChangeArrowheads="1"/>
          </p:cNvSpPr>
          <p:nvPr>
            <p:ph type="title"/>
          </p:nvPr>
        </p:nvSpPr>
        <p:spPr/>
        <p:txBody>
          <a:bodyPr/>
          <a:lstStyle/>
          <a:p>
            <a:pPr eaLnBrk="1" hangingPunct="1">
              <a:defRPr/>
            </a:pPr>
            <a:r>
              <a:rPr lang="zh-CN" altLang="en-US" b="1" dirty="0">
                <a:latin typeface="Times New Roman" charset="0"/>
              </a:rPr>
              <a:t>复杂性渐进性态</a:t>
            </a:r>
          </a:p>
        </p:txBody>
      </p:sp>
      <p:sp>
        <p:nvSpPr>
          <p:cNvPr id="44036" name="Rectangle 3"/>
          <p:cNvSpPr>
            <a:spLocks noGrp="1" noChangeArrowheads="1"/>
          </p:cNvSpPr>
          <p:nvPr>
            <p:ph type="body" sz="half" idx="1"/>
          </p:nvPr>
        </p:nvSpPr>
        <p:spPr>
          <a:xfrm>
            <a:off x="827088" y="1628775"/>
            <a:ext cx="8066087" cy="4968875"/>
          </a:xfrm>
        </p:spPr>
        <p:txBody>
          <a:bodyPr/>
          <a:lstStyle/>
          <a:p>
            <a:pPr eaLnBrk="1" hangingPunct="1">
              <a:defRPr/>
            </a:pPr>
            <a:r>
              <a:rPr lang="zh-CN" altLang="en-US" b="1">
                <a:latin typeface="Times New Roman" charset="0"/>
              </a:rPr>
              <a:t>例如：</a:t>
            </a:r>
          </a:p>
          <a:p>
            <a:pPr lvl="1" eaLnBrk="1" hangingPunct="1">
              <a:defRPr/>
            </a:pPr>
            <a:endParaRPr lang="zh-CN" altLang="en-US" b="1">
              <a:latin typeface="Times New Roman" charset="0"/>
            </a:endParaRPr>
          </a:p>
          <a:p>
            <a:pPr lvl="1" eaLnBrk="1" hangingPunct="1">
              <a:defRPr/>
            </a:pPr>
            <a:endParaRPr lang="zh-CN" altLang="en-US" b="1">
              <a:latin typeface="Times New Roman" charset="0"/>
            </a:endParaRPr>
          </a:p>
          <a:p>
            <a:pPr lvl="1" eaLnBrk="1" hangingPunct="1">
              <a:defRPr/>
            </a:pPr>
            <a:r>
              <a:rPr lang="zh-CN" altLang="en-US" b="1">
                <a:latin typeface="Times New Roman" charset="0"/>
              </a:rPr>
              <a:t>由</a:t>
            </a:r>
          </a:p>
          <a:p>
            <a:pPr lvl="1" eaLnBrk="1" hangingPunct="1">
              <a:defRPr/>
            </a:pPr>
            <a:endParaRPr lang="zh-CN" altLang="en-US" b="1">
              <a:latin typeface="Times New Roman" charset="0"/>
            </a:endParaRPr>
          </a:p>
          <a:p>
            <a:pPr lvl="1" eaLnBrk="1" hangingPunct="1">
              <a:defRPr/>
            </a:pPr>
            <a:r>
              <a:rPr lang="zh-CN" altLang="en-US" b="1">
                <a:latin typeface="Times New Roman" charset="0"/>
              </a:rPr>
              <a:t>因为             ，</a:t>
            </a:r>
          </a:p>
          <a:p>
            <a:pPr lvl="1" eaLnBrk="1" hangingPunct="1">
              <a:defRPr/>
            </a:pPr>
            <a:endParaRPr lang="zh-CN" altLang="en-US" b="1">
              <a:latin typeface="Times New Roman" charset="0"/>
            </a:endParaRPr>
          </a:p>
          <a:p>
            <a:pPr lvl="1" eaLnBrk="1" hangingPunct="1">
              <a:defRPr/>
            </a:pPr>
            <a:r>
              <a:rPr lang="zh-CN" altLang="en-US" b="1">
                <a:latin typeface="Times New Roman" charset="0"/>
              </a:rPr>
              <a:t>所以有理由用           来替代          来度量</a:t>
            </a:r>
            <a:r>
              <a:rPr lang="en-US" altLang="zh-CN" b="1">
                <a:latin typeface="Times New Roman" charset="0"/>
              </a:rPr>
              <a:t>A</a:t>
            </a:r>
            <a:r>
              <a:rPr lang="zh-CN" altLang="en-US" b="1">
                <a:latin typeface="Times New Roman" charset="0"/>
              </a:rPr>
              <a:t>。</a:t>
            </a:r>
          </a:p>
        </p:txBody>
      </p:sp>
      <p:graphicFrame>
        <p:nvGraphicFramePr>
          <p:cNvPr id="56324" name="Object 4"/>
          <p:cNvGraphicFramePr>
            <a:graphicFrameLocks noChangeAspect="1"/>
          </p:cNvGraphicFramePr>
          <p:nvPr/>
        </p:nvGraphicFramePr>
        <p:xfrm>
          <a:off x="2195513" y="3068638"/>
          <a:ext cx="5040312" cy="901700"/>
        </p:xfrm>
        <a:graphic>
          <a:graphicData uri="http://schemas.openxmlformats.org/presentationml/2006/ole">
            <mc:AlternateContent xmlns:mc="http://schemas.openxmlformats.org/markup-compatibility/2006">
              <mc:Choice xmlns:v="urn:schemas-microsoft-com:vml" Requires="v">
                <p:oleObj spid="_x0000_s108257" name="公式" r:id="rId3" imgW="2476500" imgH="444500" progId="Equation.3">
                  <p:embed/>
                </p:oleObj>
              </mc:Choice>
              <mc:Fallback>
                <p:oleObj name="公式" r:id="rId3" imgW="2476500" imgH="4445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3068638"/>
                        <a:ext cx="5040312"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6325" name="Object 5"/>
          <p:cNvGraphicFramePr>
            <a:graphicFrameLocks noChangeAspect="1"/>
          </p:cNvGraphicFramePr>
          <p:nvPr/>
        </p:nvGraphicFramePr>
        <p:xfrm>
          <a:off x="2484438" y="1700213"/>
          <a:ext cx="4032250" cy="544512"/>
        </p:xfrm>
        <a:graphic>
          <a:graphicData uri="http://schemas.openxmlformats.org/presentationml/2006/ole">
            <mc:AlternateContent xmlns:mc="http://schemas.openxmlformats.org/markup-compatibility/2006">
              <mc:Choice xmlns:v="urn:schemas-microsoft-com:vml" Requires="v">
                <p:oleObj spid="_x0000_s108258" name="公式" r:id="rId5" imgW="1689100" imgH="228600" progId="Equation.3">
                  <p:embed/>
                </p:oleObj>
              </mc:Choice>
              <mc:Fallback>
                <p:oleObj name="公式" r:id="rId5" imgW="1689100"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438" y="1700213"/>
                        <a:ext cx="4032250" cy="544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6326" name="Object 6"/>
          <p:cNvGraphicFramePr>
            <a:graphicFrameLocks noChangeAspect="1"/>
          </p:cNvGraphicFramePr>
          <p:nvPr/>
        </p:nvGraphicFramePr>
        <p:xfrm>
          <a:off x="2484438" y="2349500"/>
          <a:ext cx="1800225" cy="560388"/>
        </p:xfrm>
        <a:graphic>
          <a:graphicData uri="http://schemas.openxmlformats.org/presentationml/2006/ole">
            <mc:AlternateContent xmlns:mc="http://schemas.openxmlformats.org/markup-compatibility/2006">
              <mc:Choice xmlns:v="urn:schemas-microsoft-com:vml" Requires="v">
                <p:oleObj spid="_x0000_s108259" name="公式" r:id="rId7" imgW="774364" imgH="241195" progId="Equation.3">
                  <p:embed/>
                </p:oleObj>
              </mc:Choice>
              <mc:Fallback>
                <p:oleObj name="公式" r:id="rId7" imgW="774364" imgH="241195"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4438" y="2349500"/>
                        <a:ext cx="1800225"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6327" name="Object 7"/>
          <p:cNvGraphicFramePr>
            <a:graphicFrameLocks noChangeAspect="1"/>
          </p:cNvGraphicFramePr>
          <p:nvPr/>
        </p:nvGraphicFramePr>
        <p:xfrm>
          <a:off x="2339975" y="4365625"/>
          <a:ext cx="1150938" cy="414338"/>
        </p:xfrm>
        <a:graphic>
          <a:graphicData uri="http://schemas.openxmlformats.org/presentationml/2006/ole">
            <mc:AlternateContent xmlns:mc="http://schemas.openxmlformats.org/markup-compatibility/2006">
              <mc:Choice xmlns:v="urn:schemas-microsoft-com:vml" Requires="v">
                <p:oleObj spid="_x0000_s108260" name="公式" r:id="rId9" imgW="494870" imgH="177646" progId="Equation.3">
                  <p:embed/>
                </p:oleObj>
              </mc:Choice>
              <mc:Fallback>
                <p:oleObj name="公式" r:id="rId9" imgW="494870" imgH="177646"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9975" y="4365625"/>
                        <a:ext cx="1150938"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6328" name="Object 8"/>
          <p:cNvGraphicFramePr>
            <a:graphicFrameLocks noChangeAspect="1"/>
          </p:cNvGraphicFramePr>
          <p:nvPr/>
        </p:nvGraphicFramePr>
        <p:xfrm>
          <a:off x="3851275" y="4235450"/>
          <a:ext cx="2095500" cy="561975"/>
        </p:xfrm>
        <a:graphic>
          <a:graphicData uri="http://schemas.openxmlformats.org/presentationml/2006/ole">
            <mc:AlternateContent xmlns:mc="http://schemas.openxmlformats.org/markup-compatibility/2006">
              <mc:Choice xmlns:v="urn:schemas-microsoft-com:vml" Requires="v">
                <p:oleObj spid="_x0000_s108261" name="公式" r:id="rId11" imgW="901309" imgH="241195" progId="Equation.3">
                  <p:embed/>
                </p:oleObj>
              </mc:Choice>
              <mc:Fallback>
                <p:oleObj name="公式" r:id="rId11" imgW="901309" imgH="241195"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51275" y="4235450"/>
                        <a:ext cx="2095500"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6329" name="Object 9"/>
          <p:cNvGraphicFramePr>
            <a:graphicFrameLocks noChangeAspect="1"/>
          </p:cNvGraphicFramePr>
          <p:nvPr/>
        </p:nvGraphicFramePr>
        <p:xfrm>
          <a:off x="3860800" y="5245100"/>
          <a:ext cx="855663" cy="560388"/>
        </p:xfrm>
        <a:graphic>
          <a:graphicData uri="http://schemas.openxmlformats.org/presentationml/2006/ole">
            <mc:AlternateContent xmlns:mc="http://schemas.openxmlformats.org/markup-compatibility/2006">
              <mc:Choice xmlns:v="urn:schemas-microsoft-com:vml" Requires="v">
                <p:oleObj spid="_x0000_s108262" name="公式" r:id="rId13" imgW="368300" imgH="241300" progId="Equation.3">
                  <p:embed/>
                </p:oleObj>
              </mc:Choice>
              <mc:Fallback>
                <p:oleObj name="公式" r:id="rId13" imgW="368300" imgH="241300"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60800" y="5245100"/>
                        <a:ext cx="855663"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6330" name="Object 10"/>
          <p:cNvGraphicFramePr>
            <a:graphicFrameLocks noChangeAspect="1"/>
          </p:cNvGraphicFramePr>
          <p:nvPr/>
        </p:nvGraphicFramePr>
        <p:xfrm>
          <a:off x="5867400" y="5300663"/>
          <a:ext cx="827088" cy="501650"/>
        </p:xfrm>
        <a:graphic>
          <a:graphicData uri="http://schemas.openxmlformats.org/presentationml/2006/ole">
            <mc:AlternateContent xmlns:mc="http://schemas.openxmlformats.org/markup-compatibility/2006">
              <mc:Choice xmlns:v="urn:schemas-microsoft-com:vml" Requires="v">
                <p:oleObj spid="_x0000_s108263" name="公式" r:id="rId15" imgW="355292" imgH="215713" progId="Equation.3">
                  <p:embed/>
                </p:oleObj>
              </mc:Choice>
              <mc:Fallback>
                <p:oleObj name="公式" r:id="rId15" imgW="355292" imgH="215713" progId="Equation.3">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67400" y="5300663"/>
                        <a:ext cx="827088"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784F1227-9F84-F541-9108-E30DFECDE7A6}" type="slidenum">
              <a:rPr lang="en-US" altLang="zh-CN" sz="1400" smtClean="0">
                <a:latin typeface="Times New Roman" panose="02020603050405020304" pitchFamily="18" charset="0"/>
              </a:rPr>
              <a:pPr>
                <a:spcBef>
                  <a:spcPct val="0"/>
                </a:spcBef>
                <a:buClrTx/>
                <a:buSzTx/>
                <a:buFontTx/>
                <a:buNone/>
                <a:defRPr/>
              </a:pPr>
              <a:t>58</a:t>
            </a:fld>
            <a:endParaRPr lang="en-US" altLang="zh-CN" sz="1400" dirty="0" smtClean="0">
              <a:latin typeface="Times New Roman" panose="02020603050405020304" pitchFamily="18" charset="0"/>
            </a:endParaRPr>
          </a:p>
        </p:txBody>
      </p:sp>
      <p:sp>
        <p:nvSpPr>
          <p:cNvPr id="45059" name="Rectangle 2"/>
          <p:cNvSpPr>
            <a:spLocks noGrp="1" noChangeArrowheads="1"/>
          </p:cNvSpPr>
          <p:nvPr>
            <p:ph type="title"/>
          </p:nvPr>
        </p:nvSpPr>
        <p:spPr/>
        <p:txBody>
          <a:bodyPr/>
          <a:lstStyle/>
          <a:p>
            <a:pPr eaLnBrk="1" hangingPunct="1">
              <a:defRPr/>
            </a:pPr>
            <a:r>
              <a:rPr lang="zh-CN" altLang="en-US" b="1" dirty="0">
                <a:latin typeface="Times New Roman" charset="0"/>
              </a:rPr>
              <a:t>衡量算法的效率</a:t>
            </a:r>
          </a:p>
        </p:txBody>
      </p:sp>
      <p:sp>
        <p:nvSpPr>
          <p:cNvPr id="45060" name="Rectangle 3"/>
          <p:cNvSpPr>
            <a:spLocks noGrp="1" noChangeArrowheads="1"/>
          </p:cNvSpPr>
          <p:nvPr>
            <p:ph type="body" sz="half" idx="1"/>
          </p:nvPr>
        </p:nvSpPr>
        <p:spPr>
          <a:xfrm>
            <a:off x="827088" y="1628775"/>
            <a:ext cx="8066087" cy="4968875"/>
          </a:xfrm>
        </p:spPr>
        <p:txBody>
          <a:bodyPr/>
          <a:lstStyle/>
          <a:p>
            <a:pPr eaLnBrk="1" hangingPunct="1">
              <a:spcBef>
                <a:spcPct val="0"/>
              </a:spcBef>
              <a:spcAft>
                <a:spcPct val="40000"/>
              </a:spcAft>
              <a:defRPr/>
            </a:pPr>
            <a:r>
              <a:rPr lang="zh-CN" altLang="en-US" sz="2800" b="1" dirty="0">
                <a:latin typeface="Times New Roman" charset="0"/>
              </a:rPr>
              <a:t>当比较两个算法的渐近复杂性的阶不同时，只要确定各自的阶，即可判定哪个算法效率高。</a:t>
            </a:r>
          </a:p>
          <a:p>
            <a:pPr eaLnBrk="1" hangingPunct="1">
              <a:spcBef>
                <a:spcPct val="0"/>
              </a:spcBef>
              <a:spcAft>
                <a:spcPct val="40000"/>
              </a:spcAft>
              <a:buFont typeface="Wingdings" charset="2"/>
              <a:buNone/>
              <a:defRPr/>
            </a:pPr>
            <a:r>
              <a:rPr lang="zh-CN" altLang="en-US" sz="2800" b="1" dirty="0">
                <a:solidFill>
                  <a:srgbClr val="FF0000"/>
                </a:solidFill>
                <a:latin typeface="Times New Roman" charset="0"/>
              </a:rPr>
              <a:t>等价于</a:t>
            </a:r>
          </a:p>
          <a:p>
            <a:pPr lvl="1" eaLnBrk="1" hangingPunct="1">
              <a:spcBef>
                <a:spcPct val="0"/>
              </a:spcBef>
              <a:spcAft>
                <a:spcPct val="40000"/>
              </a:spcAft>
              <a:defRPr/>
            </a:pPr>
            <a:r>
              <a:rPr lang="zh-CN" altLang="en-US" sz="2400" b="1" dirty="0">
                <a:latin typeface="Times New Roman" charset="0"/>
              </a:rPr>
              <a:t>只要关心        的阶即可，不必考虑其中常数因子。</a:t>
            </a:r>
          </a:p>
          <a:p>
            <a:pPr eaLnBrk="1" hangingPunct="1">
              <a:spcBef>
                <a:spcPct val="0"/>
              </a:spcBef>
              <a:spcAft>
                <a:spcPct val="40000"/>
              </a:spcAft>
              <a:defRPr/>
            </a:pPr>
            <a:endParaRPr lang="en-US" altLang="zh-CN" b="1" dirty="0" smtClean="0">
              <a:latin typeface="Times New Roman" charset="0"/>
            </a:endParaRPr>
          </a:p>
          <a:p>
            <a:pPr eaLnBrk="1" hangingPunct="1">
              <a:spcBef>
                <a:spcPct val="0"/>
              </a:spcBef>
              <a:spcAft>
                <a:spcPct val="40000"/>
              </a:spcAft>
              <a:defRPr/>
            </a:pPr>
            <a:r>
              <a:rPr lang="zh-CN" altLang="en-US" b="1" dirty="0" smtClean="0">
                <a:latin typeface="Times New Roman" charset="0"/>
              </a:rPr>
              <a:t>简化</a:t>
            </a:r>
            <a:r>
              <a:rPr lang="zh-CN" altLang="en-US" b="1" dirty="0">
                <a:latin typeface="Times New Roman" charset="0"/>
              </a:rPr>
              <a:t>算法复杂性分析的方法和步骤，只要考察问题的规模充分大时，算法复杂性在渐近意义下的阶。</a:t>
            </a:r>
          </a:p>
        </p:txBody>
      </p:sp>
      <p:graphicFrame>
        <p:nvGraphicFramePr>
          <p:cNvPr id="57348" name="Object 4"/>
          <p:cNvGraphicFramePr>
            <a:graphicFrameLocks noChangeAspect="1"/>
          </p:cNvGraphicFramePr>
          <p:nvPr/>
        </p:nvGraphicFramePr>
        <p:xfrm>
          <a:off x="2843213" y="3284538"/>
          <a:ext cx="649287" cy="425450"/>
        </p:xfrm>
        <a:graphic>
          <a:graphicData uri="http://schemas.openxmlformats.org/presentationml/2006/ole">
            <mc:AlternateContent xmlns:mc="http://schemas.openxmlformats.org/markup-compatibility/2006">
              <mc:Choice xmlns:v="urn:schemas-microsoft-com:vml" Requires="v">
                <p:oleObj spid="_x0000_s57756" name="公式" r:id="rId3" imgW="368300" imgH="241300" progId="Equation.3">
                  <p:embed/>
                </p:oleObj>
              </mc:Choice>
              <mc:Fallback>
                <p:oleObj name="公式" r:id="rId3" imgW="368300" imgH="241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3284538"/>
                        <a:ext cx="649287"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6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回顾一下</a:t>
            </a:r>
            <a:r>
              <a:rPr lang="zh-CN" altLang="en-US" dirty="0" smtClean="0">
                <a:solidFill>
                  <a:srgbClr val="FF0000"/>
                </a:solidFill>
              </a:rPr>
              <a:t>排序算法性能比较</a:t>
            </a:r>
            <a:endParaRPr lang="zh-CN" altLang="en-US" dirty="0">
              <a:solidFill>
                <a:srgbClr val="FF0000"/>
              </a:solidFill>
            </a:endParaRPr>
          </a:p>
        </p:txBody>
      </p:sp>
      <p:pic>
        <p:nvPicPr>
          <p:cNvPr id="7" name="内容占位符 6"/>
          <p:cNvPicPr>
            <a:picLocks noGrp="1" noChangeAspect="1"/>
          </p:cNvPicPr>
          <p:nvPr>
            <p:ph idx="1"/>
          </p:nvPr>
        </p:nvPicPr>
        <p:blipFill rotWithShape="1">
          <a:blip r:embed="rId2">
            <a:extLst>
              <a:ext uri="{28A0092B-C50C-407E-A947-70E740481C1C}">
                <a14:useLocalDpi xmlns:a14="http://schemas.microsoft.com/office/drawing/2010/main" val="0"/>
              </a:ext>
            </a:extLst>
          </a:blip>
          <a:srcRect b="8135"/>
          <a:stretch/>
        </p:blipFill>
        <p:spPr>
          <a:xfrm>
            <a:off x="683568" y="1739900"/>
            <a:ext cx="7953806" cy="4137372"/>
          </a:xfrm>
        </p:spPr>
      </p:pic>
      <p:sp>
        <p:nvSpPr>
          <p:cNvPr id="5" name="灯片编号占位符 4"/>
          <p:cNvSpPr>
            <a:spLocks noGrp="1"/>
          </p:cNvSpPr>
          <p:nvPr>
            <p:ph type="sldNum" sz="quarter" idx="12"/>
          </p:nvPr>
        </p:nvSpPr>
        <p:spPr/>
        <p:txBody>
          <a:bodyPr/>
          <a:lstStyle/>
          <a:p>
            <a:pPr>
              <a:defRPr/>
            </a:pPr>
            <a:fld id="{C9F3BF96-CBF7-414F-AD22-2F0A3A6E2DE0}" type="slidenum">
              <a:rPr lang="en-US" altLang="zh-CN" smtClean="0"/>
              <a:pPr>
                <a:defRPr/>
              </a:pPr>
              <a:t>59</a:t>
            </a:fld>
            <a:endParaRPr lang="en-US" altLang="zh-CN"/>
          </a:p>
        </p:txBody>
      </p:sp>
      <p:sp>
        <p:nvSpPr>
          <p:cNvPr id="8" name="矩形 7"/>
          <p:cNvSpPr/>
          <p:nvPr/>
        </p:nvSpPr>
        <p:spPr bwMode="auto">
          <a:xfrm>
            <a:off x="5220072" y="2238198"/>
            <a:ext cx="1296144" cy="3240360"/>
          </a:xfrm>
          <a:prstGeom prst="rect">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Tahoma" pitchFamily="34" charset="0"/>
              <a:ea typeface="宋体" pitchFamily="2" charset="-122"/>
            </a:endParaRPr>
          </a:p>
        </p:txBody>
      </p:sp>
    </p:spTree>
    <p:extLst>
      <p:ext uri="{BB962C8B-B14F-4D97-AF65-F5344CB8AC3E}">
        <p14:creationId xmlns:p14="http://schemas.microsoft.com/office/powerpoint/2010/main" val="8222228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本课程与其他课程的关系</a:t>
            </a:r>
            <a:endParaRPr kumimoji="1" lang="zh-CN" altLang="en-US" dirty="0"/>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pPr>
                <a:defRPr/>
              </a:pPr>
              <a:t>6</a:t>
            </a:fld>
            <a:endParaRPr lang="en-US" altLang="zh-CN"/>
          </a:p>
        </p:txBody>
      </p:sp>
      <p:sp>
        <p:nvSpPr>
          <p:cNvPr id="5" name="矩形 4"/>
          <p:cNvSpPr/>
          <p:nvPr/>
        </p:nvSpPr>
        <p:spPr bwMode="auto">
          <a:xfrm>
            <a:off x="1043608" y="4797152"/>
            <a:ext cx="3136286" cy="720080"/>
          </a:xfrm>
          <a:prstGeom prst="rect">
            <a:avLst/>
          </a:prstGeom>
          <a:solidFill>
            <a:schemeClr val="accent2">
              <a:lumMod val="60000"/>
              <a:lumOff val="40000"/>
              <a:alpha val="20000"/>
            </a:schemeClr>
          </a:solidFill>
          <a:ln w="28575" cap="flat" cmpd="sng" algn="ctr">
            <a:solidFill>
              <a:srgbClr val="9966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zh-CN" altLang="en-US" sz="2400" b="0" dirty="0">
                <a:latin typeface="黑体" panose="02010609060101010101" pitchFamily="49" charset="-122"/>
                <a:ea typeface="黑体" panose="02010609060101010101" pitchFamily="49" charset="-122"/>
                <a:cs typeface="Heiti SC Light" charset="-122"/>
              </a:rPr>
              <a:t>程序设计基础及语言</a:t>
            </a:r>
          </a:p>
        </p:txBody>
      </p:sp>
      <p:sp>
        <p:nvSpPr>
          <p:cNvPr id="6" name="矩形 5"/>
          <p:cNvSpPr/>
          <p:nvPr/>
        </p:nvSpPr>
        <p:spPr bwMode="auto">
          <a:xfrm>
            <a:off x="4332745" y="4797152"/>
            <a:ext cx="3090975" cy="720080"/>
          </a:xfrm>
          <a:prstGeom prst="rect">
            <a:avLst/>
          </a:prstGeom>
          <a:solidFill>
            <a:schemeClr val="accent2">
              <a:lumMod val="60000"/>
              <a:lumOff val="40000"/>
              <a:alpha val="20000"/>
            </a:schemeClr>
          </a:solidFill>
          <a:ln w="28575" cap="flat" cmpd="sng" algn="ctr">
            <a:solidFill>
              <a:srgbClr val="9966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zh-CN" altLang="en-US" sz="2400" b="0" dirty="0">
                <a:latin typeface="黑体" panose="02010609060101010101" pitchFamily="49" charset="-122"/>
                <a:ea typeface="黑体" panose="02010609060101010101" pitchFamily="49" charset="-122"/>
                <a:cs typeface="Heiti SC Light" charset="-122"/>
              </a:rPr>
              <a:t>面向对象程序设计</a:t>
            </a:r>
          </a:p>
        </p:txBody>
      </p:sp>
      <p:sp>
        <p:nvSpPr>
          <p:cNvPr id="8" name="矩形 7"/>
          <p:cNvSpPr/>
          <p:nvPr/>
        </p:nvSpPr>
        <p:spPr bwMode="auto">
          <a:xfrm>
            <a:off x="1043608" y="2893586"/>
            <a:ext cx="6380112" cy="814514"/>
          </a:xfrm>
          <a:prstGeom prst="rect">
            <a:avLst/>
          </a:prstGeom>
          <a:solidFill>
            <a:srgbClr val="FF0000"/>
          </a:solid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zh-CN" altLang="en-US" sz="2800" dirty="0" smtClean="0">
                <a:solidFill>
                  <a:srgbClr val="FFFF00"/>
                </a:solidFill>
                <a:latin typeface="黑体" panose="02010609060101010101" pitchFamily="49" charset="-122"/>
                <a:ea typeface="黑体" panose="02010609060101010101" pitchFamily="49" charset="-122"/>
                <a:cs typeface="Heiti SC Light" charset="-122"/>
              </a:rPr>
              <a:t>算法分析与设计</a:t>
            </a:r>
            <a:endParaRPr lang="zh-CN" altLang="en-US" sz="2800" dirty="0">
              <a:solidFill>
                <a:srgbClr val="FFFF00"/>
              </a:solidFill>
              <a:latin typeface="黑体" panose="02010609060101010101" pitchFamily="49" charset="-122"/>
              <a:ea typeface="黑体" panose="02010609060101010101" pitchFamily="49" charset="-122"/>
              <a:cs typeface="Heiti SC Light" charset="-122"/>
            </a:endParaRPr>
          </a:p>
        </p:txBody>
      </p:sp>
      <p:sp>
        <p:nvSpPr>
          <p:cNvPr id="9" name="矩形 8"/>
          <p:cNvSpPr/>
          <p:nvPr/>
        </p:nvSpPr>
        <p:spPr bwMode="auto">
          <a:xfrm>
            <a:off x="1043608" y="3874497"/>
            <a:ext cx="6380112" cy="756258"/>
          </a:xfrm>
          <a:prstGeom prst="rect">
            <a:avLst/>
          </a:prstGeom>
          <a:solidFill>
            <a:schemeClr val="accent1">
              <a:lumMod val="60000"/>
              <a:lumOff val="40000"/>
              <a:alpha val="20000"/>
            </a:schemeClr>
          </a:solidFill>
          <a:ln w="28575" cap="flat" cmpd="sng" algn="ctr">
            <a:solidFill>
              <a:schemeClr val="accent5">
                <a:lumMod val="50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zh-CN" altLang="en-US" sz="2400" b="0">
                <a:latin typeface="黑体" panose="02010609060101010101" pitchFamily="49" charset="-122"/>
                <a:ea typeface="黑体" panose="02010609060101010101" pitchFamily="49" charset="-122"/>
                <a:cs typeface="Heiti SC Light" charset="-122"/>
              </a:rPr>
              <a:t>数据结构与算法</a:t>
            </a:r>
            <a:endParaRPr lang="zh-CN" altLang="en-US" sz="2400" b="0" dirty="0">
              <a:latin typeface="黑体" panose="02010609060101010101" pitchFamily="49" charset="-122"/>
              <a:ea typeface="黑体" panose="02010609060101010101" pitchFamily="49" charset="-122"/>
              <a:cs typeface="Heiti SC Light" charset="-122"/>
            </a:endParaRPr>
          </a:p>
        </p:txBody>
      </p:sp>
      <p:sp>
        <p:nvSpPr>
          <p:cNvPr id="10" name="矩形 9"/>
          <p:cNvSpPr/>
          <p:nvPr/>
        </p:nvSpPr>
        <p:spPr bwMode="auto">
          <a:xfrm>
            <a:off x="1043608" y="1916832"/>
            <a:ext cx="1368152" cy="810357"/>
          </a:xfrm>
          <a:prstGeom prst="rect">
            <a:avLst/>
          </a:prstGeom>
          <a:solidFill>
            <a:srgbClr val="00B0F0">
              <a:alpha val="20000"/>
            </a:srgbClr>
          </a:solidFill>
          <a:ln w="28575" cap="flat" cmpd="sng" algn="ctr">
            <a:solidFill>
              <a:schemeClr val="tx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zh-CN" altLang="en-US" sz="2400" b="0" dirty="0">
                <a:latin typeface="黑体" panose="02010609060101010101" pitchFamily="49" charset="-122"/>
                <a:ea typeface="黑体" panose="02010609060101010101" pitchFamily="49" charset="-122"/>
                <a:cs typeface="Heiti SC Light" charset="-122"/>
              </a:rPr>
              <a:t>编译</a:t>
            </a:r>
          </a:p>
          <a:p>
            <a:pPr algn="ctr" eaLnBrk="1" hangingPunct="1"/>
            <a:r>
              <a:rPr lang="zh-CN" altLang="en-US" sz="2400" b="0" dirty="0">
                <a:latin typeface="黑体" panose="02010609060101010101" pitchFamily="49" charset="-122"/>
                <a:ea typeface="黑体" panose="02010609060101010101" pitchFamily="49" charset="-122"/>
                <a:cs typeface="Heiti SC Light" charset="-122"/>
              </a:rPr>
              <a:t>原理</a:t>
            </a:r>
          </a:p>
        </p:txBody>
      </p:sp>
      <p:sp>
        <p:nvSpPr>
          <p:cNvPr id="11" name="矩形 10"/>
          <p:cNvSpPr/>
          <p:nvPr/>
        </p:nvSpPr>
        <p:spPr bwMode="auto">
          <a:xfrm>
            <a:off x="6052102" y="1916832"/>
            <a:ext cx="1348051" cy="810357"/>
          </a:xfrm>
          <a:prstGeom prst="rect">
            <a:avLst/>
          </a:prstGeom>
          <a:solidFill>
            <a:srgbClr val="00B0F0">
              <a:alpha val="20000"/>
            </a:srgbClr>
          </a:solidFill>
          <a:ln w="28575" cap="flat" cmpd="sng" algn="ctr">
            <a:solidFill>
              <a:schemeClr val="tx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zh-CN" altLang="en-US" sz="2400" b="0" dirty="0">
                <a:latin typeface="黑体" panose="02010609060101010101" pitchFamily="49" charset="-122"/>
                <a:ea typeface="黑体" panose="02010609060101010101" pitchFamily="49" charset="-122"/>
                <a:cs typeface="Heiti SC Light" charset="-122"/>
              </a:rPr>
              <a:t>数据库原理</a:t>
            </a:r>
          </a:p>
        </p:txBody>
      </p:sp>
      <p:sp>
        <p:nvSpPr>
          <p:cNvPr id="12" name="矩形 11"/>
          <p:cNvSpPr/>
          <p:nvPr/>
        </p:nvSpPr>
        <p:spPr bwMode="auto">
          <a:xfrm>
            <a:off x="4427984" y="1916832"/>
            <a:ext cx="1376028" cy="810357"/>
          </a:xfrm>
          <a:prstGeom prst="rect">
            <a:avLst/>
          </a:prstGeom>
          <a:solidFill>
            <a:srgbClr val="00B0F0">
              <a:alpha val="20000"/>
            </a:srgbClr>
          </a:solidFill>
          <a:ln w="28575" cap="flat" cmpd="sng" algn="ctr">
            <a:solidFill>
              <a:schemeClr val="tx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zh-CN" altLang="en-US" sz="2400" b="0">
                <a:latin typeface="黑体" panose="02010609060101010101" pitchFamily="49" charset="-122"/>
                <a:ea typeface="黑体" panose="02010609060101010101" pitchFamily="49" charset="-122"/>
                <a:cs typeface="Heiti SC Light" charset="-122"/>
              </a:rPr>
              <a:t>计算机网络</a:t>
            </a:r>
            <a:endParaRPr lang="zh-CN" altLang="en-US" sz="2400" b="0" dirty="0">
              <a:latin typeface="黑体" panose="02010609060101010101" pitchFamily="49" charset="-122"/>
              <a:ea typeface="黑体" panose="02010609060101010101" pitchFamily="49" charset="-122"/>
              <a:cs typeface="Heiti SC Light" charset="-122"/>
            </a:endParaRPr>
          </a:p>
        </p:txBody>
      </p:sp>
      <p:sp>
        <p:nvSpPr>
          <p:cNvPr id="13" name="矩形 12"/>
          <p:cNvSpPr/>
          <p:nvPr/>
        </p:nvSpPr>
        <p:spPr bwMode="auto">
          <a:xfrm>
            <a:off x="2731858" y="1916832"/>
            <a:ext cx="1336086" cy="810357"/>
          </a:xfrm>
          <a:prstGeom prst="rect">
            <a:avLst/>
          </a:prstGeom>
          <a:solidFill>
            <a:srgbClr val="00B0F0">
              <a:alpha val="20000"/>
            </a:srgbClr>
          </a:solidFill>
          <a:ln w="28575" cap="flat" cmpd="sng" algn="ctr">
            <a:solidFill>
              <a:schemeClr val="tx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zh-CN" altLang="en-US" sz="2400" b="0" dirty="0">
                <a:latin typeface="黑体" panose="02010609060101010101" pitchFamily="49" charset="-122"/>
                <a:ea typeface="黑体" panose="02010609060101010101" pitchFamily="49" charset="-122"/>
                <a:cs typeface="Heiti SC Light" charset="-122"/>
              </a:rPr>
              <a:t>操作</a:t>
            </a:r>
          </a:p>
          <a:p>
            <a:pPr algn="ctr" eaLnBrk="1" hangingPunct="1"/>
            <a:r>
              <a:rPr lang="zh-CN" altLang="en-US" sz="2400" b="0" dirty="0">
                <a:latin typeface="黑体" panose="02010609060101010101" pitchFamily="49" charset="-122"/>
                <a:ea typeface="黑体" panose="02010609060101010101" pitchFamily="49" charset="-122"/>
                <a:cs typeface="Heiti SC Light" charset="-122"/>
              </a:rPr>
              <a:t>系统</a:t>
            </a:r>
          </a:p>
        </p:txBody>
      </p:sp>
    </p:spTree>
    <p:extLst>
      <p:ext uri="{BB962C8B-B14F-4D97-AF65-F5344CB8AC3E}">
        <p14:creationId xmlns:p14="http://schemas.microsoft.com/office/powerpoint/2010/main" val="11127972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latin typeface="Times New Roman" charset="0"/>
              </a:rPr>
              <a:t>渐近分析的记号</a:t>
            </a:r>
            <a:endParaRPr lang="zh-CN" altLang="en-US" dirty="0"/>
          </a:p>
        </p:txBody>
      </p:sp>
      <p:sp>
        <p:nvSpPr>
          <p:cNvPr id="7" name="内容占位符 6"/>
          <p:cNvSpPr>
            <a:spLocks noGrp="1"/>
          </p:cNvSpPr>
          <p:nvPr>
            <p:ph idx="1"/>
          </p:nvPr>
        </p:nvSpPr>
        <p:spPr/>
        <p:txBody>
          <a:bodyPr/>
          <a:lstStyle/>
          <a:p>
            <a:pPr eaLnBrk="1" hangingPunct="1">
              <a:spcBef>
                <a:spcPct val="0"/>
              </a:spcBef>
              <a:spcAft>
                <a:spcPct val="20000"/>
              </a:spcAft>
              <a:defRPr/>
            </a:pPr>
            <a:r>
              <a:rPr lang="zh-CN" altLang="en-US" b="1" dirty="0">
                <a:latin typeface="Times New Roman" panose="02020603050405020304" pitchFamily="18" charset="0"/>
                <a:cs typeface="Times New Roman" panose="02020603050405020304" pitchFamily="18" charset="0"/>
              </a:rPr>
              <a:t>渐近上界记号 </a:t>
            </a:r>
            <a:r>
              <a:rPr lang="en-US" altLang="zh-CN" i="1" dirty="0">
                <a:latin typeface="Times New Roman" panose="02020603050405020304" pitchFamily="18" charset="0"/>
                <a:cs typeface="Times New Roman" panose="02020603050405020304" pitchFamily="18" charset="0"/>
              </a:rPr>
              <a:t>O</a:t>
            </a:r>
          </a:p>
          <a:p>
            <a:pPr eaLnBrk="1" hangingPunct="1">
              <a:spcBef>
                <a:spcPct val="0"/>
              </a:spcBef>
              <a:spcAft>
                <a:spcPct val="20000"/>
              </a:spcAft>
              <a:defRPr/>
            </a:pPr>
            <a:r>
              <a:rPr lang="zh-CN" altLang="en-US" b="1" dirty="0">
                <a:latin typeface="Times New Roman" panose="02020603050405020304" pitchFamily="18" charset="0"/>
                <a:cs typeface="Times New Roman" panose="02020603050405020304" pitchFamily="18" charset="0"/>
              </a:rPr>
              <a:t>渐近下界记号 </a:t>
            </a:r>
            <a:r>
              <a:rPr lang="zh-CN" altLang="en-US" b="1" dirty="0">
                <a:latin typeface="Times New Roman" panose="02020603050405020304" pitchFamily="18" charset="0"/>
                <a:cs typeface="Times New Roman" panose="02020603050405020304" pitchFamily="18" charset="0"/>
                <a:sym typeface="Symbol" charset="2"/>
              </a:rPr>
              <a:t></a:t>
            </a:r>
            <a:r>
              <a:rPr lang="zh-CN" altLang="en-US" b="1" dirty="0">
                <a:latin typeface="Times New Roman" panose="02020603050405020304" pitchFamily="18" charset="0"/>
                <a:cs typeface="Times New Roman" panose="02020603050405020304" pitchFamily="18" charset="0"/>
              </a:rPr>
              <a:t> </a:t>
            </a:r>
          </a:p>
          <a:p>
            <a:pPr eaLnBrk="1" hangingPunct="1">
              <a:spcBef>
                <a:spcPct val="0"/>
              </a:spcBef>
              <a:spcAft>
                <a:spcPct val="20000"/>
              </a:spcAft>
              <a:defRPr/>
            </a:pPr>
            <a:r>
              <a:rPr lang="zh-CN" altLang="en-US" b="1" dirty="0">
                <a:latin typeface="Times New Roman" panose="02020603050405020304" pitchFamily="18" charset="0"/>
                <a:cs typeface="Times New Roman" panose="02020603050405020304" pitchFamily="18" charset="0"/>
              </a:rPr>
              <a:t>紧渐近界记号 </a:t>
            </a:r>
            <a:r>
              <a:rPr lang="zh-CN" altLang="en-US" b="1" dirty="0">
                <a:latin typeface="Times New Roman" panose="02020603050405020304" pitchFamily="18" charset="0"/>
                <a:cs typeface="Times New Roman" panose="02020603050405020304" pitchFamily="18" charset="0"/>
                <a:sym typeface="Symbol" charset="2"/>
              </a:rPr>
              <a:t></a:t>
            </a:r>
            <a:r>
              <a:rPr lang="zh-CN" altLang="en-US" b="1" dirty="0">
                <a:latin typeface="Times New Roman" panose="02020603050405020304" pitchFamily="18" charset="0"/>
                <a:cs typeface="Times New Roman" panose="02020603050405020304" pitchFamily="18" charset="0"/>
              </a:rPr>
              <a:t> </a:t>
            </a:r>
            <a:endParaRPr lang="en-US" altLang="zh-CN" b="1" dirty="0">
              <a:latin typeface="Times New Roman" panose="02020603050405020304" pitchFamily="18" charset="0"/>
              <a:cs typeface="Times New Roman" panose="02020603050405020304" pitchFamily="18" charset="0"/>
            </a:endParaRPr>
          </a:p>
          <a:p>
            <a:pPr eaLnBrk="1" hangingPunct="1">
              <a:spcBef>
                <a:spcPct val="0"/>
              </a:spcBef>
              <a:spcAft>
                <a:spcPct val="20000"/>
              </a:spcAft>
              <a:defRPr/>
            </a:pPr>
            <a:r>
              <a:rPr lang="zh-CN" altLang="en-US" b="1" dirty="0">
                <a:latin typeface="Times New Roman" panose="02020603050405020304" pitchFamily="18" charset="0"/>
                <a:cs typeface="Times New Roman" panose="02020603050405020304" pitchFamily="18" charset="0"/>
              </a:rPr>
              <a:t>非紧上界记号 </a:t>
            </a:r>
            <a:r>
              <a:rPr lang="en-US" altLang="zh-CN" b="1" i="1" dirty="0">
                <a:latin typeface="Times New Roman" panose="02020603050405020304" pitchFamily="18" charset="0"/>
                <a:cs typeface="Times New Roman" panose="02020603050405020304" pitchFamily="18" charset="0"/>
              </a:rPr>
              <a:t>o</a:t>
            </a:r>
            <a:r>
              <a:rPr lang="en-US" altLang="zh-CN" b="1" dirty="0">
                <a:latin typeface="Times New Roman" panose="02020603050405020304" pitchFamily="18" charset="0"/>
                <a:cs typeface="Times New Roman" panose="02020603050405020304" pitchFamily="18" charset="0"/>
              </a:rPr>
              <a:t> </a:t>
            </a:r>
          </a:p>
          <a:p>
            <a:pPr eaLnBrk="1" hangingPunct="1">
              <a:spcBef>
                <a:spcPct val="0"/>
              </a:spcBef>
              <a:spcAft>
                <a:spcPct val="20000"/>
              </a:spcAft>
              <a:defRPr/>
            </a:pPr>
            <a:r>
              <a:rPr lang="zh-CN" altLang="en-US" b="1" dirty="0">
                <a:latin typeface="Times New Roman" panose="02020603050405020304" pitchFamily="18" charset="0"/>
                <a:cs typeface="Times New Roman" panose="02020603050405020304" pitchFamily="18" charset="0"/>
              </a:rPr>
              <a:t>非紧下界记号 </a:t>
            </a:r>
            <a:r>
              <a:rPr lang="zh-CN" altLang="en-US" b="1" i="1" dirty="0">
                <a:latin typeface="Times New Roman" panose="02020603050405020304" pitchFamily="18" charset="0"/>
                <a:cs typeface="Times New Roman" panose="02020603050405020304" pitchFamily="18" charset="0"/>
                <a:sym typeface="Symbol" charset="2"/>
              </a:rPr>
              <a:t></a:t>
            </a:r>
            <a:r>
              <a:rPr lang="zh-CN" altLang="en-US" sz="4000" dirty="0">
                <a:latin typeface="Times New Roman" panose="02020603050405020304" pitchFamily="18" charset="0"/>
                <a:cs typeface="Times New Roman" panose="02020603050405020304" pitchFamily="18" charset="0"/>
              </a:rPr>
              <a:t> </a:t>
            </a:r>
            <a:r>
              <a:rPr lang="zh-CN" altLang="en-US" i="1" dirty="0">
                <a:latin typeface="Times New Roman" panose="02020603050405020304" pitchFamily="18" charset="0"/>
                <a:cs typeface="Times New Roman" panose="02020603050405020304" pitchFamily="18" charset="0"/>
              </a:rPr>
              <a:t> </a:t>
            </a:r>
          </a:p>
        </p:txBody>
      </p:sp>
      <p:sp>
        <p:nvSpPr>
          <p:cNvPr id="5" name="灯片编号占位符 4"/>
          <p:cNvSpPr>
            <a:spLocks noGrp="1"/>
          </p:cNvSpPr>
          <p:nvPr>
            <p:ph type="sldNum" sz="quarter" idx="12"/>
          </p:nvPr>
        </p:nvSpPr>
        <p:spPr/>
        <p:txBody>
          <a:bodyPr/>
          <a:lstStyle/>
          <a:p>
            <a:pPr>
              <a:defRPr/>
            </a:pPr>
            <a:fld id="{C9F3BF96-CBF7-414F-AD22-2F0A3A6E2DE0}" type="slidenum">
              <a:rPr lang="en-US" altLang="zh-CN" smtClean="0"/>
              <a:pPr>
                <a:defRPr/>
              </a:pPr>
              <a:t>60</a:t>
            </a:fld>
            <a:endParaRPr lang="en-US" altLang="zh-CN"/>
          </a:p>
        </p:txBody>
      </p:sp>
      <p:sp>
        <p:nvSpPr>
          <p:cNvPr id="8" name="矩形 7"/>
          <p:cNvSpPr/>
          <p:nvPr/>
        </p:nvSpPr>
        <p:spPr>
          <a:xfrm>
            <a:off x="852706" y="5085184"/>
            <a:ext cx="7931980" cy="584775"/>
          </a:xfrm>
          <a:prstGeom prst="rect">
            <a:avLst/>
          </a:prstGeom>
        </p:spPr>
        <p:txBody>
          <a:bodyPr wrap="none">
            <a:spAutoFit/>
          </a:bodyPr>
          <a:lstStyle/>
          <a:p>
            <a:pPr eaLnBrk="1" hangingPunct="1">
              <a:spcAft>
                <a:spcPct val="20000"/>
              </a:spcAft>
              <a:defRPr/>
            </a:pPr>
            <a:r>
              <a:rPr lang="zh-CN" altLang="en-US"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下面的讨论中，对所有</a:t>
            </a:r>
            <a:r>
              <a:rPr lang="en-US" altLang="zh-CN" sz="32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n</a:t>
            </a:r>
            <a:r>
              <a:rPr lang="zh-CN" altLang="en-US"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2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2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n</a:t>
            </a:r>
            <a:r>
              <a:rPr lang="en-US" altLang="zh-CN"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200" dirty="0">
                <a:solidFill>
                  <a:srgbClr val="FF0000"/>
                </a:solidFill>
                <a:latin typeface="+mn-ea"/>
                <a:ea typeface="+mn-ea"/>
                <a:cs typeface="Times New Roman" panose="02020603050405020304" pitchFamily="18" charset="0"/>
                <a:sym typeface="Symbol" charset="2"/>
              </a:rPr>
              <a:t>≥</a:t>
            </a:r>
            <a:r>
              <a:rPr lang="en-US" altLang="zh-CN"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2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a:t>
            </a:r>
            <a:r>
              <a:rPr lang="en-US" altLang="zh-CN"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2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n</a:t>
            </a:r>
            <a:r>
              <a:rPr lang="en-US" altLang="zh-CN"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200" dirty="0">
                <a:solidFill>
                  <a:srgbClr val="FF0000"/>
                </a:solidFill>
                <a:latin typeface="+mn-ea"/>
                <a:ea typeface="+mn-ea"/>
                <a:cs typeface="Times New Roman" panose="02020603050405020304" pitchFamily="18" charset="0"/>
                <a:sym typeface="Symbol" charset="2"/>
              </a:rPr>
              <a:t>≥</a:t>
            </a:r>
            <a:r>
              <a:rPr lang="en-US" altLang="zh-CN"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a:t>
            </a:r>
            <a:endParaRPr lang="zh-CN" altLang="en-US"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3373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242BE6AF-5093-F642-9EE9-2ADAAE8AE6BA}" type="slidenum">
              <a:rPr lang="en-US" altLang="zh-CN" sz="1400" smtClean="0">
                <a:latin typeface="Times New Roman" panose="02020603050405020304" pitchFamily="18" charset="0"/>
              </a:rPr>
              <a:pPr>
                <a:spcBef>
                  <a:spcPct val="0"/>
                </a:spcBef>
                <a:buClrTx/>
                <a:buSzTx/>
                <a:buFontTx/>
                <a:buNone/>
                <a:defRPr/>
              </a:pPr>
              <a:t>61</a:t>
            </a:fld>
            <a:endParaRPr lang="en-US" altLang="zh-CN" sz="1400" smtClean="0">
              <a:latin typeface="Times New Roman" panose="02020603050405020304" pitchFamily="18" charset="0"/>
            </a:endParaRPr>
          </a:p>
        </p:txBody>
      </p:sp>
      <p:sp>
        <p:nvSpPr>
          <p:cNvPr id="46083" name="Rectangle 2"/>
          <p:cNvSpPr>
            <a:spLocks noGrp="1" noChangeArrowheads="1"/>
          </p:cNvSpPr>
          <p:nvPr>
            <p:ph type="title"/>
          </p:nvPr>
        </p:nvSpPr>
        <p:spPr/>
        <p:txBody>
          <a:bodyPr/>
          <a:lstStyle/>
          <a:p>
            <a:pPr eaLnBrk="1" hangingPunct="1">
              <a:defRPr/>
            </a:pPr>
            <a:r>
              <a:rPr lang="zh-CN" altLang="en-US" dirty="0">
                <a:latin typeface="Times New Roman" charset="0"/>
              </a:rPr>
              <a:t>渐近分析的记号</a:t>
            </a:r>
          </a:p>
        </p:txBody>
      </p:sp>
      <p:sp>
        <p:nvSpPr>
          <p:cNvPr id="46084" name="Rectangle 3"/>
          <p:cNvSpPr>
            <a:spLocks noGrp="1" noChangeArrowheads="1"/>
          </p:cNvSpPr>
          <p:nvPr>
            <p:ph type="body" idx="1"/>
          </p:nvPr>
        </p:nvSpPr>
        <p:spPr>
          <a:xfrm>
            <a:off x="755650" y="1557338"/>
            <a:ext cx="8274050" cy="5111750"/>
          </a:xfrm>
        </p:spPr>
        <p:txBody>
          <a:bodyPr/>
          <a:lstStyle/>
          <a:p>
            <a:pPr eaLnBrk="1" hangingPunct="1">
              <a:spcBef>
                <a:spcPct val="0"/>
              </a:spcBef>
              <a:spcAft>
                <a:spcPct val="20000"/>
              </a:spcAft>
              <a:defRPr/>
            </a:pPr>
            <a:r>
              <a:rPr lang="zh-CN" altLang="en-US" b="1" dirty="0" smtClean="0">
                <a:latin typeface="Times New Roman" panose="02020603050405020304" pitchFamily="18" charset="0"/>
                <a:cs typeface="Times New Roman" panose="02020603050405020304" pitchFamily="18" charset="0"/>
              </a:rPr>
              <a:t>渐</a:t>
            </a:r>
            <a:r>
              <a:rPr lang="zh-CN" altLang="en-US" b="1" dirty="0">
                <a:latin typeface="Times New Roman" panose="02020603050405020304" pitchFamily="18" charset="0"/>
                <a:cs typeface="Times New Roman" panose="02020603050405020304" pitchFamily="18" charset="0"/>
              </a:rPr>
              <a:t>近上界记号</a:t>
            </a:r>
            <a:r>
              <a:rPr lang="en-US" altLang="zh-CN" i="1" dirty="0">
                <a:latin typeface="Times New Roman" panose="02020603050405020304" pitchFamily="18" charset="0"/>
                <a:cs typeface="Times New Roman" panose="02020603050405020304" pitchFamily="18" charset="0"/>
              </a:rPr>
              <a:t>O</a:t>
            </a:r>
          </a:p>
          <a:p>
            <a:pPr lvl="1" eaLnBrk="1" hangingPunct="1">
              <a:spcBef>
                <a:spcPct val="0"/>
              </a:spcBef>
              <a:spcAft>
                <a:spcPct val="20000"/>
              </a:spcAft>
              <a:defRPr/>
            </a:pPr>
            <a:r>
              <a:rPr lang="zh-CN" altLang="en-US" dirty="0">
                <a:latin typeface="Times New Roman" panose="02020603050405020304" pitchFamily="18" charset="0"/>
                <a:cs typeface="Times New Roman" panose="02020603050405020304" pitchFamily="18" charset="0"/>
              </a:rPr>
              <a:t>若</a:t>
            </a:r>
            <a:r>
              <a:rPr lang="zh-CN" altLang="en-US" dirty="0" smtClean="0">
                <a:latin typeface="Times New Roman" panose="02020603050405020304" pitchFamily="18" charset="0"/>
                <a:cs typeface="Times New Roman" panose="02020603050405020304" pitchFamily="18" charset="0"/>
              </a:rPr>
              <a:t>存在两个正的常数</a:t>
            </a:r>
            <a:r>
              <a:rPr lang="en-US" altLang="zh-CN" i="1"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和</a:t>
            </a:r>
            <a:r>
              <a:rPr lang="en-US" altLang="zh-CN" i="1" dirty="0">
                <a:latin typeface="Times New Roman" panose="02020603050405020304" pitchFamily="18" charset="0"/>
                <a:cs typeface="Times New Roman" panose="02020603050405020304" pitchFamily="18" charset="0"/>
              </a:rPr>
              <a:t>n</a:t>
            </a:r>
            <a:r>
              <a:rPr lang="en-US" altLang="zh-CN" baseline="-25000" dirty="0">
                <a:latin typeface="Times New Roman" panose="02020603050405020304" pitchFamily="18" charset="0"/>
                <a:cs typeface="Times New Roman" panose="02020603050405020304" pitchFamily="18" charset="0"/>
              </a:rPr>
              <a:t>0 </a:t>
            </a:r>
            <a:r>
              <a:rPr lang="zh-CN" altLang="en-US" dirty="0" smtClean="0">
                <a:latin typeface="Times New Roman" panose="02020603050405020304" pitchFamily="18" charset="0"/>
                <a:cs typeface="Times New Roman" panose="02020603050405020304" pitchFamily="18" charset="0"/>
              </a:rPr>
              <a:t>，使得</a:t>
            </a:r>
            <a:r>
              <a:rPr lang="zh-CN" altLang="en-US" dirty="0">
                <a:latin typeface="Times New Roman" panose="02020603050405020304" pitchFamily="18" charset="0"/>
                <a:cs typeface="Times New Roman" panose="02020603050405020304" pitchFamily="18" charset="0"/>
              </a:rPr>
              <a:t>对所有</a:t>
            </a:r>
            <a:r>
              <a:rPr lang="en-US" altLang="zh-CN" i="1" dirty="0" smtClean="0">
                <a:latin typeface="Times New Roman" panose="02020603050405020304" pitchFamily="18" charset="0"/>
                <a:cs typeface="Times New Roman" panose="02020603050405020304" pitchFamily="18" charset="0"/>
              </a:rPr>
              <a:t>n</a:t>
            </a:r>
            <a:r>
              <a:rPr lang="en-US" altLang="zh-CN" dirty="0" smtClean="0">
                <a:latin typeface="宋体" panose="02010600030101010101" pitchFamily="2" charset="-122"/>
                <a:ea typeface="宋体" panose="02010600030101010101" pitchFamily="2" charset="-122"/>
                <a:cs typeface="Times New Roman" panose="02020603050405020304" pitchFamily="18" charset="0"/>
                <a:sym typeface="Symbol" charset="2"/>
              </a:rPr>
              <a:t>≥</a:t>
            </a:r>
            <a:r>
              <a:rPr lang="en-US" altLang="zh-CN" i="1" dirty="0" smtClean="0">
                <a:latin typeface="Times New Roman" panose="02020603050405020304" pitchFamily="18" charset="0"/>
                <a:cs typeface="Times New Roman" panose="02020603050405020304" pitchFamily="18" charset="0"/>
              </a:rPr>
              <a:t>n</a:t>
            </a:r>
            <a:r>
              <a:rPr lang="en-US" altLang="zh-CN" baseline="-25000" dirty="0" smtClean="0">
                <a:latin typeface="Times New Roman" panose="02020603050405020304" pitchFamily="18" charset="0"/>
                <a:cs typeface="Times New Roman" panose="02020603050405020304" pitchFamily="18" charset="0"/>
              </a:rPr>
              <a:t>0</a:t>
            </a:r>
            <a:r>
              <a:rPr lang="zh-CN" altLang="en-US" dirty="0" smtClean="0">
                <a:latin typeface="Times New Roman" panose="02020603050405020304" pitchFamily="18" charset="0"/>
                <a:cs typeface="Times New Roman" panose="02020603050405020304" pitchFamily="18" charset="0"/>
              </a:rPr>
              <a:t>，都有：</a:t>
            </a:r>
            <a:r>
              <a:rPr lang="en-US" altLang="zh-CN" i="1" dirty="0" smtClean="0">
                <a:latin typeface="Times New Roman" panose="02020603050405020304" pitchFamily="18" charset="0"/>
                <a:cs typeface="Times New Roman" panose="02020603050405020304" pitchFamily="18" charset="0"/>
              </a:rPr>
              <a:t>f </a:t>
            </a:r>
            <a:r>
              <a:rPr lang="en-US" altLang="zh-CN" dirty="0" smtClean="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n</a:t>
            </a:r>
            <a:r>
              <a:rPr lang="en-US" altLang="zh-CN" dirty="0" smtClean="0">
                <a:latin typeface="Times New Roman" panose="02020603050405020304" pitchFamily="18" charset="0"/>
                <a:cs typeface="Times New Roman" panose="02020603050405020304" pitchFamily="18" charset="0"/>
              </a:rPr>
              <a:t>)</a:t>
            </a:r>
            <a:r>
              <a:rPr lang="en-US" altLang="zh-CN"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sym typeface="Symbol" charset="2"/>
              </a:rPr>
              <a:t>≤</a:t>
            </a:r>
            <a:r>
              <a:rPr lang="en-US" altLang="zh-CN" i="1" dirty="0" err="1" smtClean="0">
                <a:latin typeface="Times New Roman" panose="02020603050405020304" pitchFamily="18" charset="0"/>
                <a:cs typeface="Times New Roman" panose="02020603050405020304" pitchFamily="18" charset="0"/>
              </a:rPr>
              <a:t>c</a:t>
            </a:r>
            <a:r>
              <a:rPr lang="en-US" altLang="zh-CN" sz="2400" dirty="0" err="1" smtClean="0">
                <a:latin typeface="Times New Roman" panose="02020603050405020304" pitchFamily="18" charset="0"/>
                <a:cs typeface="Times New Roman" panose="02020603050405020304" pitchFamily="18" charset="0"/>
              </a:rPr>
              <a:t>×</a:t>
            </a:r>
            <a:r>
              <a:rPr lang="en-US" altLang="zh-CN" i="1" dirty="0" err="1" smtClean="0">
                <a:latin typeface="Times New Roman" panose="02020603050405020304" pitchFamily="18" charset="0"/>
                <a:cs typeface="Times New Roman" panose="02020603050405020304" pitchFamily="18" charset="0"/>
              </a:rPr>
              <a:t>g</a:t>
            </a:r>
            <a:r>
              <a:rPr lang="en-US" altLang="zh-CN" dirty="0" smtClean="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，则称</a:t>
            </a:r>
            <a:r>
              <a:rPr lang="en-US" altLang="zh-CN" i="1" dirty="0" smtClean="0">
                <a:latin typeface="Times New Roman" panose="02020603050405020304" pitchFamily="18" charset="0"/>
                <a:cs typeface="Times New Roman" panose="02020603050405020304" pitchFamily="18" charset="0"/>
              </a:rPr>
              <a:t> f </a:t>
            </a:r>
            <a:r>
              <a:rPr lang="en-US" altLang="zh-CN" dirty="0" smtClean="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r>
              <a:rPr lang="en-US" altLang="zh-CN"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en-US" altLang="zh-CN" i="1" dirty="0" smtClean="0">
                <a:latin typeface="Times New Roman" panose="02020603050405020304" pitchFamily="18" charset="0"/>
                <a:cs typeface="Times New Roman" panose="02020603050405020304" pitchFamily="18" charset="0"/>
              </a:rPr>
              <a:t>O</a:t>
            </a:r>
            <a:r>
              <a:rPr lang="en-US" altLang="zh-CN" dirty="0" smtClean="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g</a:t>
            </a:r>
            <a:r>
              <a:rPr lang="en-US" altLang="zh-CN" dirty="0" smtClean="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grpSp>
        <p:nvGrpSpPr>
          <p:cNvPr id="5" name="Group 48"/>
          <p:cNvGrpSpPr>
            <a:grpSpLocks/>
          </p:cNvGrpSpPr>
          <p:nvPr/>
        </p:nvGrpSpPr>
        <p:grpSpPr bwMode="auto">
          <a:xfrm>
            <a:off x="1617117" y="3216994"/>
            <a:ext cx="5691187" cy="3308350"/>
            <a:chOff x="1200" y="1982"/>
            <a:chExt cx="3585" cy="2084"/>
          </a:xfrm>
        </p:grpSpPr>
        <p:sp>
          <p:nvSpPr>
            <p:cNvPr id="6" name="Text Box 34"/>
            <p:cNvSpPr txBox="1">
              <a:spLocks noChangeArrowheads="1"/>
            </p:cNvSpPr>
            <p:nvPr/>
          </p:nvSpPr>
          <p:spPr bwMode="auto">
            <a:xfrm>
              <a:off x="2234" y="3791"/>
              <a:ext cx="156"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1600" b="1" i="1">
                  <a:latin typeface="Times New Roman" panose="02020603050405020304" pitchFamily="18" charset="0"/>
                </a:rPr>
                <a:t>n</a:t>
              </a:r>
              <a:r>
                <a:rPr lang="en-US" altLang="zh-CN" sz="1600" b="1" baseline="-25000">
                  <a:latin typeface="Times New Roman" panose="02020603050405020304" pitchFamily="18" charset="0"/>
                </a:rPr>
                <a:t>0</a:t>
              </a:r>
              <a:endParaRPr lang="en-US" altLang="zh-CN" sz="1600" b="1">
                <a:latin typeface="Times New Roman" panose="02020603050405020304" pitchFamily="18" charset="0"/>
              </a:endParaRPr>
            </a:p>
          </p:txBody>
        </p:sp>
        <p:sp>
          <p:nvSpPr>
            <p:cNvPr id="7" name="Line 35"/>
            <p:cNvSpPr>
              <a:spLocks noChangeShapeType="1"/>
            </p:cNvSpPr>
            <p:nvPr/>
          </p:nvSpPr>
          <p:spPr bwMode="auto">
            <a:xfrm>
              <a:off x="1446" y="3786"/>
              <a:ext cx="3311" cy="0"/>
            </a:xfrm>
            <a:prstGeom prst="line">
              <a:avLst/>
            </a:prstGeom>
            <a:noFill/>
            <a:ln w="2857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8" name="Line 36"/>
            <p:cNvSpPr>
              <a:spLocks noChangeShapeType="1"/>
            </p:cNvSpPr>
            <p:nvPr/>
          </p:nvSpPr>
          <p:spPr bwMode="auto">
            <a:xfrm flipV="1">
              <a:off x="1460" y="2011"/>
              <a:ext cx="0" cy="1775"/>
            </a:xfrm>
            <a:prstGeom prst="line">
              <a:avLst/>
            </a:prstGeom>
            <a:noFill/>
            <a:ln w="2857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9" name="Text Box 37"/>
            <p:cNvSpPr txBox="1">
              <a:spLocks noChangeArrowheads="1"/>
            </p:cNvSpPr>
            <p:nvPr/>
          </p:nvSpPr>
          <p:spPr bwMode="auto">
            <a:xfrm>
              <a:off x="4025" y="3864"/>
              <a:ext cx="76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1800" b="1">
                  <a:latin typeface="Times New Roman" panose="02020603050405020304" pitchFamily="18" charset="0"/>
                </a:rPr>
                <a:t>问题规模</a:t>
              </a:r>
              <a:r>
                <a:rPr lang="en-US" altLang="zh-CN" sz="1800" b="1" i="1">
                  <a:latin typeface="Times New Roman" panose="02020603050405020304" pitchFamily="18" charset="0"/>
                </a:rPr>
                <a:t>n</a:t>
              </a:r>
              <a:endParaRPr lang="en-US" altLang="zh-CN" sz="1800" b="1">
                <a:latin typeface="Times New Roman" panose="02020603050405020304" pitchFamily="18" charset="0"/>
              </a:endParaRPr>
            </a:p>
          </p:txBody>
        </p:sp>
        <p:sp>
          <p:nvSpPr>
            <p:cNvPr id="10" name="Text Box 38"/>
            <p:cNvSpPr txBox="1">
              <a:spLocks noChangeArrowheads="1"/>
            </p:cNvSpPr>
            <p:nvPr/>
          </p:nvSpPr>
          <p:spPr bwMode="auto">
            <a:xfrm>
              <a:off x="1200" y="2000"/>
              <a:ext cx="141"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lnSpc>
                  <a:spcPct val="80000"/>
                </a:lnSpc>
                <a:spcBef>
                  <a:spcPct val="0"/>
                </a:spcBef>
                <a:buFontTx/>
                <a:buNone/>
              </a:pPr>
              <a:r>
                <a:rPr lang="zh-CN" altLang="en-US" sz="1800" b="1" dirty="0">
                  <a:latin typeface="Times New Roman" panose="02020603050405020304" pitchFamily="18" charset="0"/>
                </a:rPr>
                <a:t>执行次数</a:t>
              </a:r>
            </a:p>
          </p:txBody>
        </p:sp>
        <p:sp>
          <p:nvSpPr>
            <p:cNvPr id="11" name="Line 40"/>
            <p:cNvSpPr>
              <a:spLocks noChangeShapeType="1"/>
            </p:cNvSpPr>
            <p:nvPr/>
          </p:nvSpPr>
          <p:spPr bwMode="auto">
            <a:xfrm>
              <a:off x="2271" y="2035"/>
              <a:ext cx="0" cy="1751"/>
            </a:xfrm>
            <a:prstGeom prst="line">
              <a:avLst/>
            </a:prstGeom>
            <a:noFill/>
            <a:ln w="285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Text Box 41"/>
            <p:cNvSpPr txBox="1">
              <a:spLocks noChangeArrowheads="1"/>
            </p:cNvSpPr>
            <p:nvPr/>
          </p:nvSpPr>
          <p:spPr bwMode="auto">
            <a:xfrm>
              <a:off x="1523" y="3068"/>
              <a:ext cx="642"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1800" b="1" i="1" dirty="0">
                  <a:latin typeface="Times New Roman" panose="02020603050405020304" pitchFamily="18" charset="0"/>
                </a:rPr>
                <a:t>n</a:t>
              </a:r>
              <a:r>
                <a:rPr lang="en-US" altLang="zh-CN" sz="1800" b="1" baseline="-25000" dirty="0">
                  <a:latin typeface="Times New Roman" panose="02020603050405020304" pitchFamily="18" charset="0"/>
                </a:rPr>
                <a:t>0</a:t>
              </a:r>
              <a:r>
                <a:rPr lang="zh-CN" altLang="en-US" sz="1800" b="1" dirty="0">
                  <a:latin typeface="Times New Roman" panose="02020603050405020304" pitchFamily="18" charset="0"/>
                </a:rPr>
                <a:t>之前的情况无关紧要</a:t>
              </a:r>
            </a:p>
          </p:txBody>
        </p:sp>
        <p:sp>
          <p:nvSpPr>
            <p:cNvPr id="13" name="Freeform 42"/>
            <p:cNvSpPr>
              <a:spLocks/>
            </p:cNvSpPr>
            <p:nvPr/>
          </p:nvSpPr>
          <p:spPr bwMode="auto">
            <a:xfrm>
              <a:off x="2271" y="2354"/>
              <a:ext cx="1818" cy="1243"/>
            </a:xfrm>
            <a:custGeom>
              <a:avLst/>
              <a:gdLst>
                <a:gd name="T0" fmla="*/ 0 w 2206"/>
                <a:gd name="T1" fmla="*/ 668 h 1696"/>
                <a:gd name="T2" fmla="*/ 210 w 2206"/>
                <a:gd name="T3" fmla="*/ 597 h 1696"/>
                <a:gd name="T4" fmla="*/ 378 w 2206"/>
                <a:gd name="T5" fmla="*/ 514 h 1696"/>
                <a:gd name="T6" fmla="*/ 613 w 2206"/>
                <a:gd name="T7" fmla="*/ 425 h 1696"/>
                <a:gd name="T8" fmla="*/ 899 w 2206"/>
                <a:gd name="T9" fmla="*/ 301 h 1696"/>
                <a:gd name="T10" fmla="*/ 1067 w 2206"/>
                <a:gd name="T11" fmla="*/ 141 h 1696"/>
                <a:gd name="T12" fmla="*/ 1168 w 2206"/>
                <a:gd name="T13" fmla="*/ 77 h 1696"/>
                <a:gd name="T14" fmla="*/ 1235 w 2206"/>
                <a:gd name="T15" fmla="*/ 0 h 16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06" h="1696">
                  <a:moveTo>
                    <a:pt x="0" y="1696"/>
                  </a:moveTo>
                  <a:cubicBezTo>
                    <a:pt x="63" y="1666"/>
                    <a:pt x="263" y="1580"/>
                    <a:pt x="376" y="1515"/>
                  </a:cubicBezTo>
                  <a:cubicBezTo>
                    <a:pt x="489" y="1455"/>
                    <a:pt x="556" y="1377"/>
                    <a:pt x="676" y="1305"/>
                  </a:cubicBezTo>
                  <a:cubicBezTo>
                    <a:pt x="796" y="1233"/>
                    <a:pt x="941" y="1170"/>
                    <a:pt x="1096" y="1080"/>
                  </a:cubicBezTo>
                  <a:cubicBezTo>
                    <a:pt x="1301" y="955"/>
                    <a:pt x="1471" y="885"/>
                    <a:pt x="1606" y="765"/>
                  </a:cubicBezTo>
                  <a:cubicBezTo>
                    <a:pt x="1741" y="645"/>
                    <a:pt x="1811" y="462"/>
                    <a:pt x="1906" y="360"/>
                  </a:cubicBezTo>
                  <a:cubicBezTo>
                    <a:pt x="1982" y="262"/>
                    <a:pt x="2036" y="255"/>
                    <a:pt x="2086" y="195"/>
                  </a:cubicBezTo>
                  <a:cubicBezTo>
                    <a:pt x="2136" y="135"/>
                    <a:pt x="2181" y="41"/>
                    <a:pt x="2206" y="0"/>
                  </a:cubicBezTo>
                </a:path>
              </a:pathLst>
            </a:custGeom>
            <a:noFill/>
            <a:ln w="28575" cmpd="sng">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Freeform 43"/>
            <p:cNvSpPr>
              <a:spLocks/>
            </p:cNvSpPr>
            <p:nvPr/>
          </p:nvSpPr>
          <p:spPr bwMode="auto">
            <a:xfrm>
              <a:off x="2271" y="2189"/>
              <a:ext cx="1831" cy="1255"/>
            </a:xfrm>
            <a:custGeom>
              <a:avLst/>
              <a:gdLst>
                <a:gd name="T0" fmla="*/ 0 w 2130"/>
                <a:gd name="T1" fmla="*/ 782 h 1590"/>
                <a:gd name="T2" fmla="*/ 305 w 2130"/>
                <a:gd name="T3" fmla="*/ 701 h 1590"/>
                <a:gd name="T4" fmla="*/ 639 w 2130"/>
                <a:gd name="T5" fmla="*/ 530 h 1590"/>
                <a:gd name="T6" fmla="*/ 962 w 2130"/>
                <a:gd name="T7" fmla="*/ 324 h 1590"/>
                <a:gd name="T8" fmla="*/ 1162 w 2130"/>
                <a:gd name="T9" fmla="*/ 177 h 1590"/>
                <a:gd name="T10" fmla="*/ 1353 w 2130"/>
                <a:gd name="T11" fmla="*/ 0 h 15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30" h="1590">
                  <a:moveTo>
                    <a:pt x="0" y="1590"/>
                  </a:moveTo>
                  <a:cubicBezTo>
                    <a:pt x="77" y="1563"/>
                    <a:pt x="313" y="1510"/>
                    <a:pt x="480" y="1425"/>
                  </a:cubicBezTo>
                  <a:cubicBezTo>
                    <a:pt x="643" y="1335"/>
                    <a:pt x="835" y="1215"/>
                    <a:pt x="1005" y="1080"/>
                  </a:cubicBezTo>
                  <a:cubicBezTo>
                    <a:pt x="1175" y="945"/>
                    <a:pt x="1340" y="840"/>
                    <a:pt x="1515" y="660"/>
                  </a:cubicBezTo>
                  <a:cubicBezTo>
                    <a:pt x="1656" y="521"/>
                    <a:pt x="1740" y="470"/>
                    <a:pt x="1830" y="360"/>
                  </a:cubicBezTo>
                  <a:cubicBezTo>
                    <a:pt x="1920" y="250"/>
                    <a:pt x="2067" y="75"/>
                    <a:pt x="2130" y="0"/>
                  </a:cubicBezTo>
                </a:path>
              </a:pathLst>
            </a:custGeom>
            <a:noFill/>
            <a:ln w="28575" cmpd="sng">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Text Box 44"/>
            <p:cNvSpPr txBox="1">
              <a:spLocks noChangeArrowheads="1"/>
            </p:cNvSpPr>
            <p:nvPr/>
          </p:nvSpPr>
          <p:spPr bwMode="auto">
            <a:xfrm>
              <a:off x="4193" y="2302"/>
              <a:ext cx="375"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1800" b="1" i="1" dirty="0" smtClean="0">
                  <a:latin typeface="Times New Roman" panose="02020603050405020304" pitchFamily="18" charset="0"/>
                </a:rPr>
                <a:t>f</a:t>
              </a:r>
              <a:r>
                <a:rPr lang="en-US" altLang="zh-CN" sz="1800" b="1" dirty="0" smtClean="0">
                  <a:latin typeface="宋体" panose="02010600030101010101" pitchFamily="2" charset="-122"/>
                </a:rPr>
                <a:t>(</a:t>
              </a:r>
              <a:r>
                <a:rPr lang="en-US" altLang="zh-CN" sz="1800" b="1" i="1" dirty="0" smtClean="0">
                  <a:latin typeface="Times New Roman" panose="02020603050405020304" pitchFamily="18" charset="0"/>
                </a:rPr>
                <a:t>n</a:t>
              </a:r>
              <a:r>
                <a:rPr lang="en-US" altLang="zh-CN" sz="1800" b="1" dirty="0">
                  <a:latin typeface="宋体" panose="02010600030101010101" pitchFamily="2" charset="-122"/>
                </a:rPr>
                <a:t>)</a:t>
              </a:r>
              <a:endParaRPr lang="en-US" altLang="zh-CN" sz="1800" b="1" dirty="0">
                <a:latin typeface="Times New Roman" panose="02020603050405020304" pitchFamily="18" charset="0"/>
              </a:endParaRPr>
            </a:p>
          </p:txBody>
        </p:sp>
        <p:sp>
          <p:nvSpPr>
            <p:cNvPr id="16" name="Text Box 45"/>
            <p:cNvSpPr txBox="1">
              <a:spLocks noChangeArrowheads="1"/>
            </p:cNvSpPr>
            <p:nvPr/>
          </p:nvSpPr>
          <p:spPr bwMode="auto">
            <a:xfrm>
              <a:off x="4143" y="1982"/>
              <a:ext cx="527"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1800" b="1" i="1" dirty="0" err="1" smtClean="0">
                  <a:latin typeface="Times New Roman" panose="02020603050405020304" pitchFamily="18" charset="0"/>
                </a:rPr>
                <a:t>c</a:t>
              </a:r>
              <a:r>
                <a:rPr lang="en-US" altLang="zh-CN" sz="1800" b="1" dirty="0" err="1" smtClean="0">
                  <a:latin typeface="Times New Roman" panose="02020603050405020304" pitchFamily="18" charset="0"/>
                </a:rPr>
                <a:t>×</a:t>
              </a:r>
              <a:r>
                <a:rPr lang="en-US" altLang="zh-CN" sz="1800" b="1" i="1" dirty="0" err="1" smtClean="0">
                  <a:latin typeface="Times New Roman" panose="02020603050405020304" pitchFamily="18" charset="0"/>
                </a:rPr>
                <a:t>g</a:t>
              </a:r>
              <a:r>
                <a:rPr lang="en-US" altLang="zh-CN" sz="1800" b="1" dirty="0" smtClean="0">
                  <a:latin typeface="宋体" panose="02010600030101010101" pitchFamily="2" charset="-122"/>
                </a:rPr>
                <a:t>(</a:t>
              </a:r>
              <a:r>
                <a:rPr lang="en-US" altLang="zh-CN" sz="1800" b="1" i="1" dirty="0" smtClean="0">
                  <a:latin typeface="Times New Roman" panose="02020603050405020304" pitchFamily="18" charset="0"/>
                </a:rPr>
                <a:t>n</a:t>
              </a:r>
              <a:r>
                <a:rPr lang="en-US" altLang="zh-CN" sz="1800" b="1" dirty="0">
                  <a:latin typeface="宋体" panose="02010600030101010101" pitchFamily="2" charset="-122"/>
                </a:rPr>
                <a:t>)</a:t>
              </a:r>
              <a:endParaRPr lang="en-US" altLang="zh-CN" sz="1800" b="1" dirty="0">
                <a:latin typeface="Times New Roman" panose="02020603050405020304" pitchFamily="18" charset="0"/>
              </a:endParaRPr>
            </a:p>
          </p:txBody>
        </p:sp>
      </p:grpSp>
      <p:sp>
        <p:nvSpPr>
          <p:cNvPr id="2" name="文本框 1"/>
          <p:cNvSpPr txBox="1"/>
          <p:nvPr/>
        </p:nvSpPr>
        <p:spPr>
          <a:xfrm>
            <a:off x="5330485" y="4951635"/>
            <a:ext cx="3613490" cy="461665"/>
          </a:xfrm>
          <a:prstGeom prst="rect">
            <a:avLst/>
          </a:prstGeom>
          <a:noFill/>
        </p:spPr>
        <p:txBody>
          <a:bodyPr wrap="none" rtlCol="0">
            <a:spAutoFit/>
          </a:bodyPr>
          <a:lstStyle/>
          <a:p>
            <a:r>
              <a:rPr lang="zh-CN" altLang="en-US" sz="24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例子：</a:t>
            </a:r>
            <a:r>
              <a:rPr lang="en-US" altLang="zh-CN" sz="2400" i="1" dirty="0">
                <a:latin typeface="Times New Roman" panose="02020603050405020304" pitchFamily="18" charset="0"/>
                <a:cs typeface="Times New Roman" panose="02020603050405020304" pitchFamily="18" charset="0"/>
              </a:rPr>
              <a:t> f </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=32</a:t>
            </a:r>
            <a:r>
              <a:rPr lang="en-US" altLang="zh-CN" sz="2400" i="1" dirty="0" smtClean="0">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baseline="30000" dirty="0" smtClean="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+17</a:t>
            </a:r>
            <a:r>
              <a:rPr lang="en-US" altLang="zh-CN" sz="2400" i="1" dirty="0" smtClean="0">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文本框 2"/>
          <p:cNvSpPr txBox="1"/>
          <p:nvPr/>
        </p:nvSpPr>
        <p:spPr>
          <a:xfrm>
            <a:off x="6313700" y="5392316"/>
            <a:ext cx="1838965" cy="461665"/>
          </a:xfrm>
          <a:prstGeom prst="rect">
            <a:avLst/>
          </a:prstGeom>
          <a:noFill/>
        </p:spPr>
        <p:txBody>
          <a:bodyPr wrap="none" rtlCol="0">
            <a:spAutoFit/>
          </a:bodyPr>
          <a:lstStyle>
            <a:defPPr>
              <a:defRPr lang="zh-CN"/>
            </a:defPPr>
            <a:lvl1pPr>
              <a:defRPr sz="2400">
                <a:solidFill>
                  <a:srgbClr val="FF0000"/>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en-US" altLang="zh-CN" i="1" dirty="0" smtClean="0"/>
              <a:t>c  n</a:t>
            </a:r>
            <a:r>
              <a:rPr lang="en-US" altLang="zh-CN" baseline="-25000" dirty="0" smtClean="0"/>
              <a:t>0</a:t>
            </a:r>
            <a:r>
              <a:rPr lang="en-US" altLang="zh-CN" i="1" dirty="0" smtClean="0"/>
              <a:t>  g</a:t>
            </a:r>
            <a:r>
              <a:rPr lang="en-US" altLang="zh-CN" dirty="0" smtClean="0"/>
              <a:t>(</a:t>
            </a:r>
            <a:r>
              <a:rPr lang="en-US" altLang="zh-CN" i="1" dirty="0" smtClean="0"/>
              <a:t>n</a:t>
            </a:r>
            <a:r>
              <a:rPr lang="en-US" altLang="zh-CN" dirty="0"/>
              <a:t>) </a:t>
            </a:r>
            <a:r>
              <a:rPr lang="en-US" altLang="zh-CN" dirty="0" smtClean="0"/>
              <a:t>=?</a:t>
            </a:r>
            <a:endParaRPr lang="zh-CN" altLang="en-US" dirty="0"/>
          </a:p>
        </p:txBody>
      </p:sp>
    </p:spTree>
    <p:extLst>
      <p:ext uri="{BB962C8B-B14F-4D97-AF65-F5344CB8AC3E}">
        <p14:creationId xmlns:p14="http://schemas.microsoft.com/office/powerpoint/2010/main" val="326236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242BE6AF-5093-F642-9EE9-2ADAAE8AE6BA}" type="slidenum">
              <a:rPr lang="en-US" altLang="zh-CN" sz="1400" smtClean="0">
                <a:latin typeface="Times New Roman" panose="02020603050405020304" pitchFamily="18" charset="0"/>
              </a:rPr>
              <a:pPr>
                <a:spcBef>
                  <a:spcPct val="0"/>
                </a:spcBef>
                <a:buClrTx/>
                <a:buSzTx/>
                <a:buFontTx/>
                <a:buNone/>
                <a:defRPr/>
              </a:pPr>
              <a:t>62</a:t>
            </a:fld>
            <a:endParaRPr lang="en-US" altLang="zh-CN" sz="1400" smtClean="0">
              <a:latin typeface="Times New Roman" panose="02020603050405020304" pitchFamily="18" charset="0"/>
            </a:endParaRPr>
          </a:p>
        </p:txBody>
      </p:sp>
      <p:sp>
        <p:nvSpPr>
          <p:cNvPr id="46083" name="Rectangle 2"/>
          <p:cNvSpPr>
            <a:spLocks noGrp="1" noChangeArrowheads="1"/>
          </p:cNvSpPr>
          <p:nvPr>
            <p:ph type="title"/>
          </p:nvPr>
        </p:nvSpPr>
        <p:spPr/>
        <p:txBody>
          <a:bodyPr/>
          <a:lstStyle/>
          <a:p>
            <a:pPr eaLnBrk="1" hangingPunct="1">
              <a:defRPr/>
            </a:pPr>
            <a:r>
              <a:rPr lang="zh-CN" altLang="en-US" dirty="0">
                <a:latin typeface="Times New Roman" charset="0"/>
              </a:rPr>
              <a:t>渐近分析的记号</a:t>
            </a:r>
          </a:p>
        </p:txBody>
      </p:sp>
      <p:sp>
        <p:nvSpPr>
          <p:cNvPr id="46084" name="Rectangle 3"/>
          <p:cNvSpPr>
            <a:spLocks noGrp="1" noChangeArrowheads="1"/>
          </p:cNvSpPr>
          <p:nvPr>
            <p:ph type="body" idx="1"/>
          </p:nvPr>
        </p:nvSpPr>
        <p:spPr>
          <a:xfrm>
            <a:off x="755650" y="1557338"/>
            <a:ext cx="8274050" cy="5111750"/>
          </a:xfrm>
        </p:spPr>
        <p:txBody>
          <a:bodyPr/>
          <a:lstStyle/>
          <a:p>
            <a:pPr eaLnBrk="1" hangingPunct="1">
              <a:spcBef>
                <a:spcPct val="0"/>
              </a:spcBef>
              <a:spcAft>
                <a:spcPct val="20000"/>
              </a:spcAft>
              <a:defRPr/>
            </a:pPr>
            <a:r>
              <a:rPr lang="zh-CN" altLang="en-US" b="1" dirty="0" smtClean="0">
                <a:latin typeface="Times New Roman" panose="02020603050405020304" pitchFamily="18" charset="0"/>
                <a:cs typeface="Times New Roman" panose="02020603050405020304" pitchFamily="18" charset="0"/>
              </a:rPr>
              <a:t>渐</a:t>
            </a:r>
            <a:r>
              <a:rPr lang="zh-CN" altLang="en-US" b="1" dirty="0">
                <a:latin typeface="Times New Roman" panose="02020603050405020304" pitchFamily="18" charset="0"/>
                <a:cs typeface="Times New Roman" panose="02020603050405020304" pitchFamily="18" charset="0"/>
              </a:rPr>
              <a:t>近下界记号</a:t>
            </a:r>
            <a:r>
              <a:rPr lang="zh-CN" altLang="en-US" b="1" dirty="0">
                <a:latin typeface="Times New Roman" panose="02020603050405020304" pitchFamily="18" charset="0"/>
                <a:cs typeface="Times New Roman" panose="02020603050405020304" pitchFamily="18" charset="0"/>
                <a:sym typeface="Symbol" charset="2"/>
              </a:rPr>
              <a:t></a:t>
            </a:r>
            <a:r>
              <a:rPr lang="zh-CN" altLang="en-US" b="1" dirty="0">
                <a:latin typeface="Times New Roman" panose="02020603050405020304" pitchFamily="18" charset="0"/>
                <a:cs typeface="Times New Roman" panose="02020603050405020304" pitchFamily="18" charset="0"/>
              </a:rPr>
              <a:t> </a:t>
            </a:r>
          </a:p>
          <a:p>
            <a:pPr lvl="1" eaLnBrk="1" hangingPunct="1">
              <a:spcBef>
                <a:spcPct val="0"/>
              </a:spcBef>
              <a:spcAft>
                <a:spcPct val="20000"/>
              </a:spcAft>
              <a:defRPr/>
            </a:pPr>
            <a:r>
              <a:rPr lang="zh-CN" altLang="en-US" dirty="0">
                <a:latin typeface="Times New Roman" panose="02020603050405020304" pitchFamily="18" charset="0"/>
                <a:cs typeface="Times New Roman" panose="02020603050405020304" pitchFamily="18" charset="0"/>
              </a:rPr>
              <a:t>若存在两个正的常数</a:t>
            </a:r>
            <a:r>
              <a:rPr lang="en-US" altLang="zh-CN" i="1"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和</a:t>
            </a:r>
            <a:r>
              <a:rPr lang="en-US" altLang="zh-CN" i="1" dirty="0">
                <a:latin typeface="Times New Roman" panose="02020603050405020304" pitchFamily="18" charset="0"/>
                <a:cs typeface="Times New Roman" panose="02020603050405020304" pitchFamily="18" charset="0"/>
              </a:rPr>
              <a:t>n</a:t>
            </a:r>
            <a:r>
              <a:rPr lang="en-US" altLang="zh-CN" baseline="-25000" dirty="0">
                <a:latin typeface="Times New Roman" panose="02020603050405020304" pitchFamily="18" charset="0"/>
                <a:cs typeface="Times New Roman" panose="02020603050405020304" pitchFamily="18" charset="0"/>
              </a:rPr>
              <a:t>0 </a:t>
            </a:r>
            <a:r>
              <a:rPr lang="zh-CN" altLang="en-US" dirty="0">
                <a:latin typeface="Times New Roman" panose="02020603050405020304" pitchFamily="18" charset="0"/>
                <a:cs typeface="Times New Roman" panose="02020603050405020304" pitchFamily="18" charset="0"/>
              </a:rPr>
              <a:t>，使得对所有</a:t>
            </a:r>
            <a:r>
              <a:rPr lang="en-US" altLang="zh-CN" i="1" dirty="0">
                <a:latin typeface="Times New Roman" panose="02020603050405020304" pitchFamily="18" charset="0"/>
                <a:cs typeface="Times New Roman" panose="02020603050405020304" pitchFamily="18" charset="0"/>
              </a:rPr>
              <a:t>n</a:t>
            </a:r>
            <a:r>
              <a:rPr lang="en-US" altLang="zh-CN" dirty="0">
                <a:latin typeface="宋体" panose="02010600030101010101" pitchFamily="2" charset="-122"/>
                <a:ea typeface="宋体" panose="02010600030101010101" pitchFamily="2" charset="-122"/>
                <a:cs typeface="Times New Roman" panose="02020603050405020304" pitchFamily="18" charset="0"/>
                <a:sym typeface="Symbol" charset="2"/>
              </a:rPr>
              <a:t>≥</a:t>
            </a:r>
            <a:r>
              <a:rPr lang="en-US" altLang="zh-CN" i="1" dirty="0">
                <a:latin typeface="Times New Roman" panose="02020603050405020304" pitchFamily="18" charset="0"/>
                <a:cs typeface="Times New Roman" panose="02020603050405020304" pitchFamily="18" charset="0"/>
              </a:rPr>
              <a:t>n</a:t>
            </a:r>
            <a:r>
              <a:rPr lang="en-US" altLang="zh-CN" baseline="-25000"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，都有：</a:t>
            </a:r>
            <a:r>
              <a:rPr lang="en-US" altLang="zh-CN" i="1" dirty="0">
                <a:latin typeface="Times New Roman" panose="02020603050405020304" pitchFamily="18" charset="0"/>
                <a:cs typeface="Times New Roman" panose="02020603050405020304" pitchFamily="18" charset="0"/>
              </a:rPr>
              <a:t>f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r>
              <a:rPr lang="en-US" altLang="zh-CN" dirty="0" smtClean="0">
                <a:latin typeface="Times New Roman" panose="02020603050405020304" pitchFamily="18" charset="0"/>
                <a:cs typeface="Times New Roman" panose="02020603050405020304" pitchFamily="18" charset="0"/>
              </a:rPr>
              <a:t>)</a:t>
            </a:r>
            <a:r>
              <a:rPr lang="en-US" altLang="zh-CN"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sym typeface="Symbol" charset="2"/>
              </a:rPr>
              <a:t>≥</a:t>
            </a:r>
            <a:r>
              <a:rPr lang="en-US" altLang="zh-CN" i="1" dirty="0" err="1" smtClean="0">
                <a:latin typeface="Times New Roman" panose="02020603050405020304" pitchFamily="18" charset="0"/>
                <a:cs typeface="Times New Roman" panose="02020603050405020304" pitchFamily="18" charset="0"/>
              </a:rPr>
              <a:t>c</a:t>
            </a:r>
            <a:r>
              <a:rPr lang="en-US" altLang="zh-CN" sz="2400" dirty="0" err="1" smtClean="0">
                <a:latin typeface="Times New Roman" panose="02020603050405020304" pitchFamily="18" charset="0"/>
                <a:cs typeface="Times New Roman" panose="02020603050405020304" pitchFamily="18" charset="0"/>
              </a:rPr>
              <a:t>×</a:t>
            </a:r>
            <a:r>
              <a:rPr lang="en-US" altLang="zh-CN" i="1" dirty="0" err="1" smtClean="0">
                <a:latin typeface="Times New Roman" panose="02020603050405020304" pitchFamily="18" charset="0"/>
                <a:cs typeface="Times New Roman" panose="02020603050405020304" pitchFamily="18" charset="0"/>
              </a:rPr>
              <a:t>g</a:t>
            </a:r>
            <a:r>
              <a:rPr lang="en-US" altLang="zh-CN" dirty="0" smtClean="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，则称</a:t>
            </a:r>
            <a:r>
              <a:rPr lang="en-US" altLang="zh-CN" i="1" dirty="0">
                <a:latin typeface="Times New Roman" panose="02020603050405020304" pitchFamily="18" charset="0"/>
                <a:cs typeface="Times New Roman" panose="02020603050405020304" pitchFamily="18" charset="0"/>
              </a:rPr>
              <a:t> f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 </a:t>
            </a:r>
            <a:r>
              <a:rPr lang="el-GR" altLang="zh-CN" dirty="0" smtClean="0">
                <a:latin typeface="Times New Roman" panose="02020603050405020304" pitchFamily="18" charset="0"/>
                <a:cs typeface="Times New Roman" panose="02020603050405020304" pitchFamily="18" charset="0"/>
              </a:rPr>
              <a:t>Ω</a:t>
            </a:r>
            <a:r>
              <a:rPr lang="en-US" altLang="zh-CN" dirty="0" smtClean="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g</a:t>
            </a:r>
            <a:r>
              <a:rPr lang="en-US" altLang="zh-CN" dirty="0" smtClean="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a:t>
            </a:r>
          </a:p>
        </p:txBody>
      </p:sp>
      <p:grpSp>
        <p:nvGrpSpPr>
          <p:cNvPr id="5" name="Group 36"/>
          <p:cNvGrpSpPr>
            <a:grpSpLocks/>
          </p:cNvGrpSpPr>
          <p:nvPr/>
        </p:nvGrpSpPr>
        <p:grpSpPr bwMode="auto">
          <a:xfrm>
            <a:off x="1619969" y="3141488"/>
            <a:ext cx="6048375" cy="3671888"/>
            <a:chOff x="1066" y="1797"/>
            <a:chExt cx="3810" cy="2313"/>
          </a:xfrm>
        </p:grpSpPr>
        <p:sp>
          <p:nvSpPr>
            <p:cNvPr id="6" name="Text Box 21"/>
            <p:cNvSpPr txBox="1">
              <a:spLocks noChangeArrowheads="1"/>
            </p:cNvSpPr>
            <p:nvPr/>
          </p:nvSpPr>
          <p:spPr bwMode="auto">
            <a:xfrm>
              <a:off x="2165" y="3817"/>
              <a:ext cx="16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1800" b="1" i="1">
                  <a:latin typeface="Times New Roman" panose="02020603050405020304" pitchFamily="18" charset="0"/>
                </a:rPr>
                <a:t>n</a:t>
              </a:r>
              <a:r>
                <a:rPr lang="en-US" altLang="zh-CN" sz="1800" b="1" baseline="-25000">
                  <a:latin typeface="Times New Roman" panose="02020603050405020304" pitchFamily="18" charset="0"/>
                </a:rPr>
                <a:t>0</a:t>
              </a:r>
              <a:endParaRPr lang="en-US" altLang="zh-CN" sz="1800" b="1">
                <a:latin typeface="Times New Roman" panose="02020603050405020304" pitchFamily="18" charset="0"/>
              </a:endParaRPr>
            </a:p>
          </p:txBody>
        </p:sp>
        <p:sp>
          <p:nvSpPr>
            <p:cNvPr id="7" name="Line 22"/>
            <p:cNvSpPr>
              <a:spLocks noChangeShapeType="1"/>
            </p:cNvSpPr>
            <p:nvPr/>
          </p:nvSpPr>
          <p:spPr bwMode="auto">
            <a:xfrm>
              <a:off x="1328" y="3815"/>
              <a:ext cx="3519" cy="0"/>
            </a:xfrm>
            <a:prstGeom prst="line">
              <a:avLst/>
            </a:prstGeom>
            <a:noFill/>
            <a:ln w="2857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8" name="Line 23"/>
            <p:cNvSpPr>
              <a:spLocks noChangeShapeType="1"/>
            </p:cNvSpPr>
            <p:nvPr/>
          </p:nvSpPr>
          <p:spPr bwMode="auto">
            <a:xfrm flipH="1" flipV="1">
              <a:off x="1329" y="1837"/>
              <a:ext cx="0" cy="1978"/>
            </a:xfrm>
            <a:prstGeom prst="line">
              <a:avLst/>
            </a:prstGeom>
            <a:noFill/>
            <a:ln w="2857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9" name="Text Box 24"/>
            <p:cNvSpPr txBox="1">
              <a:spLocks noChangeArrowheads="1"/>
            </p:cNvSpPr>
            <p:nvPr/>
          </p:nvSpPr>
          <p:spPr bwMode="auto">
            <a:xfrm>
              <a:off x="4068" y="3897"/>
              <a:ext cx="8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1800" b="1">
                  <a:latin typeface="Times New Roman" panose="02020603050405020304" pitchFamily="18" charset="0"/>
                </a:rPr>
                <a:t>问题规模</a:t>
              </a:r>
              <a:r>
                <a:rPr lang="en-US" altLang="zh-CN" sz="1800" b="1" i="1">
                  <a:latin typeface="Times New Roman" panose="02020603050405020304" pitchFamily="18" charset="0"/>
                </a:rPr>
                <a:t>n</a:t>
              </a:r>
              <a:endParaRPr lang="en-US" altLang="zh-CN" sz="1800" b="1">
                <a:latin typeface="Times New Roman" panose="02020603050405020304" pitchFamily="18" charset="0"/>
              </a:endParaRPr>
            </a:p>
          </p:txBody>
        </p:sp>
        <p:sp>
          <p:nvSpPr>
            <p:cNvPr id="10" name="Text Box 25"/>
            <p:cNvSpPr txBox="1">
              <a:spLocks noChangeArrowheads="1"/>
            </p:cNvSpPr>
            <p:nvPr/>
          </p:nvSpPr>
          <p:spPr bwMode="auto">
            <a:xfrm>
              <a:off x="1066" y="1847"/>
              <a:ext cx="150" cy="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lnSpc>
                  <a:spcPct val="80000"/>
                </a:lnSpc>
                <a:spcBef>
                  <a:spcPct val="0"/>
                </a:spcBef>
                <a:buFontTx/>
                <a:buNone/>
              </a:pPr>
              <a:r>
                <a:rPr lang="zh-CN" altLang="en-US" sz="1800" b="1">
                  <a:latin typeface="Times New Roman" panose="02020603050405020304" pitchFamily="18" charset="0"/>
                </a:rPr>
                <a:t>执行次数</a:t>
              </a:r>
            </a:p>
          </p:txBody>
        </p:sp>
        <p:sp>
          <p:nvSpPr>
            <p:cNvPr id="11" name="Line 27"/>
            <p:cNvSpPr>
              <a:spLocks noChangeShapeType="1"/>
            </p:cNvSpPr>
            <p:nvPr/>
          </p:nvSpPr>
          <p:spPr bwMode="auto">
            <a:xfrm flipH="1">
              <a:off x="2204" y="1887"/>
              <a:ext cx="1" cy="1928"/>
            </a:xfrm>
            <a:prstGeom prst="line">
              <a:avLst/>
            </a:prstGeom>
            <a:noFill/>
            <a:ln w="285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Text Box 28"/>
            <p:cNvSpPr txBox="1">
              <a:spLocks noChangeArrowheads="1"/>
            </p:cNvSpPr>
            <p:nvPr/>
          </p:nvSpPr>
          <p:spPr bwMode="auto">
            <a:xfrm>
              <a:off x="1410" y="3120"/>
              <a:ext cx="682"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1800" b="1" i="1" dirty="0">
                  <a:latin typeface="Times New Roman" panose="02020603050405020304" pitchFamily="18" charset="0"/>
                </a:rPr>
                <a:t>n</a:t>
              </a:r>
              <a:r>
                <a:rPr lang="en-US" altLang="zh-CN" sz="1800" b="1" baseline="-25000" dirty="0">
                  <a:latin typeface="Times New Roman" panose="02020603050405020304" pitchFamily="18" charset="0"/>
                </a:rPr>
                <a:t>0</a:t>
              </a:r>
              <a:r>
                <a:rPr lang="zh-CN" altLang="en-US" sz="1800" b="1" dirty="0">
                  <a:latin typeface="Times New Roman" panose="02020603050405020304" pitchFamily="18" charset="0"/>
                </a:rPr>
                <a:t>之前的情况无关紧要</a:t>
              </a:r>
            </a:p>
          </p:txBody>
        </p:sp>
        <p:sp>
          <p:nvSpPr>
            <p:cNvPr id="13" name="Freeform 29"/>
            <p:cNvSpPr>
              <a:spLocks/>
            </p:cNvSpPr>
            <p:nvPr/>
          </p:nvSpPr>
          <p:spPr bwMode="auto">
            <a:xfrm>
              <a:off x="2204" y="1947"/>
              <a:ext cx="1932" cy="1317"/>
            </a:xfrm>
            <a:custGeom>
              <a:avLst/>
              <a:gdLst>
                <a:gd name="T0" fmla="*/ 0 w 2206"/>
                <a:gd name="T1" fmla="*/ 794 h 1696"/>
                <a:gd name="T2" fmla="*/ 252 w 2206"/>
                <a:gd name="T3" fmla="*/ 709 h 1696"/>
                <a:gd name="T4" fmla="*/ 454 w 2206"/>
                <a:gd name="T5" fmla="*/ 611 h 1696"/>
                <a:gd name="T6" fmla="*/ 737 w 2206"/>
                <a:gd name="T7" fmla="*/ 506 h 1696"/>
                <a:gd name="T8" fmla="*/ 1079 w 2206"/>
                <a:gd name="T9" fmla="*/ 358 h 1696"/>
                <a:gd name="T10" fmla="*/ 1280 w 2206"/>
                <a:gd name="T11" fmla="*/ 169 h 1696"/>
                <a:gd name="T12" fmla="*/ 1401 w 2206"/>
                <a:gd name="T13" fmla="*/ 91 h 1696"/>
                <a:gd name="T14" fmla="*/ 1482 w 2206"/>
                <a:gd name="T15" fmla="*/ 0 h 16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06" h="1696">
                  <a:moveTo>
                    <a:pt x="0" y="1696"/>
                  </a:moveTo>
                  <a:cubicBezTo>
                    <a:pt x="63" y="1666"/>
                    <a:pt x="263" y="1580"/>
                    <a:pt x="376" y="1515"/>
                  </a:cubicBezTo>
                  <a:cubicBezTo>
                    <a:pt x="489" y="1455"/>
                    <a:pt x="556" y="1377"/>
                    <a:pt x="676" y="1305"/>
                  </a:cubicBezTo>
                  <a:cubicBezTo>
                    <a:pt x="796" y="1233"/>
                    <a:pt x="941" y="1170"/>
                    <a:pt x="1096" y="1080"/>
                  </a:cubicBezTo>
                  <a:cubicBezTo>
                    <a:pt x="1301" y="955"/>
                    <a:pt x="1471" y="885"/>
                    <a:pt x="1606" y="765"/>
                  </a:cubicBezTo>
                  <a:cubicBezTo>
                    <a:pt x="1741" y="645"/>
                    <a:pt x="1811" y="462"/>
                    <a:pt x="1906" y="360"/>
                  </a:cubicBezTo>
                  <a:cubicBezTo>
                    <a:pt x="1982" y="262"/>
                    <a:pt x="2036" y="255"/>
                    <a:pt x="2086" y="195"/>
                  </a:cubicBezTo>
                  <a:cubicBezTo>
                    <a:pt x="2136" y="135"/>
                    <a:pt x="2181" y="41"/>
                    <a:pt x="2206" y="0"/>
                  </a:cubicBezTo>
                </a:path>
              </a:pathLst>
            </a:custGeom>
            <a:noFill/>
            <a:ln w="28575" cmpd="sng">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Freeform 30"/>
            <p:cNvSpPr>
              <a:spLocks/>
            </p:cNvSpPr>
            <p:nvPr/>
          </p:nvSpPr>
          <p:spPr bwMode="auto">
            <a:xfrm>
              <a:off x="2204" y="2135"/>
              <a:ext cx="1946" cy="1329"/>
            </a:xfrm>
            <a:custGeom>
              <a:avLst/>
              <a:gdLst>
                <a:gd name="T0" fmla="*/ 0 w 2130"/>
                <a:gd name="T1" fmla="*/ 929 h 1590"/>
                <a:gd name="T2" fmla="*/ 366 w 2130"/>
                <a:gd name="T3" fmla="*/ 832 h 1590"/>
                <a:gd name="T4" fmla="*/ 767 w 2130"/>
                <a:gd name="T5" fmla="*/ 631 h 1590"/>
                <a:gd name="T6" fmla="*/ 1155 w 2130"/>
                <a:gd name="T7" fmla="*/ 385 h 1590"/>
                <a:gd name="T8" fmla="*/ 1396 w 2130"/>
                <a:gd name="T9" fmla="*/ 211 h 1590"/>
                <a:gd name="T10" fmla="*/ 1624 w 2130"/>
                <a:gd name="T11" fmla="*/ 0 h 15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30" h="1590">
                  <a:moveTo>
                    <a:pt x="0" y="1590"/>
                  </a:moveTo>
                  <a:cubicBezTo>
                    <a:pt x="77" y="1563"/>
                    <a:pt x="313" y="1510"/>
                    <a:pt x="480" y="1425"/>
                  </a:cubicBezTo>
                  <a:cubicBezTo>
                    <a:pt x="643" y="1335"/>
                    <a:pt x="835" y="1215"/>
                    <a:pt x="1005" y="1080"/>
                  </a:cubicBezTo>
                  <a:cubicBezTo>
                    <a:pt x="1175" y="945"/>
                    <a:pt x="1340" y="840"/>
                    <a:pt x="1515" y="660"/>
                  </a:cubicBezTo>
                  <a:cubicBezTo>
                    <a:pt x="1656" y="521"/>
                    <a:pt x="1740" y="470"/>
                    <a:pt x="1830" y="360"/>
                  </a:cubicBezTo>
                  <a:cubicBezTo>
                    <a:pt x="1920" y="250"/>
                    <a:pt x="2067" y="75"/>
                    <a:pt x="2130" y="0"/>
                  </a:cubicBezTo>
                </a:path>
              </a:pathLst>
            </a:custGeom>
            <a:noFill/>
            <a:ln w="28575" cmpd="sng">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Text Box 31"/>
            <p:cNvSpPr txBox="1">
              <a:spLocks noChangeArrowheads="1"/>
            </p:cNvSpPr>
            <p:nvPr/>
          </p:nvSpPr>
          <p:spPr bwMode="auto">
            <a:xfrm>
              <a:off x="4194" y="1797"/>
              <a:ext cx="39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1800" b="1" i="1" dirty="0" smtClean="0">
                  <a:latin typeface="Times New Roman" panose="02020603050405020304" pitchFamily="18" charset="0"/>
                </a:rPr>
                <a:t>f</a:t>
              </a:r>
              <a:r>
                <a:rPr lang="en-US" altLang="zh-CN" sz="1800" b="1" dirty="0" smtClean="0">
                  <a:latin typeface="宋体" panose="02010600030101010101" pitchFamily="2" charset="-122"/>
                </a:rPr>
                <a:t>(</a:t>
              </a:r>
              <a:r>
                <a:rPr lang="en-US" altLang="zh-CN" sz="1800" b="1" i="1" dirty="0" smtClean="0">
                  <a:latin typeface="Times New Roman" panose="02020603050405020304" pitchFamily="18" charset="0"/>
                </a:rPr>
                <a:t>n</a:t>
              </a:r>
              <a:r>
                <a:rPr lang="en-US" altLang="zh-CN" sz="1800" b="1" dirty="0">
                  <a:latin typeface="宋体" panose="02010600030101010101" pitchFamily="2" charset="-122"/>
                </a:rPr>
                <a:t>)</a:t>
              </a:r>
              <a:endParaRPr lang="en-US" altLang="zh-CN" sz="1800" b="1" dirty="0">
                <a:latin typeface="Times New Roman" panose="02020603050405020304" pitchFamily="18" charset="0"/>
              </a:endParaRPr>
            </a:p>
          </p:txBody>
        </p:sp>
        <p:sp>
          <p:nvSpPr>
            <p:cNvPr id="16" name="Text Box 32"/>
            <p:cNvSpPr txBox="1">
              <a:spLocks noChangeArrowheads="1"/>
            </p:cNvSpPr>
            <p:nvPr/>
          </p:nvSpPr>
          <p:spPr bwMode="auto">
            <a:xfrm>
              <a:off x="4228" y="2083"/>
              <a:ext cx="58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1800" b="1" i="1">
                  <a:latin typeface="Times New Roman" panose="02020603050405020304" pitchFamily="18" charset="0"/>
                </a:rPr>
                <a:t>c</a:t>
              </a:r>
              <a:r>
                <a:rPr lang="en-US" altLang="zh-CN" sz="1800" b="1">
                  <a:latin typeface="Times New Roman" panose="02020603050405020304" pitchFamily="18" charset="0"/>
                </a:rPr>
                <a:t>×</a:t>
              </a:r>
              <a:r>
                <a:rPr lang="en-US" altLang="zh-CN" sz="1800" b="1" i="1">
                  <a:latin typeface="Times New Roman" panose="02020603050405020304" pitchFamily="18" charset="0"/>
                </a:rPr>
                <a:t>g</a:t>
              </a:r>
              <a:r>
                <a:rPr lang="en-US" altLang="zh-CN" sz="1800" b="1">
                  <a:latin typeface="宋体" panose="02010600030101010101" pitchFamily="2" charset="-122"/>
                </a:rPr>
                <a:t>(</a:t>
              </a:r>
              <a:r>
                <a:rPr lang="en-US" altLang="zh-CN" sz="1800" b="1" i="1">
                  <a:latin typeface="Times New Roman" panose="02020603050405020304" pitchFamily="18" charset="0"/>
                </a:rPr>
                <a:t>n</a:t>
              </a:r>
              <a:r>
                <a:rPr lang="en-US" altLang="zh-CN" sz="1800" b="1">
                  <a:latin typeface="宋体" panose="02010600030101010101" pitchFamily="2" charset="-122"/>
                </a:rPr>
                <a:t>)</a:t>
              </a:r>
              <a:endParaRPr lang="en-US" altLang="zh-CN" sz="1800" b="1">
                <a:latin typeface="Times New Roman" panose="02020603050405020304" pitchFamily="18" charset="0"/>
              </a:endParaRPr>
            </a:p>
          </p:txBody>
        </p:sp>
      </p:grpSp>
      <p:sp>
        <p:nvSpPr>
          <p:cNvPr id="17" name="文本框 16"/>
          <p:cNvSpPr txBox="1"/>
          <p:nvPr/>
        </p:nvSpPr>
        <p:spPr>
          <a:xfrm>
            <a:off x="5330485" y="4951635"/>
            <a:ext cx="3613490" cy="461665"/>
          </a:xfrm>
          <a:prstGeom prst="rect">
            <a:avLst/>
          </a:prstGeom>
          <a:noFill/>
        </p:spPr>
        <p:txBody>
          <a:bodyPr wrap="none" rtlCol="0">
            <a:spAutoFit/>
          </a:bodyPr>
          <a:lstStyle/>
          <a:p>
            <a:r>
              <a:rPr lang="zh-CN" altLang="en-US" sz="24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例子：</a:t>
            </a:r>
            <a:r>
              <a:rPr lang="en-US" altLang="zh-CN" sz="2400" i="1" dirty="0">
                <a:latin typeface="Times New Roman" panose="02020603050405020304" pitchFamily="18" charset="0"/>
                <a:cs typeface="Times New Roman" panose="02020603050405020304" pitchFamily="18" charset="0"/>
              </a:rPr>
              <a:t> f </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=32</a:t>
            </a:r>
            <a:r>
              <a:rPr lang="en-US" altLang="zh-CN" sz="2400" i="1" dirty="0" smtClean="0">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baseline="30000" dirty="0" smtClean="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+17</a:t>
            </a:r>
            <a:r>
              <a:rPr lang="en-US" altLang="zh-CN" sz="2400" i="1" dirty="0" smtClean="0">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文本框 17"/>
          <p:cNvSpPr txBox="1"/>
          <p:nvPr/>
        </p:nvSpPr>
        <p:spPr>
          <a:xfrm>
            <a:off x="6313700" y="5392316"/>
            <a:ext cx="1838965" cy="461665"/>
          </a:xfrm>
          <a:prstGeom prst="rect">
            <a:avLst/>
          </a:prstGeom>
          <a:noFill/>
        </p:spPr>
        <p:txBody>
          <a:bodyPr wrap="none" rtlCol="0">
            <a:spAutoFit/>
          </a:bodyPr>
          <a:lstStyle>
            <a:defPPr>
              <a:defRPr lang="zh-CN"/>
            </a:defPPr>
            <a:lvl1pPr>
              <a:defRPr sz="2400">
                <a:solidFill>
                  <a:srgbClr val="FF0000"/>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en-US" altLang="zh-CN" i="1" dirty="0" smtClean="0"/>
              <a:t>c  n</a:t>
            </a:r>
            <a:r>
              <a:rPr lang="en-US" altLang="zh-CN" baseline="-25000" dirty="0" smtClean="0"/>
              <a:t>0</a:t>
            </a:r>
            <a:r>
              <a:rPr lang="en-US" altLang="zh-CN" i="1" dirty="0" smtClean="0"/>
              <a:t>  g</a:t>
            </a:r>
            <a:r>
              <a:rPr lang="en-US" altLang="zh-CN" dirty="0" smtClean="0"/>
              <a:t>(</a:t>
            </a:r>
            <a:r>
              <a:rPr lang="en-US" altLang="zh-CN" i="1" dirty="0" smtClean="0"/>
              <a:t>n</a:t>
            </a:r>
            <a:r>
              <a:rPr lang="en-US" altLang="zh-CN" dirty="0"/>
              <a:t>) </a:t>
            </a:r>
            <a:r>
              <a:rPr lang="en-US" altLang="zh-CN" dirty="0" smtClean="0"/>
              <a:t>=?</a:t>
            </a:r>
            <a:endParaRPr lang="zh-CN" altLang="en-US" dirty="0"/>
          </a:p>
        </p:txBody>
      </p:sp>
    </p:spTree>
    <p:extLst>
      <p:ext uri="{BB962C8B-B14F-4D97-AF65-F5344CB8AC3E}">
        <p14:creationId xmlns:p14="http://schemas.microsoft.com/office/powerpoint/2010/main" val="13847934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242BE6AF-5093-F642-9EE9-2ADAAE8AE6BA}" type="slidenum">
              <a:rPr lang="en-US" altLang="zh-CN" sz="1400" smtClean="0">
                <a:latin typeface="Times New Roman" panose="02020603050405020304" pitchFamily="18" charset="0"/>
              </a:rPr>
              <a:pPr>
                <a:spcBef>
                  <a:spcPct val="0"/>
                </a:spcBef>
                <a:buClrTx/>
                <a:buSzTx/>
                <a:buFontTx/>
                <a:buNone/>
                <a:defRPr/>
              </a:pPr>
              <a:t>63</a:t>
            </a:fld>
            <a:endParaRPr lang="en-US" altLang="zh-CN" sz="1400" smtClean="0">
              <a:latin typeface="Times New Roman" panose="02020603050405020304" pitchFamily="18" charset="0"/>
            </a:endParaRPr>
          </a:p>
        </p:txBody>
      </p:sp>
      <p:sp>
        <p:nvSpPr>
          <p:cNvPr id="46083" name="Rectangle 2"/>
          <p:cNvSpPr>
            <a:spLocks noGrp="1" noChangeArrowheads="1"/>
          </p:cNvSpPr>
          <p:nvPr>
            <p:ph type="title"/>
          </p:nvPr>
        </p:nvSpPr>
        <p:spPr/>
        <p:txBody>
          <a:bodyPr/>
          <a:lstStyle/>
          <a:p>
            <a:pPr eaLnBrk="1" hangingPunct="1">
              <a:defRPr/>
            </a:pPr>
            <a:r>
              <a:rPr lang="zh-CN" altLang="en-US" dirty="0">
                <a:latin typeface="Times New Roman" charset="0"/>
              </a:rPr>
              <a:t>渐近分析的记号</a:t>
            </a:r>
          </a:p>
        </p:txBody>
      </p:sp>
      <p:sp>
        <p:nvSpPr>
          <p:cNvPr id="46084" name="Rectangle 3"/>
          <p:cNvSpPr>
            <a:spLocks noGrp="1" noChangeArrowheads="1"/>
          </p:cNvSpPr>
          <p:nvPr>
            <p:ph type="body" idx="1"/>
          </p:nvPr>
        </p:nvSpPr>
        <p:spPr>
          <a:xfrm>
            <a:off x="755650" y="1557338"/>
            <a:ext cx="8274050" cy="5111750"/>
          </a:xfrm>
        </p:spPr>
        <p:txBody>
          <a:bodyPr/>
          <a:lstStyle/>
          <a:p>
            <a:pPr eaLnBrk="1" hangingPunct="1">
              <a:spcBef>
                <a:spcPct val="0"/>
              </a:spcBef>
              <a:spcAft>
                <a:spcPct val="20000"/>
              </a:spcAft>
              <a:defRPr/>
            </a:pPr>
            <a:r>
              <a:rPr lang="zh-CN" altLang="en-US" b="1" dirty="0">
                <a:latin typeface="Times New Roman" panose="02020603050405020304" pitchFamily="18" charset="0"/>
                <a:cs typeface="Times New Roman" panose="02020603050405020304" pitchFamily="18" charset="0"/>
              </a:rPr>
              <a:t>紧渐近界</a:t>
            </a:r>
            <a:r>
              <a:rPr lang="zh-CN" altLang="en-US" b="1" dirty="0" smtClean="0">
                <a:latin typeface="Times New Roman" panose="02020603050405020304" pitchFamily="18" charset="0"/>
                <a:cs typeface="Times New Roman" panose="02020603050405020304" pitchFamily="18" charset="0"/>
              </a:rPr>
              <a:t>记号</a:t>
            </a:r>
            <a:r>
              <a:rPr lang="zh-CN" altLang="en-US" b="1" dirty="0">
                <a:latin typeface="Times New Roman" panose="02020603050405020304" pitchFamily="18" charset="0"/>
                <a:cs typeface="Times New Roman" panose="02020603050405020304" pitchFamily="18" charset="0"/>
                <a:sym typeface="Symbol" charset="2"/>
              </a:rPr>
              <a:t></a:t>
            </a:r>
            <a:r>
              <a:rPr lang="en-US" altLang="zh-CN" b="1" dirty="0" smtClean="0">
                <a:latin typeface="Times New Roman" panose="02020603050405020304" pitchFamily="18" charset="0"/>
                <a:cs typeface="Times New Roman" panose="02020603050405020304" pitchFamily="18" charset="0"/>
              </a:rPr>
              <a:t> </a:t>
            </a:r>
            <a:endParaRPr lang="en-US" altLang="zh-CN" b="1" dirty="0">
              <a:latin typeface="Times New Roman" panose="02020603050405020304" pitchFamily="18" charset="0"/>
              <a:cs typeface="Times New Roman" panose="02020603050405020304" pitchFamily="18" charset="0"/>
            </a:endParaRPr>
          </a:p>
          <a:p>
            <a:pPr lvl="1" eaLnBrk="1" hangingPunct="1">
              <a:spcBef>
                <a:spcPct val="0"/>
              </a:spcBef>
              <a:spcAft>
                <a:spcPct val="20000"/>
              </a:spcAft>
              <a:defRPr/>
            </a:pPr>
            <a:r>
              <a:rPr lang="zh-CN" altLang="en-US" sz="2400" dirty="0" smtClean="0">
                <a:latin typeface="Times New Roman" panose="02020603050405020304" pitchFamily="18" charset="0"/>
                <a:cs typeface="Times New Roman" panose="02020603050405020304" pitchFamily="18" charset="0"/>
              </a:rPr>
              <a:t>若存在</a:t>
            </a:r>
            <a:r>
              <a:rPr lang="zh-CN" altLang="en-US" sz="2400" dirty="0">
                <a:latin typeface="Times New Roman" panose="02020603050405020304" pitchFamily="18" charset="0"/>
                <a:cs typeface="Times New Roman" panose="02020603050405020304" pitchFamily="18" charset="0"/>
              </a:rPr>
              <a:t>三</a:t>
            </a:r>
            <a:r>
              <a:rPr lang="zh-CN" altLang="en-US" sz="2400" dirty="0" smtClean="0">
                <a:latin typeface="Times New Roman" panose="02020603050405020304" pitchFamily="18" charset="0"/>
                <a:cs typeface="Times New Roman" panose="02020603050405020304" pitchFamily="18" charset="0"/>
              </a:rPr>
              <a:t>个</a:t>
            </a:r>
            <a:r>
              <a:rPr lang="zh-CN" altLang="en-US" sz="2400" dirty="0">
                <a:latin typeface="Times New Roman" panose="02020603050405020304" pitchFamily="18" charset="0"/>
                <a:cs typeface="Times New Roman" panose="02020603050405020304" pitchFamily="18" charset="0"/>
              </a:rPr>
              <a:t>正的常数</a:t>
            </a:r>
            <a:r>
              <a:rPr lang="en-US" altLang="zh-CN" sz="2400" i="1" dirty="0" smtClean="0">
                <a:latin typeface="Times New Roman" panose="02020603050405020304" pitchFamily="18" charset="0"/>
                <a:cs typeface="Times New Roman" panose="02020603050405020304" pitchFamily="18" charset="0"/>
              </a:rPr>
              <a:t>c</a:t>
            </a:r>
            <a:r>
              <a:rPr lang="en-US" altLang="zh-CN" sz="2400" baseline="-25000" dirty="0" smtClean="0">
                <a:latin typeface="Times New Roman" panose="02020603050405020304" pitchFamily="18" charset="0"/>
                <a:cs typeface="Times New Roman" panose="02020603050405020304" pitchFamily="18" charset="0"/>
              </a:rPr>
              <a:t>1</a:t>
            </a:r>
            <a:r>
              <a:rPr lang="zh-CN" altLang="en-US" sz="2400" i="1" dirty="0" smtClean="0">
                <a:latin typeface="Times New Roman" panose="02020603050405020304" pitchFamily="18" charset="0"/>
                <a:cs typeface="Times New Roman" panose="02020603050405020304" pitchFamily="18" charset="0"/>
              </a:rPr>
              <a:t>、</a:t>
            </a:r>
            <a:r>
              <a:rPr lang="en-US" altLang="zh-CN" sz="2400" i="1" dirty="0" smtClean="0">
                <a:latin typeface="Times New Roman" panose="02020603050405020304" pitchFamily="18" charset="0"/>
                <a:cs typeface="Times New Roman" panose="02020603050405020304" pitchFamily="18" charset="0"/>
              </a:rPr>
              <a:t>c</a:t>
            </a:r>
            <a:r>
              <a:rPr lang="en-US" altLang="zh-CN" sz="2400" baseline="-25000" dirty="0" smtClean="0">
                <a:latin typeface="Times New Roman" panose="02020603050405020304" pitchFamily="18" charset="0"/>
                <a:cs typeface="Times New Roman" panose="02020603050405020304" pitchFamily="18" charset="0"/>
              </a:rPr>
              <a:t>2</a:t>
            </a:r>
            <a:r>
              <a:rPr lang="zh-CN" altLang="en-US" sz="2400" dirty="0" smtClean="0">
                <a:latin typeface="Times New Roman" panose="02020603050405020304" pitchFamily="18" charset="0"/>
                <a:cs typeface="Times New Roman" panose="02020603050405020304" pitchFamily="18" charset="0"/>
              </a:rPr>
              <a:t>和</a:t>
            </a:r>
            <a:r>
              <a:rPr lang="en-US" altLang="zh-CN" sz="2400" i="1" dirty="0">
                <a:latin typeface="Times New Roman" panose="02020603050405020304" pitchFamily="18" charset="0"/>
                <a:cs typeface="Times New Roman" panose="02020603050405020304" pitchFamily="18" charset="0"/>
              </a:rPr>
              <a:t>n</a:t>
            </a:r>
            <a:r>
              <a:rPr lang="en-US" altLang="zh-CN" sz="2400" baseline="-25000" dirty="0">
                <a:latin typeface="Times New Roman" panose="02020603050405020304" pitchFamily="18" charset="0"/>
                <a:cs typeface="Times New Roman" panose="02020603050405020304" pitchFamily="18" charset="0"/>
              </a:rPr>
              <a:t>0 </a:t>
            </a:r>
            <a:r>
              <a:rPr lang="zh-CN" altLang="en-US" sz="2400" dirty="0">
                <a:latin typeface="Times New Roman" panose="02020603050405020304" pitchFamily="18" charset="0"/>
                <a:cs typeface="Times New Roman" panose="02020603050405020304" pitchFamily="18" charset="0"/>
              </a:rPr>
              <a:t>，使得对所有</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宋体" panose="02010600030101010101" pitchFamily="2" charset="-122"/>
                <a:ea typeface="宋体" panose="02010600030101010101" pitchFamily="2" charset="-122"/>
                <a:cs typeface="Times New Roman" panose="02020603050405020304" pitchFamily="18" charset="0"/>
                <a:sym typeface="Symbol" charset="2"/>
              </a:rPr>
              <a:t>≥</a:t>
            </a:r>
            <a:r>
              <a:rPr lang="en-US" altLang="zh-CN" sz="2400" i="1" dirty="0">
                <a:latin typeface="Times New Roman" panose="02020603050405020304" pitchFamily="18" charset="0"/>
                <a:cs typeface="Times New Roman" panose="02020603050405020304" pitchFamily="18" charset="0"/>
              </a:rPr>
              <a:t>n</a:t>
            </a:r>
            <a:r>
              <a:rPr lang="en-US" altLang="zh-CN" sz="2400" baseline="-250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，都有</a:t>
            </a:r>
            <a:r>
              <a:rPr lang="zh-CN" altLang="en-US" sz="2400" dirty="0" smtClean="0">
                <a:latin typeface="Times New Roman" panose="02020603050405020304" pitchFamily="18" charset="0"/>
                <a:cs typeface="Times New Roman" panose="02020603050405020304" pitchFamily="18" charset="0"/>
              </a:rPr>
              <a:t>：</a:t>
            </a:r>
            <a:r>
              <a:rPr lang="en-US" altLang="zh-CN" sz="2400" i="1" dirty="0" smtClean="0">
                <a:latin typeface="Times New Roman" panose="02020603050405020304" pitchFamily="18" charset="0"/>
                <a:cs typeface="Times New Roman" panose="02020603050405020304" pitchFamily="18" charset="0"/>
              </a:rPr>
              <a:t>c</a:t>
            </a:r>
            <a:r>
              <a:rPr lang="en-US" altLang="zh-CN" sz="2400" baseline="-25000" dirty="0" smtClean="0">
                <a:latin typeface="Times New Roman" panose="02020603050405020304" pitchFamily="18" charset="0"/>
                <a:cs typeface="Times New Roman" panose="02020603050405020304" pitchFamily="18" charset="0"/>
              </a:rPr>
              <a:t>1</a:t>
            </a:r>
            <a:r>
              <a:rPr lang="en-US" altLang="zh-CN" sz="2000" dirty="0" smtClean="0">
                <a:latin typeface="Times New Roman" panose="02020603050405020304" pitchFamily="18" charset="0"/>
                <a:cs typeface="Times New Roman" panose="02020603050405020304" pitchFamily="18" charset="0"/>
              </a:rPr>
              <a:t>×</a:t>
            </a:r>
            <a:r>
              <a:rPr lang="en-US" altLang="zh-CN" sz="2400" i="1" dirty="0" smtClean="0">
                <a:latin typeface="Times New Roman" panose="02020603050405020304" pitchFamily="18" charset="0"/>
                <a:cs typeface="Times New Roman" panose="02020603050405020304" pitchFamily="18" charset="0"/>
              </a:rPr>
              <a:t>g</a:t>
            </a:r>
            <a:r>
              <a:rPr lang="en-US" altLang="zh-CN" sz="2400" dirty="0" smtClean="0">
                <a:latin typeface="Times New Roman" panose="02020603050405020304" pitchFamily="18" charset="0"/>
                <a:cs typeface="Times New Roman" panose="02020603050405020304" pitchFamily="18" charset="0"/>
              </a:rPr>
              <a:t>(</a:t>
            </a:r>
            <a:r>
              <a:rPr lang="en-US" altLang="zh-CN" sz="2400" i="1" dirty="0" smtClean="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a:t>
            </a:r>
            <a:r>
              <a:rPr lang="en-US" altLang="zh-CN" sz="24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sym typeface="Symbol" charset="2"/>
              </a:rPr>
              <a:t>≥</a:t>
            </a:r>
            <a:r>
              <a:rPr lang="en-US" altLang="zh-CN" sz="2400" i="1" dirty="0" smtClean="0">
                <a:latin typeface="Times New Roman" panose="02020603050405020304" pitchFamily="18" charset="0"/>
                <a:cs typeface="Times New Roman" panose="02020603050405020304" pitchFamily="18" charset="0"/>
              </a:rPr>
              <a:t>f </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a:t>
            </a:r>
            <a:r>
              <a:rPr lang="en-US" altLang="zh-CN" sz="24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sym typeface="Symbol" charset="2"/>
              </a:rPr>
              <a:t>≥</a:t>
            </a:r>
            <a:r>
              <a:rPr lang="en-US" altLang="zh-CN" sz="2400" i="1" dirty="0">
                <a:latin typeface="Times New Roman" panose="02020603050405020304" pitchFamily="18" charset="0"/>
                <a:cs typeface="Times New Roman" panose="02020603050405020304" pitchFamily="18" charset="0"/>
              </a:rPr>
              <a:t> c</a:t>
            </a:r>
            <a:r>
              <a:rPr lang="en-US" altLang="zh-CN" sz="2400" baseline="-25000" dirty="0">
                <a:latin typeface="Times New Roman" panose="02020603050405020304" pitchFamily="18" charset="0"/>
                <a:cs typeface="Times New Roman" panose="02020603050405020304" pitchFamily="18" charset="0"/>
              </a:rPr>
              <a:t>2 </a:t>
            </a:r>
            <a:r>
              <a:rPr lang="en-US" altLang="zh-CN" sz="2400" i="1" dirty="0" smtClean="0">
                <a:latin typeface="Times New Roman" panose="02020603050405020304" pitchFamily="18" charset="0"/>
                <a:cs typeface="Times New Roman" panose="02020603050405020304" pitchFamily="18" charset="0"/>
              </a:rPr>
              <a:t>g</a:t>
            </a:r>
            <a:r>
              <a:rPr lang="en-US" altLang="zh-CN" sz="2400" dirty="0" smtClean="0">
                <a:latin typeface="Times New Roman" panose="02020603050405020304" pitchFamily="18" charset="0"/>
                <a:cs typeface="Times New Roman" panose="02020603050405020304" pitchFamily="18" charset="0"/>
              </a:rPr>
              <a:t>(</a:t>
            </a:r>
            <a:r>
              <a:rPr lang="en-US" altLang="zh-CN" sz="2400" i="1" dirty="0" smtClean="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，则称</a:t>
            </a:r>
            <a:r>
              <a:rPr lang="en-US" altLang="zh-CN" sz="2400" i="1" dirty="0">
                <a:latin typeface="Times New Roman" panose="02020603050405020304" pitchFamily="18" charset="0"/>
                <a:cs typeface="Times New Roman" panose="02020603050405020304" pitchFamily="18" charset="0"/>
              </a:rPr>
              <a:t> f </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sym typeface="Symbol" charset="2"/>
              </a:rPr>
              <a:t></a:t>
            </a:r>
            <a:r>
              <a:rPr lang="en-US" altLang="zh-CN" sz="2400" dirty="0" smtClean="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g</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a:t>
            </a:r>
          </a:p>
          <a:p>
            <a:pPr lvl="1" eaLnBrk="1" hangingPunct="1">
              <a:spcBef>
                <a:spcPct val="0"/>
              </a:spcBef>
              <a:spcAft>
                <a:spcPct val="20000"/>
              </a:spcAft>
              <a:defRPr/>
            </a:pPr>
            <a:endParaRPr lang="zh-CN" altLang="en-US" sz="2400" dirty="0">
              <a:latin typeface="Times New Roman" panose="02020603050405020304" pitchFamily="18" charset="0"/>
              <a:cs typeface="Times New Roman" panose="02020603050405020304" pitchFamily="18" charset="0"/>
            </a:endParaRPr>
          </a:p>
        </p:txBody>
      </p:sp>
      <p:grpSp>
        <p:nvGrpSpPr>
          <p:cNvPr id="5" name="Group 1120"/>
          <p:cNvGrpSpPr>
            <a:grpSpLocks/>
          </p:cNvGrpSpPr>
          <p:nvPr/>
        </p:nvGrpSpPr>
        <p:grpSpPr bwMode="auto">
          <a:xfrm>
            <a:off x="1625302" y="3031951"/>
            <a:ext cx="6115050" cy="3781425"/>
            <a:chOff x="1020" y="1797"/>
            <a:chExt cx="3852" cy="2382"/>
          </a:xfrm>
        </p:grpSpPr>
        <p:sp>
          <p:nvSpPr>
            <p:cNvPr id="6" name="Text Box 1103"/>
            <p:cNvSpPr txBox="1">
              <a:spLocks noChangeArrowheads="1"/>
            </p:cNvSpPr>
            <p:nvPr/>
          </p:nvSpPr>
          <p:spPr bwMode="auto">
            <a:xfrm>
              <a:off x="2120" y="3913"/>
              <a:ext cx="16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1800" b="1" i="1">
                  <a:latin typeface="Times New Roman" panose="02020603050405020304" pitchFamily="18" charset="0"/>
                </a:rPr>
                <a:t>n</a:t>
              </a:r>
              <a:r>
                <a:rPr lang="en-US" altLang="zh-CN" sz="1800" b="1" baseline="-25000">
                  <a:latin typeface="Times New Roman" panose="02020603050405020304" pitchFamily="18" charset="0"/>
                </a:rPr>
                <a:t>0</a:t>
              </a:r>
              <a:endParaRPr lang="en-US" altLang="zh-CN" sz="1800" b="1">
                <a:latin typeface="Times New Roman" panose="02020603050405020304" pitchFamily="18" charset="0"/>
              </a:endParaRPr>
            </a:p>
          </p:txBody>
        </p:sp>
        <p:sp>
          <p:nvSpPr>
            <p:cNvPr id="7" name="Line 1104"/>
            <p:cNvSpPr>
              <a:spLocks noChangeShapeType="1"/>
            </p:cNvSpPr>
            <p:nvPr/>
          </p:nvSpPr>
          <p:spPr bwMode="auto">
            <a:xfrm>
              <a:off x="1268" y="3907"/>
              <a:ext cx="3574" cy="0"/>
            </a:xfrm>
            <a:prstGeom prst="line">
              <a:avLst/>
            </a:prstGeom>
            <a:noFill/>
            <a:ln w="2857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8" name="Line 1105"/>
            <p:cNvSpPr>
              <a:spLocks noChangeShapeType="1"/>
            </p:cNvSpPr>
            <p:nvPr/>
          </p:nvSpPr>
          <p:spPr bwMode="auto">
            <a:xfrm flipH="1" flipV="1">
              <a:off x="1282" y="1797"/>
              <a:ext cx="1" cy="2110"/>
            </a:xfrm>
            <a:prstGeom prst="line">
              <a:avLst/>
            </a:prstGeom>
            <a:noFill/>
            <a:ln w="2857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9" name="Text Box 1106"/>
            <p:cNvSpPr txBox="1">
              <a:spLocks noChangeArrowheads="1"/>
            </p:cNvSpPr>
            <p:nvPr/>
          </p:nvSpPr>
          <p:spPr bwMode="auto">
            <a:xfrm>
              <a:off x="4053" y="3983"/>
              <a:ext cx="819"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1800" b="1">
                  <a:latin typeface="Times New Roman" panose="02020603050405020304" pitchFamily="18" charset="0"/>
                </a:rPr>
                <a:t>问题规模</a:t>
              </a:r>
              <a:r>
                <a:rPr lang="en-US" altLang="zh-CN" sz="1800" b="1" i="1">
                  <a:latin typeface="Times New Roman" panose="02020603050405020304" pitchFamily="18" charset="0"/>
                </a:rPr>
                <a:t>n</a:t>
              </a:r>
              <a:endParaRPr lang="en-US" altLang="zh-CN" sz="1800" b="1">
                <a:latin typeface="Times New Roman" panose="02020603050405020304" pitchFamily="18" charset="0"/>
              </a:endParaRPr>
            </a:p>
          </p:txBody>
        </p:sp>
        <p:sp>
          <p:nvSpPr>
            <p:cNvPr id="10" name="Text Box 1107"/>
            <p:cNvSpPr txBox="1">
              <a:spLocks noChangeArrowheads="1"/>
            </p:cNvSpPr>
            <p:nvPr/>
          </p:nvSpPr>
          <p:spPr bwMode="auto">
            <a:xfrm>
              <a:off x="1020" y="1867"/>
              <a:ext cx="152" cy="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lnSpc>
                  <a:spcPct val="80000"/>
                </a:lnSpc>
                <a:spcBef>
                  <a:spcPct val="0"/>
                </a:spcBef>
                <a:buFontTx/>
                <a:buNone/>
              </a:pPr>
              <a:r>
                <a:rPr lang="zh-CN" altLang="en-US" sz="1800" b="1">
                  <a:latin typeface="Times New Roman" panose="02020603050405020304" pitchFamily="18" charset="0"/>
                </a:rPr>
                <a:t>执行次数</a:t>
              </a:r>
            </a:p>
          </p:txBody>
        </p:sp>
        <p:sp>
          <p:nvSpPr>
            <p:cNvPr id="11" name="Line 1109"/>
            <p:cNvSpPr>
              <a:spLocks noChangeShapeType="1"/>
            </p:cNvSpPr>
            <p:nvPr/>
          </p:nvSpPr>
          <p:spPr bwMode="auto">
            <a:xfrm>
              <a:off x="2150" y="1804"/>
              <a:ext cx="0" cy="2105"/>
            </a:xfrm>
            <a:prstGeom prst="line">
              <a:avLst/>
            </a:prstGeom>
            <a:noFill/>
            <a:ln w="285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Text Box 1110"/>
            <p:cNvSpPr txBox="1">
              <a:spLocks noChangeArrowheads="1"/>
            </p:cNvSpPr>
            <p:nvPr/>
          </p:nvSpPr>
          <p:spPr bwMode="auto">
            <a:xfrm>
              <a:off x="1352" y="3268"/>
              <a:ext cx="694"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1800" b="1" i="1" dirty="0">
                  <a:latin typeface="Times New Roman" panose="02020603050405020304" pitchFamily="18" charset="0"/>
                </a:rPr>
                <a:t>n</a:t>
              </a:r>
              <a:r>
                <a:rPr lang="en-US" altLang="zh-CN" sz="1800" b="1" baseline="-25000" dirty="0">
                  <a:latin typeface="Times New Roman" panose="02020603050405020304" pitchFamily="18" charset="0"/>
                </a:rPr>
                <a:t>0</a:t>
              </a:r>
              <a:r>
                <a:rPr lang="zh-CN" altLang="en-US" sz="1800" b="1" dirty="0">
                  <a:latin typeface="Times New Roman" panose="02020603050405020304" pitchFamily="18" charset="0"/>
                </a:rPr>
                <a:t>之前的情况无关紧要</a:t>
              </a:r>
            </a:p>
          </p:txBody>
        </p:sp>
        <p:sp>
          <p:nvSpPr>
            <p:cNvPr id="13" name="Freeform 1111"/>
            <p:cNvSpPr>
              <a:spLocks/>
            </p:cNvSpPr>
            <p:nvPr/>
          </p:nvSpPr>
          <p:spPr bwMode="auto">
            <a:xfrm>
              <a:off x="2159" y="2188"/>
              <a:ext cx="1961" cy="1213"/>
            </a:xfrm>
            <a:custGeom>
              <a:avLst/>
              <a:gdLst>
                <a:gd name="T0" fmla="*/ 0 w 2206"/>
                <a:gd name="T1" fmla="*/ 621 h 1696"/>
                <a:gd name="T2" fmla="*/ 264 w 2206"/>
                <a:gd name="T3" fmla="*/ 554 h 1696"/>
                <a:gd name="T4" fmla="*/ 475 w 2206"/>
                <a:gd name="T5" fmla="*/ 477 h 1696"/>
                <a:gd name="T6" fmla="*/ 770 w 2206"/>
                <a:gd name="T7" fmla="*/ 395 h 1696"/>
                <a:gd name="T8" fmla="*/ 1128 w 2206"/>
                <a:gd name="T9" fmla="*/ 280 h 1696"/>
                <a:gd name="T10" fmla="*/ 1339 w 2206"/>
                <a:gd name="T11" fmla="*/ 132 h 1696"/>
                <a:gd name="T12" fmla="*/ 1465 w 2206"/>
                <a:gd name="T13" fmla="*/ 71 h 1696"/>
                <a:gd name="T14" fmla="*/ 1549 w 2206"/>
                <a:gd name="T15" fmla="*/ 0 h 16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06" h="1696">
                  <a:moveTo>
                    <a:pt x="0" y="1696"/>
                  </a:moveTo>
                  <a:cubicBezTo>
                    <a:pt x="63" y="1666"/>
                    <a:pt x="263" y="1580"/>
                    <a:pt x="376" y="1515"/>
                  </a:cubicBezTo>
                  <a:cubicBezTo>
                    <a:pt x="489" y="1455"/>
                    <a:pt x="556" y="1377"/>
                    <a:pt x="676" y="1305"/>
                  </a:cubicBezTo>
                  <a:cubicBezTo>
                    <a:pt x="796" y="1233"/>
                    <a:pt x="941" y="1170"/>
                    <a:pt x="1096" y="1080"/>
                  </a:cubicBezTo>
                  <a:cubicBezTo>
                    <a:pt x="1301" y="955"/>
                    <a:pt x="1471" y="885"/>
                    <a:pt x="1606" y="765"/>
                  </a:cubicBezTo>
                  <a:cubicBezTo>
                    <a:pt x="1741" y="645"/>
                    <a:pt x="1811" y="462"/>
                    <a:pt x="1906" y="360"/>
                  </a:cubicBezTo>
                  <a:cubicBezTo>
                    <a:pt x="1982" y="262"/>
                    <a:pt x="2036" y="255"/>
                    <a:pt x="2086" y="195"/>
                  </a:cubicBezTo>
                  <a:cubicBezTo>
                    <a:pt x="2136" y="135"/>
                    <a:pt x="2181" y="41"/>
                    <a:pt x="2206" y="0"/>
                  </a:cubicBezTo>
                </a:path>
              </a:pathLst>
            </a:custGeom>
            <a:noFill/>
            <a:ln w="28575" cmpd="sng">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Freeform 1112"/>
            <p:cNvSpPr>
              <a:spLocks/>
            </p:cNvSpPr>
            <p:nvPr/>
          </p:nvSpPr>
          <p:spPr bwMode="auto">
            <a:xfrm>
              <a:off x="2160" y="2361"/>
              <a:ext cx="1975" cy="1223"/>
            </a:xfrm>
            <a:custGeom>
              <a:avLst/>
              <a:gdLst>
                <a:gd name="T0" fmla="*/ 0 w 2130"/>
                <a:gd name="T1" fmla="*/ 724 h 1590"/>
                <a:gd name="T2" fmla="*/ 383 w 2130"/>
                <a:gd name="T3" fmla="*/ 648 h 1590"/>
                <a:gd name="T4" fmla="*/ 801 w 2130"/>
                <a:gd name="T5" fmla="*/ 492 h 1590"/>
                <a:gd name="T6" fmla="*/ 1208 w 2130"/>
                <a:gd name="T7" fmla="*/ 301 h 1590"/>
                <a:gd name="T8" fmla="*/ 1459 w 2130"/>
                <a:gd name="T9" fmla="*/ 164 h 1590"/>
                <a:gd name="T10" fmla="*/ 1698 w 2130"/>
                <a:gd name="T11" fmla="*/ 0 h 15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30" h="1590">
                  <a:moveTo>
                    <a:pt x="0" y="1590"/>
                  </a:moveTo>
                  <a:cubicBezTo>
                    <a:pt x="77" y="1563"/>
                    <a:pt x="313" y="1510"/>
                    <a:pt x="480" y="1425"/>
                  </a:cubicBezTo>
                  <a:cubicBezTo>
                    <a:pt x="643" y="1335"/>
                    <a:pt x="835" y="1215"/>
                    <a:pt x="1005" y="1080"/>
                  </a:cubicBezTo>
                  <a:cubicBezTo>
                    <a:pt x="1175" y="945"/>
                    <a:pt x="1340" y="840"/>
                    <a:pt x="1515" y="660"/>
                  </a:cubicBezTo>
                  <a:cubicBezTo>
                    <a:pt x="1656" y="521"/>
                    <a:pt x="1740" y="470"/>
                    <a:pt x="1830" y="360"/>
                  </a:cubicBezTo>
                  <a:cubicBezTo>
                    <a:pt x="1920" y="250"/>
                    <a:pt x="2067" y="75"/>
                    <a:pt x="2130" y="0"/>
                  </a:cubicBezTo>
                </a:path>
              </a:pathLst>
            </a:custGeom>
            <a:noFill/>
            <a:ln w="28575" cmpd="sng">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Text Box 1113"/>
            <p:cNvSpPr txBox="1">
              <a:spLocks noChangeArrowheads="1"/>
            </p:cNvSpPr>
            <p:nvPr/>
          </p:nvSpPr>
          <p:spPr bwMode="auto">
            <a:xfrm>
              <a:off x="4197" y="2046"/>
              <a:ext cx="40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1800" b="1" i="1" dirty="0" smtClean="0">
                  <a:latin typeface="Times New Roman" panose="02020603050405020304" pitchFamily="18" charset="0"/>
                </a:rPr>
                <a:t>f</a:t>
              </a:r>
              <a:r>
                <a:rPr lang="en-US" altLang="zh-CN" sz="1800" b="1" dirty="0" smtClean="0">
                  <a:latin typeface="宋体" panose="02010600030101010101" pitchFamily="2" charset="-122"/>
                </a:rPr>
                <a:t>(</a:t>
              </a:r>
              <a:r>
                <a:rPr lang="en-US" altLang="zh-CN" sz="1800" b="1" i="1" dirty="0" smtClean="0">
                  <a:latin typeface="Times New Roman" panose="02020603050405020304" pitchFamily="18" charset="0"/>
                </a:rPr>
                <a:t>n</a:t>
              </a:r>
              <a:r>
                <a:rPr lang="en-US" altLang="zh-CN" sz="1800" b="1" dirty="0">
                  <a:latin typeface="宋体" panose="02010600030101010101" pitchFamily="2" charset="-122"/>
                </a:rPr>
                <a:t>)</a:t>
              </a:r>
              <a:endParaRPr lang="en-US" altLang="zh-CN" sz="1800" b="1" dirty="0">
                <a:latin typeface="Times New Roman" panose="02020603050405020304" pitchFamily="18" charset="0"/>
              </a:endParaRPr>
            </a:p>
          </p:txBody>
        </p:sp>
        <p:sp>
          <p:nvSpPr>
            <p:cNvPr id="16" name="Text Box 1114"/>
            <p:cNvSpPr txBox="1">
              <a:spLocks noChangeArrowheads="1"/>
            </p:cNvSpPr>
            <p:nvPr/>
          </p:nvSpPr>
          <p:spPr bwMode="auto">
            <a:xfrm>
              <a:off x="4219" y="2268"/>
              <a:ext cx="63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1800" b="1" i="1" dirty="0" smtClean="0">
                  <a:latin typeface="Times New Roman" panose="02020603050405020304" pitchFamily="18" charset="0"/>
                </a:rPr>
                <a:t>c</a:t>
              </a:r>
              <a:r>
                <a:rPr lang="en-US" altLang="zh-CN" sz="1800" b="1" baseline="-25000" dirty="0" smtClean="0">
                  <a:latin typeface="Times New Roman" panose="02020603050405020304" pitchFamily="18" charset="0"/>
                </a:rPr>
                <a:t>2</a:t>
              </a:r>
              <a:r>
                <a:rPr lang="en-US" altLang="zh-CN" sz="1800" b="1" dirty="0" smtClean="0">
                  <a:latin typeface="Times New Roman" panose="02020603050405020304" pitchFamily="18" charset="0"/>
                </a:rPr>
                <a:t>×</a:t>
              </a:r>
              <a:r>
                <a:rPr lang="en-US" altLang="zh-CN" sz="1800" b="1" i="1" dirty="0" smtClean="0">
                  <a:latin typeface="Times New Roman" panose="02020603050405020304" pitchFamily="18" charset="0"/>
                </a:rPr>
                <a:t>g</a:t>
              </a:r>
              <a:r>
                <a:rPr lang="en-US" altLang="zh-CN" sz="1800" b="1" dirty="0" smtClean="0">
                  <a:latin typeface="宋体" panose="02010600030101010101" pitchFamily="2" charset="-122"/>
                </a:rPr>
                <a:t>(</a:t>
              </a:r>
              <a:r>
                <a:rPr lang="en-US" altLang="zh-CN" sz="1800" b="1" i="1" dirty="0" smtClean="0">
                  <a:latin typeface="Times New Roman" panose="02020603050405020304" pitchFamily="18" charset="0"/>
                </a:rPr>
                <a:t>n</a:t>
              </a:r>
              <a:r>
                <a:rPr lang="en-US" altLang="zh-CN" sz="1800" b="1" dirty="0">
                  <a:latin typeface="宋体" panose="02010600030101010101" pitchFamily="2" charset="-122"/>
                </a:rPr>
                <a:t>)</a:t>
              </a:r>
              <a:endParaRPr lang="en-US" altLang="zh-CN" sz="1800" b="1" dirty="0">
                <a:latin typeface="Times New Roman" panose="02020603050405020304" pitchFamily="18" charset="0"/>
              </a:endParaRPr>
            </a:p>
          </p:txBody>
        </p:sp>
        <p:sp>
          <p:nvSpPr>
            <p:cNvPr id="17" name="Freeform 1115"/>
            <p:cNvSpPr>
              <a:spLocks/>
            </p:cNvSpPr>
            <p:nvPr/>
          </p:nvSpPr>
          <p:spPr bwMode="auto">
            <a:xfrm>
              <a:off x="2164" y="1960"/>
              <a:ext cx="1974" cy="1236"/>
            </a:xfrm>
            <a:custGeom>
              <a:avLst/>
              <a:gdLst>
                <a:gd name="T0" fmla="*/ 0 w 2130"/>
                <a:gd name="T1" fmla="*/ 747 h 1590"/>
                <a:gd name="T2" fmla="*/ 382 w 2130"/>
                <a:gd name="T3" fmla="*/ 669 h 1590"/>
                <a:gd name="T4" fmla="*/ 800 w 2130"/>
                <a:gd name="T5" fmla="*/ 508 h 1590"/>
                <a:gd name="T6" fmla="*/ 1206 w 2130"/>
                <a:gd name="T7" fmla="*/ 310 h 1590"/>
                <a:gd name="T8" fmla="*/ 1457 w 2130"/>
                <a:gd name="T9" fmla="*/ 169 h 1590"/>
                <a:gd name="T10" fmla="*/ 1695 w 2130"/>
                <a:gd name="T11" fmla="*/ 0 h 15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30" h="1590">
                  <a:moveTo>
                    <a:pt x="0" y="1590"/>
                  </a:moveTo>
                  <a:cubicBezTo>
                    <a:pt x="77" y="1563"/>
                    <a:pt x="313" y="1510"/>
                    <a:pt x="480" y="1425"/>
                  </a:cubicBezTo>
                  <a:cubicBezTo>
                    <a:pt x="643" y="1335"/>
                    <a:pt x="835" y="1215"/>
                    <a:pt x="1005" y="1080"/>
                  </a:cubicBezTo>
                  <a:cubicBezTo>
                    <a:pt x="1175" y="945"/>
                    <a:pt x="1340" y="840"/>
                    <a:pt x="1515" y="660"/>
                  </a:cubicBezTo>
                  <a:cubicBezTo>
                    <a:pt x="1656" y="521"/>
                    <a:pt x="1740" y="470"/>
                    <a:pt x="1830" y="360"/>
                  </a:cubicBezTo>
                  <a:cubicBezTo>
                    <a:pt x="1920" y="250"/>
                    <a:pt x="2067" y="75"/>
                    <a:pt x="2130" y="0"/>
                  </a:cubicBezTo>
                </a:path>
              </a:pathLst>
            </a:custGeom>
            <a:noFill/>
            <a:ln w="28575" cmpd="sng">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Text Box 1116"/>
            <p:cNvSpPr txBox="1">
              <a:spLocks noChangeArrowheads="1"/>
            </p:cNvSpPr>
            <p:nvPr/>
          </p:nvSpPr>
          <p:spPr bwMode="auto">
            <a:xfrm>
              <a:off x="4188" y="1798"/>
              <a:ext cx="654"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1800" b="1" i="1" dirty="0" smtClean="0">
                  <a:latin typeface="Times New Roman" panose="02020603050405020304" pitchFamily="18" charset="0"/>
                </a:rPr>
                <a:t>c</a:t>
              </a:r>
              <a:r>
                <a:rPr lang="en-US" altLang="zh-CN" sz="1800" b="1" baseline="-25000" dirty="0" smtClean="0">
                  <a:latin typeface="Times New Roman" panose="02020603050405020304" pitchFamily="18" charset="0"/>
                </a:rPr>
                <a:t>1</a:t>
              </a:r>
              <a:r>
                <a:rPr lang="en-US" altLang="zh-CN" sz="1800" b="1" dirty="0" smtClean="0">
                  <a:latin typeface="Times New Roman" panose="02020603050405020304" pitchFamily="18" charset="0"/>
                </a:rPr>
                <a:t>×</a:t>
              </a:r>
              <a:r>
                <a:rPr lang="en-US" altLang="zh-CN" sz="1800" b="1" i="1" dirty="0" smtClean="0">
                  <a:latin typeface="Times New Roman" panose="02020603050405020304" pitchFamily="18" charset="0"/>
                </a:rPr>
                <a:t>g</a:t>
              </a:r>
              <a:r>
                <a:rPr lang="en-US" altLang="zh-CN" sz="1800" b="1" dirty="0" smtClean="0">
                  <a:latin typeface="宋体" panose="02010600030101010101" pitchFamily="2" charset="-122"/>
                </a:rPr>
                <a:t>(</a:t>
              </a:r>
              <a:r>
                <a:rPr lang="en-US" altLang="zh-CN" sz="1800" b="1" i="1" dirty="0" smtClean="0">
                  <a:latin typeface="Times New Roman" panose="02020603050405020304" pitchFamily="18" charset="0"/>
                </a:rPr>
                <a:t>n</a:t>
              </a:r>
              <a:r>
                <a:rPr lang="en-US" altLang="zh-CN" sz="1800" b="1" dirty="0">
                  <a:latin typeface="宋体" panose="02010600030101010101" pitchFamily="2" charset="-122"/>
                </a:rPr>
                <a:t>)</a:t>
              </a:r>
              <a:endParaRPr lang="en-US" altLang="zh-CN" sz="1800" b="1" dirty="0">
                <a:latin typeface="Times New Roman" panose="02020603050405020304" pitchFamily="18" charset="0"/>
              </a:endParaRPr>
            </a:p>
          </p:txBody>
        </p:sp>
      </p:grpSp>
      <p:sp>
        <p:nvSpPr>
          <p:cNvPr id="19" name="文本框 18"/>
          <p:cNvSpPr txBox="1"/>
          <p:nvPr/>
        </p:nvSpPr>
        <p:spPr>
          <a:xfrm>
            <a:off x="5330485" y="4951635"/>
            <a:ext cx="3613490" cy="461665"/>
          </a:xfrm>
          <a:prstGeom prst="rect">
            <a:avLst/>
          </a:prstGeom>
          <a:noFill/>
        </p:spPr>
        <p:txBody>
          <a:bodyPr wrap="none" rtlCol="0">
            <a:spAutoFit/>
          </a:bodyPr>
          <a:lstStyle/>
          <a:p>
            <a:r>
              <a:rPr lang="zh-CN" altLang="en-US" sz="24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例子：</a:t>
            </a:r>
            <a:r>
              <a:rPr lang="en-US" altLang="zh-CN" sz="2400" i="1" dirty="0">
                <a:latin typeface="Times New Roman" panose="02020603050405020304" pitchFamily="18" charset="0"/>
                <a:cs typeface="Times New Roman" panose="02020603050405020304" pitchFamily="18" charset="0"/>
              </a:rPr>
              <a:t> f </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=32</a:t>
            </a:r>
            <a:r>
              <a:rPr lang="en-US" altLang="zh-CN" sz="2400" i="1" dirty="0" smtClean="0">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baseline="30000" dirty="0" smtClean="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+17</a:t>
            </a:r>
            <a:r>
              <a:rPr lang="en-US" altLang="zh-CN" sz="2400" i="1" dirty="0" smtClean="0">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文本框 19"/>
          <p:cNvSpPr txBox="1"/>
          <p:nvPr/>
        </p:nvSpPr>
        <p:spPr>
          <a:xfrm>
            <a:off x="6313700" y="5392316"/>
            <a:ext cx="2282997" cy="461665"/>
          </a:xfrm>
          <a:prstGeom prst="rect">
            <a:avLst/>
          </a:prstGeom>
          <a:noFill/>
        </p:spPr>
        <p:txBody>
          <a:bodyPr wrap="none" rtlCol="0">
            <a:spAutoFit/>
          </a:bodyPr>
          <a:lstStyle>
            <a:defPPr>
              <a:defRPr lang="zh-CN"/>
            </a:defPPr>
            <a:lvl1pPr>
              <a:defRPr sz="2400">
                <a:solidFill>
                  <a:srgbClr val="FF0000"/>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en-US" altLang="zh-CN" i="1" dirty="0" smtClean="0"/>
              <a:t>c</a:t>
            </a:r>
            <a:r>
              <a:rPr lang="en-US" altLang="zh-CN" baseline="-25000" dirty="0" smtClean="0"/>
              <a:t>1  </a:t>
            </a:r>
            <a:r>
              <a:rPr lang="en-US" altLang="zh-CN" i="1" dirty="0" smtClean="0"/>
              <a:t>c</a:t>
            </a:r>
            <a:r>
              <a:rPr lang="en-US" altLang="zh-CN" baseline="-25000" dirty="0" smtClean="0"/>
              <a:t>2</a:t>
            </a:r>
            <a:r>
              <a:rPr lang="en-US" altLang="zh-CN" i="1" dirty="0" smtClean="0"/>
              <a:t> n</a:t>
            </a:r>
            <a:r>
              <a:rPr lang="en-US" altLang="zh-CN" baseline="-25000" dirty="0" smtClean="0"/>
              <a:t>0</a:t>
            </a:r>
            <a:r>
              <a:rPr lang="en-US" altLang="zh-CN" i="1" dirty="0" smtClean="0"/>
              <a:t>  g</a:t>
            </a:r>
            <a:r>
              <a:rPr lang="en-US" altLang="zh-CN" dirty="0" smtClean="0"/>
              <a:t>(</a:t>
            </a:r>
            <a:r>
              <a:rPr lang="en-US" altLang="zh-CN" i="1" dirty="0" smtClean="0"/>
              <a:t>n</a:t>
            </a:r>
            <a:r>
              <a:rPr lang="en-US" altLang="zh-CN" dirty="0"/>
              <a:t>) </a:t>
            </a:r>
            <a:r>
              <a:rPr lang="en-US" altLang="zh-CN" dirty="0" smtClean="0"/>
              <a:t>=?</a:t>
            </a:r>
            <a:endParaRPr lang="zh-CN" altLang="en-US" dirty="0"/>
          </a:p>
        </p:txBody>
      </p:sp>
    </p:spTree>
    <p:extLst>
      <p:ext uri="{BB962C8B-B14F-4D97-AF65-F5344CB8AC3E}">
        <p14:creationId xmlns:p14="http://schemas.microsoft.com/office/powerpoint/2010/main" val="1863425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242BE6AF-5093-F642-9EE9-2ADAAE8AE6BA}" type="slidenum">
              <a:rPr lang="en-US" altLang="zh-CN" sz="1400" smtClean="0">
                <a:latin typeface="Times New Roman" panose="02020603050405020304" pitchFamily="18" charset="0"/>
              </a:rPr>
              <a:pPr>
                <a:spcBef>
                  <a:spcPct val="0"/>
                </a:spcBef>
                <a:buClrTx/>
                <a:buSzTx/>
                <a:buFontTx/>
                <a:buNone/>
                <a:defRPr/>
              </a:pPr>
              <a:t>64</a:t>
            </a:fld>
            <a:endParaRPr lang="en-US" altLang="zh-CN" sz="1400" smtClean="0">
              <a:latin typeface="Times New Roman" panose="02020603050405020304" pitchFamily="18" charset="0"/>
            </a:endParaRPr>
          </a:p>
        </p:txBody>
      </p:sp>
      <p:sp>
        <p:nvSpPr>
          <p:cNvPr id="46083" name="Rectangle 2"/>
          <p:cNvSpPr>
            <a:spLocks noGrp="1" noChangeArrowheads="1"/>
          </p:cNvSpPr>
          <p:nvPr>
            <p:ph type="title"/>
          </p:nvPr>
        </p:nvSpPr>
        <p:spPr/>
        <p:txBody>
          <a:bodyPr/>
          <a:lstStyle/>
          <a:p>
            <a:pPr eaLnBrk="1" hangingPunct="1">
              <a:defRPr/>
            </a:pPr>
            <a:r>
              <a:rPr lang="zh-CN" altLang="en-US" dirty="0">
                <a:latin typeface="Times New Roman" charset="0"/>
              </a:rPr>
              <a:t>渐近分析的记号</a:t>
            </a:r>
          </a:p>
        </p:txBody>
      </p:sp>
      <p:sp>
        <p:nvSpPr>
          <p:cNvPr id="46084" name="Rectangle 3"/>
          <p:cNvSpPr>
            <a:spLocks noGrp="1" noChangeArrowheads="1"/>
          </p:cNvSpPr>
          <p:nvPr>
            <p:ph type="body" idx="1"/>
          </p:nvPr>
        </p:nvSpPr>
        <p:spPr>
          <a:xfrm>
            <a:off x="755650" y="1557338"/>
            <a:ext cx="8274050" cy="5111750"/>
          </a:xfrm>
        </p:spPr>
        <p:txBody>
          <a:bodyPr/>
          <a:lstStyle/>
          <a:p>
            <a:pPr eaLnBrk="1" hangingPunct="1">
              <a:spcBef>
                <a:spcPct val="0"/>
              </a:spcBef>
              <a:spcAft>
                <a:spcPct val="20000"/>
              </a:spcAft>
              <a:defRPr/>
            </a:pPr>
            <a:r>
              <a:rPr lang="zh-CN" altLang="en-US" b="1" dirty="0" smtClean="0">
                <a:latin typeface="Times New Roman" panose="02020603050405020304" pitchFamily="18" charset="0"/>
                <a:cs typeface="Times New Roman" panose="02020603050405020304" pitchFamily="18" charset="0"/>
              </a:rPr>
              <a:t>非</a:t>
            </a:r>
            <a:r>
              <a:rPr lang="zh-CN" altLang="en-US" b="1" dirty="0">
                <a:latin typeface="Times New Roman" panose="02020603050405020304" pitchFamily="18" charset="0"/>
                <a:cs typeface="Times New Roman" panose="02020603050405020304" pitchFamily="18" charset="0"/>
              </a:rPr>
              <a:t>紧上界记号</a:t>
            </a:r>
            <a:r>
              <a:rPr lang="en-US" altLang="zh-CN" b="1" i="1" dirty="0">
                <a:latin typeface="Times New Roman" panose="02020603050405020304" pitchFamily="18" charset="0"/>
                <a:cs typeface="Times New Roman" panose="02020603050405020304" pitchFamily="18" charset="0"/>
              </a:rPr>
              <a:t>o</a:t>
            </a:r>
            <a:r>
              <a:rPr lang="en-US" altLang="zh-CN" b="1" dirty="0">
                <a:latin typeface="Times New Roman" panose="02020603050405020304" pitchFamily="18" charset="0"/>
                <a:cs typeface="Times New Roman" panose="02020603050405020304" pitchFamily="18" charset="0"/>
              </a:rPr>
              <a:t> </a:t>
            </a:r>
          </a:p>
          <a:p>
            <a:pPr lvl="1" eaLnBrk="1" hangingPunct="1">
              <a:spcBef>
                <a:spcPct val="0"/>
              </a:spcBef>
              <a:spcAft>
                <a:spcPct val="20000"/>
              </a:spcAft>
              <a:defRPr/>
            </a:pPr>
            <a:r>
              <a:rPr lang="en-US" altLang="zh-CN" sz="2400" i="1" dirty="0">
                <a:latin typeface="Times New Roman" panose="02020603050405020304" pitchFamily="18" charset="0"/>
                <a:cs typeface="Times New Roman" panose="02020603050405020304" pitchFamily="18" charset="0"/>
              </a:rPr>
              <a:t>o</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g</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a:t>
            </a:r>
            <a:r>
              <a:rPr lang="en-US" altLang="zh-CN" sz="2400" i="1" dirty="0" smtClean="0">
                <a:latin typeface="Times New Roman" panose="02020603050405020304" pitchFamily="18" charset="0"/>
                <a:cs typeface="Times New Roman" panose="02020603050405020304" pitchFamily="18" charset="0"/>
              </a:rPr>
              <a:t>f </a:t>
            </a:r>
            <a:r>
              <a:rPr lang="en-US" altLang="zh-CN" sz="2400" dirty="0" smtClean="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对于任何正常数</a:t>
            </a:r>
            <a:r>
              <a:rPr lang="en-US" altLang="zh-CN" sz="2400" i="1" dirty="0">
                <a:latin typeface="Times New Roman" panose="02020603050405020304" pitchFamily="18" charset="0"/>
                <a:cs typeface="Times New Roman" panose="02020603050405020304" pitchFamily="18" charset="0"/>
              </a:rPr>
              <a:t>c</a:t>
            </a:r>
            <a:r>
              <a:rPr lang="en-US" altLang="zh-CN" sz="2400" dirty="0">
                <a:latin typeface="Times New Roman" panose="02020603050405020304" pitchFamily="18" charset="0"/>
                <a:cs typeface="Times New Roman" panose="02020603050405020304" pitchFamily="18" charset="0"/>
              </a:rPr>
              <a:t>&gt;0</a:t>
            </a:r>
            <a:r>
              <a:rPr lang="zh-CN" altLang="en-US" sz="2400" i="1"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存在正数</a:t>
            </a:r>
            <a:r>
              <a:rPr lang="en-US" altLang="zh-CN" sz="2400" i="1" dirty="0">
                <a:latin typeface="Times New Roman" panose="02020603050405020304" pitchFamily="18" charset="0"/>
                <a:cs typeface="Times New Roman" panose="02020603050405020304" pitchFamily="18" charset="0"/>
              </a:rPr>
              <a:t>n</a:t>
            </a:r>
            <a:r>
              <a:rPr lang="en-US" altLang="zh-CN" sz="2400" baseline="-25000" dirty="0">
                <a:latin typeface="Times New Roman" panose="02020603050405020304" pitchFamily="18" charset="0"/>
                <a:cs typeface="Times New Roman" panose="02020603050405020304" pitchFamily="18" charset="0"/>
              </a:rPr>
              <a:t>0 </a:t>
            </a:r>
            <a:r>
              <a:rPr lang="en-US" altLang="zh-CN" sz="2400" dirty="0">
                <a:latin typeface="Times New Roman" panose="02020603050405020304" pitchFamily="18" charset="0"/>
                <a:cs typeface="Times New Roman" panose="02020603050405020304" pitchFamily="18" charset="0"/>
              </a:rPr>
              <a:t>&gt;0</a:t>
            </a:r>
            <a:r>
              <a:rPr lang="zh-CN" altLang="en-US" sz="2400" dirty="0">
                <a:latin typeface="Times New Roman" panose="02020603050405020304" pitchFamily="18" charset="0"/>
                <a:cs typeface="Times New Roman" panose="02020603050405020304" pitchFamily="18" charset="0"/>
              </a:rPr>
              <a:t>使得对所有</a:t>
            </a:r>
            <a:r>
              <a:rPr lang="en-US" altLang="zh-CN" sz="2400" i="1" dirty="0" smtClean="0">
                <a:latin typeface="Times New Roman" panose="02020603050405020304" pitchFamily="18" charset="0"/>
                <a:cs typeface="Times New Roman" panose="02020603050405020304" pitchFamily="18" charset="0"/>
              </a:rPr>
              <a:t>n</a:t>
            </a:r>
            <a:r>
              <a:rPr lang="en-US" altLang="zh-CN" sz="2400" dirty="0" smtClean="0">
                <a:latin typeface="宋体" panose="02010600030101010101" pitchFamily="2" charset="-122"/>
                <a:ea typeface="宋体" panose="02010600030101010101" pitchFamily="2" charset="-122"/>
                <a:cs typeface="Times New Roman" panose="02020603050405020304" pitchFamily="18" charset="0"/>
                <a:sym typeface="Symbol" charset="2"/>
              </a:rPr>
              <a:t>≥</a:t>
            </a:r>
            <a:r>
              <a:rPr lang="en-US" altLang="zh-CN" sz="2400" i="1" dirty="0" smtClean="0">
                <a:latin typeface="Times New Roman" panose="02020603050405020304" pitchFamily="18" charset="0"/>
                <a:cs typeface="Times New Roman" panose="02020603050405020304" pitchFamily="18" charset="0"/>
              </a:rPr>
              <a:t>n</a:t>
            </a:r>
            <a:r>
              <a:rPr lang="en-US" altLang="zh-CN" sz="2400" baseline="-25000" dirty="0" smtClean="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有：</a:t>
            </a:r>
            <a:r>
              <a:rPr lang="en-US" altLang="zh-CN" sz="2400" dirty="0" smtClean="0">
                <a:latin typeface="Times New Roman" panose="02020603050405020304" pitchFamily="18" charset="0"/>
                <a:cs typeface="Times New Roman" panose="02020603050405020304" pitchFamily="18" charset="0"/>
              </a:rPr>
              <a:t>0</a:t>
            </a:r>
            <a:r>
              <a:rPr lang="en-US" altLang="zh-CN" sz="2400" dirty="0" smtClean="0">
                <a:latin typeface="宋体" panose="02010600030101010101" pitchFamily="2" charset="-122"/>
                <a:ea typeface="宋体" panose="02010600030101010101" pitchFamily="2" charset="-122"/>
                <a:cs typeface="Times New Roman" panose="02020603050405020304" pitchFamily="18" charset="0"/>
                <a:sym typeface="Symbol" charset="2"/>
              </a:rPr>
              <a:t>≤</a:t>
            </a:r>
            <a:r>
              <a:rPr lang="en-US" altLang="zh-CN" sz="2400" dirty="0" smtClean="0">
                <a:latin typeface="Times New Roman" panose="02020603050405020304" pitchFamily="18" charset="0"/>
                <a:cs typeface="Times New Roman" panose="02020603050405020304" pitchFamily="18" charset="0"/>
                <a:sym typeface="Symbol" charset="2"/>
              </a:rPr>
              <a:t> </a:t>
            </a:r>
            <a:r>
              <a:rPr lang="en-US" altLang="zh-CN" sz="2400" i="1" dirty="0" smtClean="0">
                <a:latin typeface="Times New Roman" panose="02020603050405020304" pitchFamily="18" charset="0"/>
                <a:cs typeface="Times New Roman" panose="02020603050405020304" pitchFamily="18" charset="0"/>
              </a:rPr>
              <a:t>f </a:t>
            </a:r>
            <a:r>
              <a:rPr lang="en-US" altLang="zh-CN" sz="2400" dirty="0" smtClean="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a:t>
            </a:r>
            <a:r>
              <a:rPr lang="en-US" altLang="zh-CN" sz="2400" b="1" dirty="0">
                <a:solidFill>
                  <a:srgbClr val="FF0000"/>
                </a:solidFill>
                <a:latin typeface="Times New Roman" panose="02020603050405020304" pitchFamily="18" charset="0"/>
                <a:cs typeface="Times New Roman" panose="02020603050405020304" pitchFamily="18" charset="0"/>
              </a:rPr>
              <a:t>&lt;</a:t>
            </a:r>
            <a:r>
              <a:rPr lang="en-US" altLang="zh-CN" sz="2400" i="1" dirty="0">
                <a:latin typeface="Times New Roman" panose="02020603050405020304" pitchFamily="18" charset="0"/>
                <a:cs typeface="Times New Roman" panose="02020603050405020304" pitchFamily="18" charset="0"/>
              </a:rPr>
              <a:t>cg</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a:t>
            </a:r>
          </a:p>
          <a:p>
            <a:pPr lvl="1" eaLnBrk="1" hangingPunct="1">
              <a:spcBef>
                <a:spcPct val="0"/>
              </a:spcBef>
              <a:spcAft>
                <a:spcPct val="20000"/>
              </a:spcAft>
              <a:defRPr/>
            </a:pPr>
            <a:r>
              <a:rPr lang="zh-CN" altLang="en-US" sz="2400" dirty="0">
                <a:latin typeface="Times New Roman" panose="02020603050405020304" pitchFamily="18" charset="0"/>
                <a:cs typeface="Times New Roman" panose="02020603050405020304" pitchFamily="18" charset="0"/>
              </a:rPr>
              <a:t>等价于</a:t>
            </a:r>
            <a:r>
              <a:rPr lang="zh-CN" altLang="en-US" sz="2400" i="1" dirty="0">
                <a:latin typeface="Times New Roman" panose="02020603050405020304" pitchFamily="18" charset="0"/>
                <a:cs typeface="Times New Roman" panose="02020603050405020304" pitchFamily="18" charset="0"/>
              </a:rPr>
              <a:t>  </a:t>
            </a:r>
            <a:r>
              <a:rPr lang="en-US" altLang="zh-CN" sz="2400" i="1" dirty="0" smtClean="0">
                <a:latin typeface="Times New Roman" panose="02020603050405020304" pitchFamily="18" charset="0"/>
                <a:cs typeface="Times New Roman" panose="02020603050405020304" pitchFamily="18" charset="0"/>
              </a:rPr>
              <a:t>f </a:t>
            </a:r>
            <a:r>
              <a:rPr lang="en-US" altLang="zh-CN" sz="2400" dirty="0" smtClean="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 </a:t>
            </a:r>
            <a:r>
              <a:rPr lang="en-US" altLang="zh-CN" sz="2400" i="1" dirty="0">
                <a:latin typeface="Times New Roman" panose="02020603050405020304" pitchFamily="18" charset="0"/>
                <a:cs typeface="Times New Roman" panose="02020603050405020304" pitchFamily="18" charset="0"/>
              </a:rPr>
              <a:t>g</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sym typeface="Symbol" charset="2"/>
              </a:rPr>
              <a:t>0</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as  </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sym typeface="Symbol" charset="2"/>
              </a:rPr>
              <a:t></a:t>
            </a:r>
            <a:r>
              <a:rPr lang="zh-CN" altLang="en-US" sz="2400" dirty="0" smtClean="0">
                <a:latin typeface="Times New Roman" panose="02020603050405020304" pitchFamily="18" charset="0"/>
                <a:cs typeface="Times New Roman" panose="02020603050405020304" pitchFamily="18" charset="0"/>
                <a:sym typeface="Symbol" charset="2"/>
              </a:rPr>
              <a:t>。</a:t>
            </a:r>
            <a:endParaRPr lang="en-US" altLang="zh-CN" sz="2400" dirty="0" smtClean="0">
              <a:latin typeface="Times New Roman" panose="02020603050405020304" pitchFamily="18" charset="0"/>
              <a:cs typeface="Times New Roman" panose="02020603050405020304" pitchFamily="18" charset="0"/>
              <a:sym typeface="Symbol" charset="2"/>
            </a:endParaRPr>
          </a:p>
          <a:p>
            <a:pPr eaLnBrk="1" hangingPunct="1">
              <a:spcBef>
                <a:spcPct val="0"/>
              </a:spcBef>
              <a:spcAft>
                <a:spcPct val="20000"/>
              </a:spcAft>
              <a:defRPr/>
            </a:pPr>
            <a:r>
              <a:rPr lang="zh-CN" altLang="en-US" b="1" dirty="0">
                <a:latin typeface="Times New Roman" panose="02020603050405020304" pitchFamily="18" charset="0"/>
                <a:cs typeface="Times New Roman" panose="02020603050405020304" pitchFamily="18" charset="0"/>
              </a:rPr>
              <a:t>非紧下界记号</a:t>
            </a:r>
            <a:r>
              <a:rPr lang="zh-CN" altLang="en-US" b="1" i="1" dirty="0">
                <a:latin typeface="Times New Roman" panose="02020603050405020304" pitchFamily="18" charset="0"/>
                <a:cs typeface="Times New Roman" panose="02020603050405020304" pitchFamily="18" charset="0"/>
                <a:sym typeface="Symbol" charset="2"/>
              </a:rPr>
              <a:t></a:t>
            </a:r>
            <a:r>
              <a:rPr lang="zh-CN" altLang="en-US" sz="4000" dirty="0">
                <a:latin typeface="Times New Roman" panose="02020603050405020304" pitchFamily="18" charset="0"/>
                <a:cs typeface="Times New Roman" panose="02020603050405020304" pitchFamily="18" charset="0"/>
              </a:rPr>
              <a:t> </a:t>
            </a:r>
            <a:r>
              <a:rPr lang="zh-CN" altLang="en-US" i="1" dirty="0">
                <a:latin typeface="Times New Roman" panose="02020603050405020304" pitchFamily="18" charset="0"/>
                <a:cs typeface="Times New Roman" panose="02020603050405020304" pitchFamily="18" charset="0"/>
              </a:rPr>
              <a:t> </a:t>
            </a:r>
          </a:p>
          <a:p>
            <a:pPr lvl="1" eaLnBrk="1" hangingPunct="1">
              <a:spcBef>
                <a:spcPct val="0"/>
              </a:spcBef>
              <a:spcAft>
                <a:spcPct val="20000"/>
              </a:spcAft>
              <a:defRPr/>
            </a:pPr>
            <a:r>
              <a:rPr lang="zh-CN" altLang="en-US" sz="2400" i="1" dirty="0">
                <a:latin typeface="Times New Roman" panose="02020603050405020304" pitchFamily="18" charset="0"/>
                <a:cs typeface="Times New Roman" panose="02020603050405020304" pitchFamily="18" charset="0"/>
                <a:sym typeface="Symbol" charset="2"/>
              </a:rPr>
              <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g</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 { </a:t>
            </a:r>
            <a:r>
              <a:rPr lang="en-US" altLang="zh-CN" sz="2400" i="1" dirty="0" smtClean="0">
                <a:latin typeface="Times New Roman" panose="02020603050405020304" pitchFamily="18" charset="0"/>
                <a:cs typeface="Times New Roman" panose="02020603050405020304" pitchFamily="18" charset="0"/>
              </a:rPr>
              <a:t>f </a:t>
            </a:r>
            <a:r>
              <a:rPr lang="en-US" altLang="zh-CN" sz="2400" dirty="0" smtClean="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对于任何正常数</a:t>
            </a:r>
            <a:r>
              <a:rPr lang="en-US" altLang="zh-CN" sz="2400" i="1" dirty="0">
                <a:latin typeface="Times New Roman" panose="02020603050405020304" pitchFamily="18" charset="0"/>
                <a:cs typeface="Times New Roman" panose="02020603050405020304" pitchFamily="18" charset="0"/>
              </a:rPr>
              <a:t>c</a:t>
            </a:r>
            <a:r>
              <a:rPr lang="en-US" altLang="zh-CN" sz="2400" dirty="0">
                <a:latin typeface="Times New Roman" panose="02020603050405020304" pitchFamily="18" charset="0"/>
                <a:cs typeface="Times New Roman" panose="02020603050405020304" pitchFamily="18" charset="0"/>
              </a:rPr>
              <a:t>&gt;0</a:t>
            </a:r>
            <a:r>
              <a:rPr lang="zh-CN" altLang="en-US" sz="2400" i="1"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存在正数</a:t>
            </a:r>
            <a:r>
              <a:rPr lang="en-US" altLang="zh-CN" sz="2400" i="1" dirty="0">
                <a:latin typeface="Times New Roman" panose="02020603050405020304" pitchFamily="18" charset="0"/>
                <a:cs typeface="Times New Roman" panose="02020603050405020304" pitchFamily="18" charset="0"/>
              </a:rPr>
              <a:t>n</a:t>
            </a:r>
            <a:r>
              <a:rPr lang="en-US" altLang="zh-CN" sz="2400" baseline="-25000" dirty="0">
                <a:latin typeface="Times New Roman" panose="02020603050405020304" pitchFamily="18" charset="0"/>
                <a:cs typeface="Times New Roman" panose="02020603050405020304" pitchFamily="18" charset="0"/>
              </a:rPr>
              <a:t>0 </a:t>
            </a:r>
            <a:r>
              <a:rPr lang="en-US" altLang="zh-CN" sz="2400" dirty="0">
                <a:latin typeface="Times New Roman" panose="02020603050405020304" pitchFamily="18" charset="0"/>
                <a:cs typeface="Times New Roman" panose="02020603050405020304" pitchFamily="18" charset="0"/>
              </a:rPr>
              <a:t>&gt;0</a:t>
            </a:r>
            <a:r>
              <a:rPr lang="zh-CN" altLang="en-US" sz="2400" dirty="0">
                <a:latin typeface="Times New Roman" panose="02020603050405020304" pitchFamily="18" charset="0"/>
                <a:cs typeface="Times New Roman" panose="02020603050405020304" pitchFamily="18" charset="0"/>
              </a:rPr>
              <a:t>使得对所有</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宋体" panose="02010600030101010101" pitchFamily="2" charset="-122"/>
                <a:ea typeface="宋体" panose="02010600030101010101" pitchFamily="2" charset="-122"/>
                <a:cs typeface="Times New Roman" panose="02020603050405020304" pitchFamily="18" charset="0"/>
                <a:sym typeface="Symbol" charset="2"/>
              </a:rPr>
              <a:t>≥</a:t>
            </a:r>
            <a:r>
              <a:rPr lang="en-US" altLang="zh-CN" sz="2400" i="1" dirty="0">
                <a:latin typeface="Times New Roman" panose="02020603050405020304" pitchFamily="18" charset="0"/>
                <a:cs typeface="Times New Roman" panose="02020603050405020304" pitchFamily="18" charset="0"/>
              </a:rPr>
              <a:t>n</a:t>
            </a:r>
            <a:r>
              <a:rPr lang="en-US" altLang="zh-CN" sz="2400" baseline="-250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有：</a:t>
            </a:r>
            <a:r>
              <a:rPr lang="en-US" altLang="zh-CN" sz="2400" dirty="0">
                <a:latin typeface="Times New Roman" panose="02020603050405020304" pitchFamily="18" charset="0"/>
                <a:cs typeface="Times New Roman" panose="02020603050405020304" pitchFamily="18" charset="0"/>
              </a:rPr>
              <a:t>0</a:t>
            </a:r>
            <a:r>
              <a:rPr lang="en-US" altLang="zh-CN" sz="2400" dirty="0">
                <a:latin typeface="宋体" panose="02010600030101010101" pitchFamily="2" charset="-122"/>
                <a:ea typeface="宋体" panose="02010600030101010101" pitchFamily="2" charset="-122"/>
                <a:cs typeface="Times New Roman" panose="02020603050405020304" pitchFamily="18" charset="0"/>
                <a:sym typeface="Symbol" charset="2"/>
              </a:rPr>
              <a:t>≤</a:t>
            </a:r>
            <a:r>
              <a:rPr lang="en-US" altLang="zh-CN" sz="2400" i="1" dirty="0">
                <a:latin typeface="Times New Roman" panose="02020603050405020304" pitchFamily="18" charset="0"/>
                <a:cs typeface="Times New Roman" panose="02020603050405020304" pitchFamily="18" charset="0"/>
              </a:rPr>
              <a:t>cg</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sym typeface="Symbol" charset="2"/>
              </a:rPr>
              <a:t> </a:t>
            </a:r>
            <a:r>
              <a:rPr lang="en-US" altLang="zh-CN" sz="2400" b="1" dirty="0">
                <a:solidFill>
                  <a:srgbClr val="FF0000"/>
                </a:solidFill>
                <a:latin typeface="Times New Roman" panose="02020603050405020304" pitchFamily="18" charset="0"/>
                <a:cs typeface="Times New Roman" panose="02020603050405020304" pitchFamily="18" charset="0"/>
              </a:rPr>
              <a:t>&lt;</a:t>
            </a:r>
            <a:r>
              <a:rPr lang="en-US" altLang="zh-CN" sz="2400" dirty="0">
                <a:latin typeface="Times New Roman" panose="02020603050405020304" pitchFamily="18" charset="0"/>
                <a:cs typeface="Times New Roman" panose="02020603050405020304" pitchFamily="18" charset="0"/>
              </a:rPr>
              <a:t> </a:t>
            </a:r>
            <a:r>
              <a:rPr lang="en-US" altLang="zh-CN" sz="2400" i="1" dirty="0" smtClean="0">
                <a:latin typeface="Times New Roman" panose="02020603050405020304" pitchFamily="18" charset="0"/>
                <a:cs typeface="Times New Roman" panose="02020603050405020304" pitchFamily="18" charset="0"/>
              </a:rPr>
              <a:t>f </a:t>
            </a:r>
            <a:r>
              <a:rPr lang="en-US" altLang="zh-CN" sz="2400" dirty="0" smtClean="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a:t>
            </a:r>
          </a:p>
          <a:p>
            <a:pPr lvl="1" eaLnBrk="1" hangingPunct="1">
              <a:spcBef>
                <a:spcPct val="0"/>
              </a:spcBef>
              <a:spcAft>
                <a:spcPct val="20000"/>
              </a:spcAft>
              <a:defRPr/>
            </a:pPr>
            <a:r>
              <a:rPr lang="zh-CN" altLang="en-US" sz="2400" dirty="0">
                <a:latin typeface="Times New Roman" panose="02020603050405020304" pitchFamily="18" charset="0"/>
                <a:cs typeface="Times New Roman" panose="02020603050405020304" pitchFamily="18" charset="0"/>
              </a:rPr>
              <a:t>等价于</a:t>
            </a:r>
            <a:r>
              <a:rPr lang="zh-CN" altLang="en-US" sz="2400" i="1" dirty="0">
                <a:latin typeface="Times New Roman" panose="02020603050405020304" pitchFamily="18" charset="0"/>
                <a:cs typeface="Times New Roman" panose="02020603050405020304" pitchFamily="18" charset="0"/>
              </a:rPr>
              <a:t>  </a:t>
            </a:r>
            <a:r>
              <a:rPr lang="en-US" altLang="zh-CN" sz="2400" i="1" dirty="0" smtClean="0">
                <a:latin typeface="Times New Roman" panose="02020603050405020304" pitchFamily="18" charset="0"/>
                <a:cs typeface="Times New Roman" panose="02020603050405020304" pitchFamily="18" charset="0"/>
              </a:rPr>
              <a:t>f </a:t>
            </a:r>
            <a:r>
              <a:rPr lang="en-US" altLang="zh-CN" sz="2400" dirty="0" smtClean="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 </a:t>
            </a:r>
            <a:r>
              <a:rPr lang="en-US" altLang="zh-CN" sz="2400" i="1" dirty="0">
                <a:latin typeface="Times New Roman" panose="02020603050405020304" pitchFamily="18" charset="0"/>
                <a:cs typeface="Times New Roman" panose="02020603050405020304" pitchFamily="18" charset="0"/>
              </a:rPr>
              <a:t>g</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sym typeface="Symbol" charset="2"/>
              </a:rPr>
              <a:t></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as  </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sym typeface="Symbol" charset="2"/>
              </a:rPr>
              <a:t></a:t>
            </a:r>
            <a:r>
              <a:rPr lang="zh-CN" altLang="en-US" sz="2400" dirty="0">
                <a:latin typeface="Times New Roman" panose="02020603050405020304" pitchFamily="18" charset="0"/>
                <a:cs typeface="Times New Roman" panose="02020603050405020304" pitchFamily="18" charset="0"/>
                <a:sym typeface="Symbol" charset="2"/>
              </a:rPr>
              <a:t>。</a:t>
            </a:r>
          </a:p>
          <a:p>
            <a:pPr lvl="1" eaLnBrk="1" hangingPunct="1">
              <a:spcBef>
                <a:spcPct val="0"/>
              </a:spcBef>
              <a:spcAft>
                <a:spcPct val="20000"/>
              </a:spcAft>
              <a:defRPr/>
            </a:pPr>
            <a:r>
              <a:rPr lang="en-US" altLang="zh-CN" sz="2400" i="1" dirty="0" smtClean="0">
                <a:latin typeface="Times New Roman" panose="02020603050405020304" pitchFamily="18" charset="0"/>
                <a:cs typeface="Times New Roman" panose="02020603050405020304" pitchFamily="18" charset="0"/>
              </a:rPr>
              <a:t>f </a:t>
            </a:r>
            <a:r>
              <a:rPr lang="en-US" altLang="zh-CN" sz="2400" dirty="0" smtClean="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sym typeface="Symbol" charset="2"/>
              </a:rPr>
              <a:t></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sym typeface="Symbol" charset="2"/>
              </a:rPr>
              <a:t></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g</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sym typeface="Symbol" charset="2"/>
              </a:rPr>
              <a:t> </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g</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sym typeface="Symbol" charset="2"/>
              </a:rPr>
              <a:t></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sym typeface="Symbol" charset="2"/>
              </a:rPr>
              <a:t>o</a:t>
            </a:r>
            <a:r>
              <a:rPr lang="en-US" altLang="zh-CN" sz="2400" dirty="0">
                <a:latin typeface="Times New Roman" panose="02020603050405020304" pitchFamily="18" charset="0"/>
                <a:cs typeface="Times New Roman" panose="02020603050405020304" pitchFamily="18" charset="0"/>
              </a:rPr>
              <a:t> (</a:t>
            </a:r>
            <a:r>
              <a:rPr lang="en-US" altLang="zh-CN" sz="2400" i="1" dirty="0" smtClean="0">
                <a:latin typeface="Times New Roman" panose="02020603050405020304" pitchFamily="18" charset="0"/>
                <a:cs typeface="Times New Roman" panose="02020603050405020304" pitchFamily="18" charset="0"/>
              </a:rPr>
              <a:t>f </a:t>
            </a:r>
            <a:r>
              <a:rPr lang="en-US" altLang="zh-CN" sz="2400" dirty="0" smtClean="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95013840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Grp="1" noChangeArrowheads="1"/>
          </p:cNvSpPr>
          <p:nvPr>
            <p:ph type="body" sz="half" idx="1"/>
          </p:nvPr>
        </p:nvSpPr>
        <p:spPr>
          <a:xfrm>
            <a:off x="827088" y="1412875"/>
            <a:ext cx="8116887" cy="4968875"/>
          </a:xfrm>
        </p:spPr>
        <p:txBody>
          <a:bodyPr/>
          <a:lstStyle/>
          <a:p>
            <a:pPr algn="just" eaLnBrk="1" hangingPunct="1">
              <a:spcBef>
                <a:spcPct val="0"/>
              </a:spcBef>
              <a:spcAft>
                <a:spcPct val="30000"/>
              </a:spcAft>
              <a:defRPr/>
            </a:pPr>
            <a:r>
              <a:rPr lang="zh-CN" altLang="en-US" sz="2800" dirty="0">
                <a:latin typeface="Times New Roman" charset="0"/>
              </a:rPr>
              <a:t>如果</a:t>
            </a:r>
            <a:r>
              <a:rPr lang="zh-CN" altLang="en-US" sz="2800" dirty="0" smtClean="0">
                <a:latin typeface="Times New Roman" charset="0"/>
              </a:rPr>
              <a:t>存在正的常数</a:t>
            </a:r>
            <a:r>
              <a:rPr lang="en-US" altLang="zh-CN" sz="2800" i="1" dirty="0">
                <a:latin typeface="Times New Roman" charset="0"/>
              </a:rPr>
              <a:t>C</a:t>
            </a:r>
            <a:r>
              <a:rPr lang="zh-CN" altLang="en-US" sz="2800" dirty="0">
                <a:latin typeface="Times New Roman" charset="0"/>
              </a:rPr>
              <a:t>和自然数</a:t>
            </a:r>
            <a:r>
              <a:rPr lang="en-US" altLang="zh-CN" sz="2800" i="1" dirty="0">
                <a:latin typeface="Times New Roman" charset="0"/>
              </a:rPr>
              <a:t>N</a:t>
            </a:r>
            <a:r>
              <a:rPr lang="en-US" altLang="zh-CN" sz="2800" baseline="-25000" dirty="0">
                <a:latin typeface="Times New Roman" charset="0"/>
              </a:rPr>
              <a:t>0</a:t>
            </a:r>
            <a:r>
              <a:rPr lang="zh-CN" altLang="en-US" sz="2800" dirty="0">
                <a:latin typeface="Times New Roman" charset="0"/>
              </a:rPr>
              <a:t>，使得当</a:t>
            </a:r>
            <a:r>
              <a:rPr lang="en-US" altLang="zh-CN" sz="2800" i="1" dirty="0" smtClean="0">
                <a:latin typeface="Times New Roman" charset="0"/>
              </a:rPr>
              <a:t>N</a:t>
            </a:r>
            <a:r>
              <a:rPr lang="en-US" altLang="zh-CN" sz="2800" dirty="0">
                <a:latin typeface="+mn-ea"/>
                <a:ea typeface="+mn-ea"/>
                <a:sym typeface="Symbol" charset="2"/>
              </a:rPr>
              <a:t>≥</a:t>
            </a:r>
            <a:r>
              <a:rPr lang="en-US" altLang="zh-CN" sz="2800" i="1" dirty="0" smtClean="0">
                <a:latin typeface="Times New Roman" charset="0"/>
              </a:rPr>
              <a:t>N</a:t>
            </a:r>
            <a:r>
              <a:rPr lang="en-US" altLang="zh-CN" sz="2800" baseline="-25000" dirty="0" smtClean="0">
                <a:latin typeface="Times New Roman" charset="0"/>
              </a:rPr>
              <a:t>0</a:t>
            </a:r>
            <a:r>
              <a:rPr lang="zh-CN" altLang="en-US" sz="2800" dirty="0">
                <a:latin typeface="Times New Roman" charset="0"/>
              </a:rPr>
              <a:t>时，有</a:t>
            </a:r>
            <a:r>
              <a:rPr lang="en-US" altLang="zh-CN" sz="2800" i="1" dirty="0" smtClean="0">
                <a:latin typeface="Times New Roman" charset="0"/>
              </a:rPr>
              <a:t>f</a:t>
            </a:r>
            <a:r>
              <a:rPr lang="en-US" altLang="zh-CN" sz="2800" dirty="0" smtClean="0">
                <a:latin typeface="Times New Roman" charset="0"/>
              </a:rPr>
              <a:t>(</a:t>
            </a:r>
            <a:r>
              <a:rPr lang="en-US" altLang="zh-CN" sz="2800" i="1" dirty="0">
                <a:latin typeface="Times New Roman" charset="0"/>
              </a:rPr>
              <a:t>N</a:t>
            </a:r>
            <a:r>
              <a:rPr lang="en-US" altLang="zh-CN" sz="2800" dirty="0" smtClean="0">
                <a:latin typeface="Times New Roman" charset="0"/>
              </a:rPr>
              <a:t>)</a:t>
            </a:r>
            <a:r>
              <a:rPr lang="en-US" altLang="zh-CN" sz="2800" dirty="0" smtClean="0">
                <a:latin typeface="宋体" panose="02010600030101010101" pitchFamily="2" charset="-122"/>
                <a:ea typeface="宋体" panose="02010600030101010101" pitchFamily="2" charset="-122"/>
                <a:sym typeface="Symbol" charset="2"/>
              </a:rPr>
              <a:t>≤</a:t>
            </a:r>
            <a:r>
              <a:rPr lang="en-US" altLang="zh-CN" sz="2800" i="1" dirty="0" err="1" smtClean="0">
                <a:latin typeface="Times New Roman" charset="0"/>
              </a:rPr>
              <a:t>C</a:t>
            </a:r>
            <a:r>
              <a:rPr lang="en-US" altLang="zh-CN" sz="2800" dirty="0" err="1" smtClean="0">
                <a:latin typeface="Times New Roman" charset="0"/>
              </a:rPr>
              <a:t>×</a:t>
            </a:r>
            <a:r>
              <a:rPr lang="en-US" altLang="zh-CN" sz="2800" i="1" dirty="0" err="1" smtClean="0">
                <a:latin typeface="Times New Roman" charset="0"/>
              </a:rPr>
              <a:t>g</a:t>
            </a:r>
            <a:r>
              <a:rPr lang="en-US" altLang="zh-CN" sz="2800" dirty="0" smtClean="0">
                <a:latin typeface="Times New Roman" charset="0"/>
              </a:rPr>
              <a:t>(</a:t>
            </a:r>
            <a:r>
              <a:rPr lang="en-US" altLang="zh-CN" sz="2800" i="1" dirty="0" smtClean="0">
                <a:latin typeface="Times New Roman" charset="0"/>
              </a:rPr>
              <a:t>N</a:t>
            </a:r>
            <a:r>
              <a:rPr lang="en-US" altLang="zh-CN" sz="2800" dirty="0" smtClean="0">
                <a:latin typeface="Times New Roman" charset="0"/>
              </a:rPr>
              <a:t>)</a:t>
            </a:r>
            <a:r>
              <a:rPr lang="zh-CN" altLang="en-US" sz="2800" dirty="0">
                <a:latin typeface="Times New Roman" charset="0"/>
              </a:rPr>
              <a:t>，则称函数</a:t>
            </a:r>
            <a:r>
              <a:rPr lang="en-US" altLang="zh-CN" sz="2800" i="1" dirty="0" smtClean="0">
                <a:latin typeface="Times New Roman" charset="0"/>
              </a:rPr>
              <a:t>f</a:t>
            </a:r>
            <a:r>
              <a:rPr lang="en-US" altLang="zh-CN" sz="2800" dirty="0" smtClean="0">
                <a:latin typeface="Times New Roman" charset="0"/>
              </a:rPr>
              <a:t>(</a:t>
            </a:r>
            <a:r>
              <a:rPr lang="en-US" altLang="zh-CN" sz="2800" i="1" dirty="0">
                <a:latin typeface="Times New Roman" charset="0"/>
              </a:rPr>
              <a:t>N</a:t>
            </a:r>
            <a:r>
              <a:rPr lang="en-US" altLang="zh-CN" sz="2800" dirty="0" smtClean="0">
                <a:latin typeface="Times New Roman" charset="0"/>
              </a:rPr>
              <a:t>)</a:t>
            </a:r>
            <a:r>
              <a:rPr lang="zh-CN" altLang="en-US" sz="2800" dirty="0">
                <a:latin typeface="Times New Roman" charset="0"/>
              </a:rPr>
              <a:t>当</a:t>
            </a:r>
            <a:r>
              <a:rPr lang="en-US" altLang="zh-CN" sz="2800" i="1" dirty="0">
                <a:latin typeface="Times New Roman" charset="0"/>
              </a:rPr>
              <a:t>N</a:t>
            </a:r>
            <a:r>
              <a:rPr lang="zh-CN" altLang="en-US" sz="2800" dirty="0">
                <a:latin typeface="Times New Roman" charset="0"/>
              </a:rPr>
              <a:t>充分大时上有界，且</a:t>
            </a:r>
            <a:r>
              <a:rPr lang="en-US" altLang="zh-CN" sz="2800" i="1" dirty="0" smtClean="0">
                <a:latin typeface="Times New Roman" charset="0"/>
              </a:rPr>
              <a:t>g</a:t>
            </a:r>
            <a:r>
              <a:rPr lang="en-US" altLang="zh-CN" sz="2800" dirty="0" smtClean="0">
                <a:latin typeface="Times New Roman" charset="0"/>
              </a:rPr>
              <a:t>(</a:t>
            </a:r>
            <a:r>
              <a:rPr lang="en-US" altLang="zh-CN" sz="2800" i="1" dirty="0">
                <a:latin typeface="Times New Roman" charset="0"/>
              </a:rPr>
              <a:t>N</a:t>
            </a:r>
            <a:r>
              <a:rPr lang="en-US" altLang="zh-CN" sz="2800" dirty="0" smtClean="0">
                <a:latin typeface="Times New Roman" charset="0"/>
              </a:rPr>
              <a:t>)</a:t>
            </a:r>
            <a:r>
              <a:rPr lang="zh-CN" altLang="en-US" sz="2800" dirty="0">
                <a:latin typeface="Times New Roman" charset="0"/>
              </a:rPr>
              <a:t>是它的一个上界，记为</a:t>
            </a:r>
            <a:r>
              <a:rPr lang="en-US" altLang="zh-CN" sz="2800" i="1" dirty="0" smtClean="0">
                <a:latin typeface="Times New Roman" charset="0"/>
              </a:rPr>
              <a:t>f</a:t>
            </a:r>
            <a:r>
              <a:rPr lang="en-US" altLang="zh-CN" sz="2800" dirty="0" smtClean="0">
                <a:latin typeface="Times New Roman" charset="0"/>
              </a:rPr>
              <a:t>(</a:t>
            </a:r>
            <a:r>
              <a:rPr lang="en-US" altLang="zh-CN" sz="2800" i="1" dirty="0">
                <a:latin typeface="Times New Roman" charset="0"/>
              </a:rPr>
              <a:t>N</a:t>
            </a:r>
            <a:r>
              <a:rPr lang="en-US" altLang="zh-CN" sz="2800" dirty="0" smtClean="0">
                <a:latin typeface="Times New Roman" charset="0"/>
              </a:rPr>
              <a:t>)=</a:t>
            </a:r>
            <a:r>
              <a:rPr lang="en-US" altLang="zh-CN" sz="2800" i="1" dirty="0" smtClean="0">
                <a:latin typeface="Times New Roman" charset="0"/>
              </a:rPr>
              <a:t>O</a:t>
            </a:r>
            <a:r>
              <a:rPr lang="en-US" altLang="zh-CN" sz="2800" dirty="0" smtClean="0">
                <a:latin typeface="Times New Roman" charset="0"/>
              </a:rPr>
              <a:t>(</a:t>
            </a:r>
            <a:r>
              <a:rPr lang="en-US" altLang="zh-CN" sz="2800" i="1" dirty="0" smtClean="0">
                <a:latin typeface="Times New Roman" charset="0"/>
              </a:rPr>
              <a:t>g</a:t>
            </a:r>
            <a:r>
              <a:rPr lang="en-US" altLang="zh-CN" sz="2800" dirty="0" smtClean="0">
                <a:latin typeface="Times New Roman" charset="0"/>
              </a:rPr>
              <a:t>(</a:t>
            </a:r>
            <a:r>
              <a:rPr lang="en-US" altLang="zh-CN" sz="2800" i="1" dirty="0">
                <a:latin typeface="Times New Roman" charset="0"/>
              </a:rPr>
              <a:t>N</a:t>
            </a:r>
            <a:r>
              <a:rPr lang="en-US" altLang="zh-CN" sz="2800" dirty="0" smtClean="0">
                <a:latin typeface="Times New Roman" charset="0"/>
              </a:rPr>
              <a:t>))</a:t>
            </a:r>
            <a:r>
              <a:rPr lang="zh-CN" altLang="en-US" sz="2800" dirty="0">
                <a:latin typeface="Times New Roman" charset="0"/>
              </a:rPr>
              <a:t>。</a:t>
            </a:r>
          </a:p>
          <a:p>
            <a:pPr eaLnBrk="1" hangingPunct="1">
              <a:spcBef>
                <a:spcPct val="0"/>
              </a:spcBef>
              <a:spcAft>
                <a:spcPct val="30000"/>
              </a:spcAft>
              <a:defRPr/>
            </a:pPr>
            <a:r>
              <a:rPr lang="zh-CN" altLang="en-US" sz="2800" dirty="0">
                <a:latin typeface="Times New Roman" charset="0"/>
              </a:rPr>
              <a:t>也即</a:t>
            </a:r>
            <a:r>
              <a:rPr lang="en-US" altLang="zh-CN" sz="2800" i="1" dirty="0" smtClean="0">
                <a:latin typeface="Times New Roman" charset="0"/>
              </a:rPr>
              <a:t>f </a:t>
            </a:r>
            <a:r>
              <a:rPr lang="en-US" altLang="zh-CN" sz="2800" dirty="0" smtClean="0">
                <a:latin typeface="Times New Roman" charset="0"/>
              </a:rPr>
              <a:t>(</a:t>
            </a:r>
            <a:r>
              <a:rPr lang="en-US" altLang="zh-CN" sz="2800" i="1" dirty="0">
                <a:latin typeface="Times New Roman" charset="0"/>
              </a:rPr>
              <a:t>N</a:t>
            </a:r>
            <a:r>
              <a:rPr lang="en-US" altLang="zh-CN" sz="2800" dirty="0" smtClean="0">
                <a:latin typeface="Times New Roman" charset="0"/>
              </a:rPr>
              <a:t>)</a:t>
            </a:r>
            <a:r>
              <a:rPr lang="zh-CN" altLang="en-US" sz="2800" dirty="0">
                <a:latin typeface="Times New Roman" charset="0"/>
              </a:rPr>
              <a:t>的阶不高于</a:t>
            </a:r>
            <a:r>
              <a:rPr lang="en-US" altLang="zh-CN" sz="2800" i="1" dirty="0" smtClean="0">
                <a:latin typeface="Times New Roman" charset="0"/>
              </a:rPr>
              <a:t>g</a:t>
            </a:r>
            <a:r>
              <a:rPr lang="en-US" altLang="zh-CN" sz="2800" dirty="0" smtClean="0">
                <a:latin typeface="Times New Roman" charset="0"/>
              </a:rPr>
              <a:t>(</a:t>
            </a:r>
            <a:r>
              <a:rPr lang="en-US" altLang="zh-CN" sz="2800" i="1" dirty="0">
                <a:latin typeface="Times New Roman" charset="0"/>
              </a:rPr>
              <a:t>N</a:t>
            </a:r>
            <a:r>
              <a:rPr lang="en-US" altLang="zh-CN" sz="2800" dirty="0" smtClean="0">
                <a:latin typeface="Times New Roman" charset="0"/>
              </a:rPr>
              <a:t>)</a:t>
            </a:r>
            <a:r>
              <a:rPr lang="zh-CN" altLang="en-US" sz="2800" dirty="0">
                <a:latin typeface="Times New Roman" charset="0"/>
              </a:rPr>
              <a:t>的阶。 </a:t>
            </a:r>
          </a:p>
          <a:p>
            <a:pPr lvl="1" eaLnBrk="1" hangingPunct="1">
              <a:spcBef>
                <a:spcPct val="0"/>
              </a:spcBef>
              <a:spcAft>
                <a:spcPct val="30000"/>
              </a:spcAft>
              <a:defRPr/>
            </a:pPr>
            <a:r>
              <a:rPr lang="zh-CN" altLang="en-US" sz="2400" dirty="0">
                <a:latin typeface="Times New Roman" charset="0"/>
              </a:rPr>
              <a:t>             ，                                              </a:t>
            </a:r>
            <a:r>
              <a:rPr lang="zh-CN" altLang="en-US" sz="2400" dirty="0" smtClean="0">
                <a:latin typeface="Times New Roman" charset="0"/>
              </a:rPr>
              <a:t>；</a:t>
            </a:r>
            <a:endParaRPr lang="zh-CN" altLang="en-US" sz="2400" dirty="0">
              <a:latin typeface="Times New Roman" charset="0"/>
            </a:endParaRPr>
          </a:p>
          <a:p>
            <a:pPr lvl="1" eaLnBrk="1" hangingPunct="1">
              <a:spcBef>
                <a:spcPct val="0"/>
              </a:spcBef>
              <a:spcAft>
                <a:spcPct val="30000"/>
              </a:spcAft>
              <a:defRPr/>
            </a:pPr>
            <a:r>
              <a:rPr lang="zh-CN" altLang="en-US" sz="2400" dirty="0">
                <a:latin typeface="Times New Roman" charset="0"/>
              </a:rPr>
              <a:t>             ，                                                                 </a:t>
            </a:r>
            <a:r>
              <a:rPr lang="zh-CN" altLang="en-US" sz="2400" dirty="0" smtClean="0">
                <a:latin typeface="Times New Roman" charset="0"/>
              </a:rPr>
              <a:t>     ；</a:t>
            </a:r>
            <a:endParaRPr lang="zh-CN" altLang="en-US" sz="2400" dirty="0">
              <a:latin typeface="Times New Roman" charset="0"/>
            </a:endParaRPr>
          </a:p>
          <a:p>
            <a:pPr lvl="1" eaLnBrk="1" hangingPunct="1">
              <a:spcBef>
                <a:spcPct val="0"/>
              </a:spcBef>
              <a:spcAft>
                <a:spcPct val="30000"/>
              </a:spcAft>
              <a:defRPr/>
            </a:pPr>
            <a:r>
              <a:rPr lang="zh-CN" altLang="en-US" sz="2400" dirty="0">
                <a:latin typeface="Times New Roman" charset="0"/>
              </a:rPr>
              <a:t>                ，</a:t>
            </a:r>
          </a:p>
          <a:p>
            <a:pPr lvl="1" eaLnBrk="1" hangingPunct="1">
              <a:spcBef>
                <a:spcPct val="0"/>
              </a:spcBef>
              <a:spcAft>
                <a:spcPct val="30000"/>
              </a:spcAft>
              <a:buFont typeface="Wingdings" charset="2"/>
              <a:buNone/>
              <a:defRPr/>
            </a:pPr>
            <a:r>
              <a:rPr lang="zh-CN" altLang="en-US" sz="2400" dirty="0">
                <a:latin typeface="Times New Roman" charset="0"/>
              </a:rPr>
              <a:t>                                                                                                ；</a:t>
            </a:r>
          </a:p>
          <a:p>
            <a:pPr lvl="1" eaLnBrk="1" hangingPunct="1">
              <a:spcBef>
                <a:spcPct val="0"/>
              </a:spcBef>
              <a:spcAft>
                <a:spcPct val="30000"/>
              </a:spcAft>
              <a:defRPr/>
            </a:pPr>
            <a:r>
              <a:rPr lang="zh-CN" altLang="en-US" sz="2400" dirty="0">
                <a:latin typeface="Times New Roman" charset="0"/>
              </a:rPr>
              <a:t>              ，                                                    ；</a:t>
            </a:r>
          </a:p>
          <a:p>
            <a:pPr lvl="1" eaLnBrk="1" hangingPunct="1">
              <a:spcBef>
                <a:spcPct val="0"/>
              </a:spcBef>
              <a:spcAft>
                <a:spcPct val="30000"/>
              </a:spcAft>
              <a:defRPr/>
            </a:pPr>
            <a:r>
              <a:rPr lang="zh-CN" altLang="en-US" sz="2400" dirty="0">
                <a:latin typeface="Times New Roman" charset="0"/>
              </a:rPr>
              <a:t>                        ，无              使得                                    </a:t>
            </a:r>
            <a:r>
              <a:rPr lang="zh-CN" altLang="en-US" sz="2400" dirty="0" smtClean="0">
                <a:latin typeface="Times New Roman" charset="0"/>
              </a:rPr>
              <a:t>；</a:t>
            </a:r>
            <a:endParaRPr lang="zh-CN" altLang="en-US" sz="2400" dirty="0">
              <a:latin typeface="Times New Roman" charset="0"/>
            </a:endParaRPr>
          </a:p>
          <a:p>
            <a:pPr lvl="1" eaLnBrk="1" hangingPunct="1">
              <a:spcBef>
                <a:spcPct val="0"/>
              </a:spcBef>
              <a:spcAft>
                <a:spcPct val="30000"/>
              </a:spcAft>
              <a:defRPr/>
            </a:pPr>
            <a:endParaRPr lang="en-US" altLang="zh-CN" sz="2400" dirty="0">
              <a:latin typeface="Times New Roman" charset="0"/>
            </a:endParaRPr>
          </a:p>
        </p:txBody>
      </p:sp>
      <p:sp>
        <p:nvSpPr>
          <p:cNvPr id="48130"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09E9DBBF-C637-F144-B5D6-EE3D4522B350}" type="slidenum">
              <a:rPr lang="en-US" altLang="zh-CN" sz="1400" smtClean="0">
                <a:latin typeface="Times New Roman" panose="02020603050405020304" pitchFamily="18" charset="0"/>
              </a:rPr>
              <a:pPr>
                <a:spcBef>
                  <a:spcPct val="0"/>
                </a:spcBef>
                <a:buClrTx/>
                <a:buSzTx/>
                <a:buFontTx/>
                <a:buNone/>
                <a:defRPr/>
              </a:pPr>
              <a:t>65</a:t>
            </a:fld>
            <a:endParaRPr lang="en-US" altLang="zh-CN" sz="1400" dirty="0" smtClean="0">
              <a:latin typeface="Times New Roman" panose="02020603050405020304" pitchFamily="18" charset="0"/>
            </a:endParaRPr>
          </a:p>
        </p:txBody>
      </p:sp>
      <p:sp>
        <p:nvSpPr>
          <p:cNvPr id="48131" name="Rectangle 2"/>
          <p:cNvSpPr>
            <a:spLocks noGrp="1" noChangeArrowheads="1"/>
          </p:cNvSpPr>
          <p:nvPr>
            <p:ph type="title"/>
          </p:nvPr>
        </p:nvSpPr>
        <p:spPr/>
        <p:txBody>
          <a:bodyPr/>
          <a:lstStyle/>
          <a:p>
            <a:pPr eaLnBrk="1" hangingPunct="1">
              <a:defRPr/>
            </a:pPr>
            <a:r>
              <a:rPr lang="zh-CN" altLang="en-US" dirty="0">
                <a:latin typeface="Times New Roman" charset="0"/>
              </a:rPr>
              <a:t>例：渐近意义下的</a:t>
            </a:r>
            <a:r>
              <a:rPr lang="en-US" altLang="zh-CN" i="1" dirty="0"/>
              <a:t>O</a:t>
            </a:r>
          </a:p>
        </p:txBody>
      </p:sp>
      <p:graphicFrame>
        <p:nvGraphicFramePr>
          <p:cNvPr id="60420" name="Object 4"/>
          <p:cNvGraphicFramePr>
            <a:graphicFrameLocks noChangeAspect="1"/>
          </p:cNvGraphicFramePr>
          <p:nvPr/>
        </p:nvGraphicFramePr>
        <p:xfrm>
          <a:off x="1619250" y="3444875"/>
          <a:ext cx="1098550" cy="415925"/>
        </p:xfrm>
        <a:graphic>
          <a:graphicData uri="http://schemas.openxmlformats.org/presentationml/2006/ole">
            <mc:AlternateContent xmlns:mc="http://schemas.openxmlformats.org/markup-compatibility/2006">
              <mc:Choice xmlns:v="urn:schemas-microsoft-com:vml" Requires="v">
                <p:oleObj spid="_x0000_s112622" name="公式" r:id="rId4" imgW="469696" imgH="177723" progId="Equation.3">
                  <p:embed/>
                </p:oleObj>
              </mc:Choice>
              <mc:Fallback>
                <p:oleObj name="公式" r:id="rId4" imgW="469696" imgH="177723"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3444875"/>
                        <a:ext cx="1098550"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0421" name="Object 5"/>
          <p:cNvGraphicFramePr>
            <a:graphicFrameLocks noChangeAspect="1"/>
          </p:cNvGraphicFramePr>
          <p:nvPr/>
        </p:nvGraphicFramePr>
        <p:xfrm>
          <a:off x="2916238" y="3395663"/>
          <a:ext cx="3473450" cy="504825"/>
        </p:xfrm>
        <a:graphic>
          <a:graphicData uri="http://schemas.openxmlformats.org/presentationml/2006/ole">
            <mc:AlternateContent xmlns:mc="http://schemas.openxmlformats.org/markup-compatibility/2006">
              <mc:Choice xmlns:v="urn:schemas-microsoft-com:vml" Requires="v">
                <p:oleObj spid="_x0000_s112623" name="公式" r:id="rId6" imgW="1485255" imgH="215806" progId="Equation.3">
                  <p:embed/>
                </p:oleObj>
              </mc:Choice>
              <mc:Fallback>
                <p:oleObj name="公式" r:id="rId6" imgW="1485255" imgH="215806"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6238" y="3395663"/>
                        <a:ext cx="34734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0422" name="Object 6"/>
          <p:cNvGraphicFramePr>
            <a:graphicFrameLocks noChangeAspect="1"/>
          </p:cNvGraphicFramePr>
          <p:nvPr/>
        </p:nvGraphicFramePr>
        <p:xfrm>
          <a:off x="1619250" y="3910013"/>
          <a:ext cx="1098550" cy="415925"/>
        </p:xfrm>
        <a:graphic>
          <a:graphicData uri="http://schemas.openxmlformats.org/presentationml/2006/ole">
            <mc:AlternateContent xmlns:mc="http://schemas.openxmlformats.org/markup-compatibility/2006">
              <mc:Choice xmlns:v="urn:schemas-microsoft-com:vml" Requires="v">
                <p:oleObj spid="_x0000_s112624" name="公式" r:id="rId8" imgW="469696" imgH="177723" progId="Equation.3">
                  <p:embed/>
                </p:oleObj>
              </mc:Choice>
              <mc:Fallback>
                <p:oleObj name="公式" r:id="rId8" imgW="469696" imgH="177723"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9250" y="3910013"/>
                        <a:ext cx="1098550"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0423" name="Object 7"/>
          <p:cNvGraphicFramePr>
            <a:graphicFrameLocks noChangeAspect="1"/>
          </p:cNvGraphicFramePr>
          <p:nvPr>
            <p:extLst>
              <p:ext uri="{D42A27DB-BD31-4B8C-83A1-F6EECF244321}">
                <p14:modId xmlns:p14="http://schemas.microsoft.com/office/powerpoint/2010/main" val="2387776434"/>
              </p:ext>
            </p:extLst>
          </p:nvPr>
        </p:nvGraphicFramePr>
        <p:xfrm>
          <a:off x="2916238" y="3849687"/>
          <a:ext cx="5425485" cy="552451"/>
        </p:xfrm>
        <a:graphic>
          <a:graphicData uri="http://schemas.openxmlformats.org/presentationml/2006/ole">
            <mc:AlternateContent xmlns:mc="http://schemas.openxmlformats.org/markup-compatibility/2006">
              <mc:Choice xmlns:v="urn:schemas-microsoft-com:vml" Requires="v">
                <p:oleObj spid="_x0000_s112625" name="Equation" r:id="rId10" imgW="2120760" imgH="215640" progId="Equation.DSMT4">
                  <p:embed/>
                </p:oleObj>
              </mc:Choice>
              <mc:Fallback>
                <p:oleObj name="Equation" r:id="rId10" imgW="2120760" imgH="215640" progId="Equation.DSMT4">
                  <p:embed/>
                  <p:pic>
                    <p:nvPicPr>
                      <p:cNvPr id="0" name="Object 7"/>
                      <p:cNvPicPr>
                        <a:picLocks noChangeAspect="1" noChangeArrowheads="1"/>
                      </p:cNvPicPr>
                      <p:nvPr/>
                    </p:nvPicPr>
                    <p:blipFill>
                      <a:blip r:embed="rId11"/>
                      <a:srcRect/>
                      <a:stretch>
                        <a:fillRect/>
                      </a:stretch>
                    </p:blipFill>
                    <p:spPr bwMode="auto">
                      <a:xfrm>
                        <a:off x="2916238" y="3849687"/>
                        <a:ext cx="5425485" cy="552451"/>
                      </a:xfrm>
                      <a:prstGeom prst="rect">
                        <a:avLst/>
                      </a:prstGeom>
                      <a:noFill/>
                      <a:ln>
                        <a:noFill/>
                      </a:ln>
                      <a:effectLst/>
                      <a:extLst/>
                    </p:spPr>
                  </p:pic>
                </p:oleObj>
              </mc:Fallback>
            </mc:AlternateContent>
          </a:graphicData>
        </a:graphic>
      </p:graphicFrame>
      <p:graphicFrame>
        <p:nvGraphicFramePr>
          <p:cNvPr id="60424" name="Object 8"/>
          <p:cNvGraphicFramePr>
            <a:graphicFrameLocks noChangeAspect="1"/>
          </p:cNvGraphicFramePr>
          <p:nvPr/>
        </p:nvGraphicFramePr>
        <p:xfrm>
          <a:off x="1609725" y="4437063"/>
          <a:ext cx="1306513" cy="415925"/>
        </p:xfrm>
        <a:graphic>
          <a:graphicData uri="http://schemas.openxmlformats.org/presentationml/2006/ole">
            <mc:AlternateContent xmlns:mc="http://schemas.openxmlformats.org/markup-compatibility/2006">
              <mc:Choice xmlns:v="urn:schemas-microsoft-com:vml" Requires="v">
                <p:oleObj spid="_x0000_s112626" name="公式" r:id="rId12" imgW="558558" imgH="177723" progId="Equation.3">
                  <p:embed/>
                </p:oleObj>
              </mc:Choice>
              <mc:Fallback>
                <p:oleObj name="公式" r:id="rId12" imgW="558558" imgH="177723"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09725" y="4437063"/>
                        <a:ext cx="1306513"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0425" name="Object 9"/>
          <p:cNvGraphicFramePr>
            <a:graphicFrameLocks noChangeAspect="1"/>
          </p:cNvGraphicFramePr>
          <p:nvPr/>
        </p:nvGraphicFramePr>
        <p:xfrm>
          <a:off x="1979613" y="4797425"/>
          <a:ext cx="6696075" cy="498475"/>
        </p:xfrm>
        <a:graphic>
          <a:graphicData uri="http://schemas.openxmlformats.org/presentationml/2006/ole">
            <mc:AlternateContent xmlns:mc="http://schemas.openxmlformats.org/markup-compatibility/2006">
              <mc:Choice xmlns:v="urn:schemas-microsoft-com:vml" Requires="v">
                <p:oleObj spid="_x0000_s112627" name="公式" r:id="rId14" imgW="3073400" imgH="228600" progId="Equation.3">
                  <p:embed/>
                </p:oleObj>
              </mc:Choice>
              <mc:Fallback>
                <p:oleObj name="公式" r:id="rId14" imgW="3073400" imgH="228600" progId="Equation.3">
                  <p:embed/>
                  <p:pic>
                    <p:nvPicPr>
                      <p:cNvPr id="0"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79613" y="4797425"/>
                        <a:ext cx="66960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0426" name="Object 10"/>
          <p:cNvGraphicFramePr>
            <a:graphicFrameLocks noChangeAspect="1"/>
          </p:cNvGraphicFramePr>
          <p:nvPr/>
        </p:nvGraphicFramePr>
        <p:xfrm>
          <a:off x="1619250" y="5300663"/>
          <a:ext cx="1098550" cy="415925"/>
        </p:xfrm>
        <a:graphic>
          <a:graphicData uri="http://schemas.openxmlformats.org/presentationml/2006/ole">
            <mc:AlternateContent xmlns:mc="http://schemas.openxmlformats.org/markup-compatibility/2006">
              <mc:Choice xmlns:v="urn:schemas-microsoft-com:vml" Requires="v">
                <p:oleObj spid="_x0000_s112628" name="公式" r:id="rId16" imgW="469696" imgH="177723" progId="Equation.3">
                  <p:embed/>
                </p:oleObj>
              </mc:Choice>
              <mc:Fallback>
                <p:oleObj name="公式" r:id="rId16" imgW="469696" imgH="177723"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9250" y="5300663"/>
                        <a:ext cx="1098550"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0427" name="Object 11"/>
          <p:cNvGraphicFramePr>
            <a:graphicFrameLocks noChangeAspect="1"/>
          </p:cNvGraphicFramePr>
          <p:nvPr/>
        </p:nvGraphicFramePr>
        <p:xfrm>
          <a:off x="3054350" y="5270500"/>
          <a:ext cx="3533775" cy="534988"/>
        </p:xfrm>
        <a:graphic>
          <a:graphicData uri="http://schemas.openxmlformats.org/presentationml/2006/ole">
            <mc:AlternateContent xmlns:mc="http://schemas.openxmlformats.org/markup-compatibility/2006">
              <mc:Choice xmlns:v="urn:schemas-microsoft-com:vml" Requires="v">
                <p:oleObj spid="_x0000_s112629" name="公式" r:id="rId17" imgW="1511300" imgH="228600" progId="Equation.3">
                  <p:embed/>
                </p:oleObj>
              </mc:Choice>
              <mc:Fallback>
                <p:oleObj name="公式" r:id="rId17" imgW="1511300" imgH="228600" progId="Equation.3">
                  <p:embed/>
                  <p:pic>
                    <p:nvPicPr>
                      <p:cNvPr id="0"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54350" y="5270500"/>
                        <a:ext cx="3533775"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0428" name="Object 12"/>
          <p:cNvGraphicFramePr>
            <a:graphicFrameLocks noChangeAspect="1"/>
          </p:cNvGraphicFramePr>
          <p:nvPr/>
        </p:nvGraphicFramePr>
        <p:xfrm>
          <a:off x="1609725" y="5734050"/>
          <a:ext cx="1809750" cy="534988"/>
        </p:xfrm>
        <a:graphic>
          <a:graphicData uri="http://schemas.openxmlformats.org/presentationml/2006/ole">
            <mc:AlternateContent xmlns:mc="http://schemas.openxmlformats.org/markup-compatibility/2006">
              <mc:Choice xmlns:v="urn:schemas-microsoft-com:vml" Requires="v">
                <p:oleObj spid="_x0000_s112630" name="公式" r:id="rId19" imgW="774364" imgH="228501" progId="Equation.3">
                  <p:embed/>
                </p:oleObj>
              </mc:Choice>
              <mc:Fallback>
                <p:oleObj name="公式" r:id="rId19" imgW="774364" imgH="228501" progId="Equation.3">
                  <p:embed/>
                  <p:pic>
                    <p:nvPicPr>
                      <p:cNvPr id="0"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09725" y="5734050"/>
                        <a:ext cx="1809750"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0429" name="Object 13"/>
          <p:cNvGraphicFramePr>
            <a:graphicFrameLocks noChangeAspect="1"/>
          </p:cNvGraphicFramePr>
          <p:nvPr/>
        </p:nvGraphicFramePr>
        <p:xfrm>
          <a:off x="4067175" y="5762625"/>
          <a:ext cx="1128713" cy="533400"/>
        </p:xfrm>
        <a:graphic>
          <a:graphicData uri="http://schemas.openxmlformats.org/presentationml/2006/ole">
            <mc:AlternateContent xmlns:mc="http://schemas.openxmlformats.org/markup-compatibility/2006">
              <mc:Choice xmlns:v="urn:schemas-microsoft-com:vml" Requires="v">
                <p:oleObj spid="_x0000_s112631" name="公式" r:id="rId21" imgW="482391" imgH="228501" progId="Equation.3">
                  <p:embed/>
                </p:oleObj>
              </mc:Choice>
              <mc:Fallback>
                <p:oleObj name="公式" r:id="rId21" imgW="482391" imgH="228501" progId="Equation.3">
                  <p:embed/>
                  <p:pic>
                    <p:nvPicPr>
                      <p:cNvPr id="0" name="Object 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67175" y="5762625"/>
                        <a:ext cx="11287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48143" name="Rectangle 14"/>
          <p:cNvSpPr>
            <a:spLocks noChangeArrowheads="1"/>
          </p:cNvSpPr>
          <p:nvPr/>
        </p:nvSpPr>
        <p:spPr bwMode="auto">
          <a:xfrm>
            <a:off x="1906588" y="6294263"/>
            <a:ext cx="1081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spcBef>
                <a:spcPct val="0"/>
              </a:spcBef>
              <a:buClrTx/>
              <a:buSzTx/>
              <a:buFontTx/>
              <a:buNone/>
              <a:defRPr/>
            </a:pPr>
            <a:r>
              <a:rPr lang="zh-CN" altLang="en-US" sz="2800" dirty="0" smtClean="0">
                <a:solidFill>
                  <a:schemeClr val="hlink"/>
                </a:solidFill>
                <a:latin typeface="黑体" panose="02010609060101010101" pitchFamily="49" charset="-122"/>
                <a:ea typeface="黑体" panose="02010609060101010101" pitchFamily="49" charset="-122"/>
              </a:rPr>
              <a:t>反例</a:t>
            </a:r>
          </a:p>
        </p:txBody>
      </p:sp>
      <p:graphicFrame>
        <p:nvGraphicFramePr>
          <p:cNvPr id="60432" name="Object 16"/>
          <p:cNvGraphicFramePr>
            <a:graphicFrameLocks noChangeAspect="1"/>
          </p:cNvGraphicFramePr>
          <p:nvPr/>
        </p:nvGraphicFramePr>
        <p:xfrm>
          <a:off x="5894388" y="5734050"/>
          <a:ext cx="1543050" cy="474663"/>
        </p:xfrm>
        <a:graphic>
          <a:graphicData uri="http://schemas.openxmlformats.org/presentationml/2006/ole">
            <mc:AlternateContent xmlns:mc="http://schemas.openxmlformats.org/markup-compatibility/2006">
              <mc:Choice xmlns:v="urn:schemas-microsoft-com:vml" Requires="v">
                <p:oleObj spid="_x0000_s112632" name="公式" r:id="rId23" imgW="660113" imgH="203112" progId="Equation.3">
                  <p:embed/>
                </p:oleObj>
              </mc:Choice>
              <mc:Fallback>
                <p:oleObj name="公式" r:id="rId23" imgW="660113" imgH="203112" progId="Equation.3">
                  <p:embed/>
                  <p:pic>
                    <p:nvPicPr>
                      <p:cNvPr id="0" name="Object 1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894388" y="5734050"/>
                        <a:ext cx="1543050"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0433" name="Object 17"/>
          <p:cNvGraphicFramePr>
            <a:graphicFrameLocks noChangeAspect="1"/>
          </p:cNvGraphicFramePr>
          <p:nvPr/>
        </p:nvGraphicFramePr>
        <p:xfrm>
          <a:off x="7570788" y="5784850"/>
          <a:ext cx="1008062" cy="414338"/>
        </p:xfrm>
        <a:graphic>
          <a:graphicData uri="http://schemas.openxmlformats.org/presentationml/2006/ole">
            <mc:AlternateContent xmlns:mc="http://schemas.openxmlformats.org/markup-compatibility/2006">
              <mc:Choice xmlns:v="urn:schemas-microsoft-com:vml" Requires="v">
                <p:oleObj spid="_x0000_s112633" name="公式" r:id="rId25" imgW="431425" imgH="177646" progId="Equation.3">
                  <p:embed/>
                </p:oleObj>
              </mc:Choice>
              <mc:Fallback>
                <p:oleObj name="公式" r:id="rId25" imgW="431425" imgH="177646" progId="Equation.3">
                  <p:embed/>
                  <p:pic>
                    <p:nvPicPr>
                      <p:cNvPr id="0" name="Object 1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570788" y="5784850"/>
                        <a:ext cx="1008062"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cxnSp>
        <p:nvCxnSpPr>
          <p:cNvPr id="4" name="直接连接符 3"/>
          <p:cNvCxnSpPr/>
          <p:nvPr/>
        </p:nvCxnSpPr>
        <p:spPr bwMode="auto">
          <a:xfrm>
            <a:off x="1619672" y="6269038"/>
            <a:ext cx="1728192"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B5FC4B94-FDE4-E649-8982-38C28435DF90}" type="slidenum">
              <a:rPr lang="en-US" altLang="zh-CN" sz="1400" smtClean="0">
                <a:latin typeface="Times New Roman" panose="02020603050405020304" pitchFamily="18" charset="0"/>
              </a:rPr>
              <a:pPr>
                <a:spcBef>
                  <a:spcPct val="0"/>
                </a:spcBef>
                <a:buClrTx/>
                <a:buSzTx/>
                <a:buFontTx/>
                <a:buNone/>
                <a:defRPr/>
              </a:pPr>
              <a:t>66</a:t>
            </a:fld>
            <a:endParaRPr lang="en-US" altLang="zh-CN" sz="1400" dirty="0" smtClean="0">
              <a:latin typeface="Times New Roman" panose="02020603050405020304" pitchFamily="18" charset="0"/>
            </a:endParaRPr>
          </a:p>
        </p:txBody>
      </p:sp>
      <p:sp>
        <p:nvSpPr>
          <p:cNvPr id="49155" name="Rectangle 2"/>
          <p:cNvSpPr>
            <a:spLocks noGrp="1" noChangeArrowheads="1"/>
          </p:cNvSpPr>
          <p:nvPr>
            <p:ph type="title"/>
          </p:nvPr>
        </p:nvSpPr>
        <p:spPr/>
        <p:txBody>
          <a:bodyPr/>
          <a:lstStyle/>
          <a:p>
            <a:pPr eaLnBrk="1" hangingPunct="1">
              <a:defRPr/>
            </a:pPr>
            <a:r>
              <a:rPr lang="en-US" altLang="zh-CN" i="1" dirty="0"/>
              <a:t>O</a:t>
            </a:r>
            <a:r>
              <a:rPr lang="zh-CN" altLang="en-US" dirty="0">
                <a:latin typeface="Times New Roman" charset="0"/>
              </a:rPr>
              <a:t>的运算性质</a:t>
            </a:r>
          </a:p>
        </p:txBody>
      </p:sp>
      <p:sp>
        <p:nvSpPr>
          <p:cNvPr id="49156" name="Rectangle 3"/>
          <p:cNvSpPr>
            <a:spLocks noGrp="1" noChangeArrowheads="1"/>
          </p:cNvSpPr>
          <p:nvPr>
            <p:ph type="body" sz="half" idx="1"/>
          </p:nvPr>
        </p:nvSpPr>
        <p:spPr>
          <a:xfrm>
            <a:off x="827088" y="1484313"/>
            <a:ext cx="8316912" cy="4897437"/>
          </a:xfrm>
        </p:spPr>
        <p:txBody>
          <a:bodyPr/>
          <a:lstStyle/>
          <a:p>
            <a:pPr eaLnBrk="1" hangingPunct="1">
              <a:spcBef>
                <a:spcPct val="0"/>
              </a:spcBef>
              <a:spcAft>
                <a:spcPct val="30000"/>
              </a:spcAft>
              <a:defRPr/>
            </a:pPr>
            <a:r>
              <a:rPr lang="en-US" altLang="zh-CN" sz="2800" dirty="0"/>
              <a:t> </a:t>
            </a:r>
          </a:p>
          <a:p>
            <a:pPr eaLnBrk="1" hangingPunct="1">
              <a:spcBef>
                <a:spcPct val="0"/>
              </a:spcBef>
              <a:spcAft>
                <a:spcPct val="30000"/>
              </a:spcAft>
              <a:defRPr/>
            </a:pPr>
            <a:r>
              <a:rPr lang="en-US" altLang="zh-CN" sz="2800" dirty="0"/>
              <a:t> </a:t>
            </a:r>
          </a:p>
          <a:p>
            <a:pPr eaLnBrk="1" hangingPunct="1">
              <a:spcBef>
                <a:spcPct val="0"/>
              </a:spcBef>
              <a:spcAft>
                <a:spcPct val="30000"/>
              </a:spcAft>
              <a:defRPr/>
            </a:pPr>
            <a:r>
              <a:rPr lang="en-US" altLang="zh-CN" sz="2800" dirty="0" smtClean="0"/>
              <a:t> </a:t>
            </a:r>
          </a:p>
          <a:p>
            <a:pPr eaLnBrk="1" hangingPunct="1">
              <a:spcBef>
                <a:spcPct val="0"/>
              </a:spcBef>
              <a:spcAft>
                <a:spcPct val="30000"/>
              </a:spcAft>
              <a:defRPr/>
            </a:pPr>
            <a:r>
              <a:rPr lang="en-US" altLang="zh-CN" sz="2800" dirty="0"/>
              <a:t> </a:t>
            </a:r>
            <a:endParaRPr lang="en-US" altLang="zh-CN" sz="2800" dirty="0" smtClean="0"/>
          </a:p>
          <a:p>
            <a:pPr eaLnBrk="1" hangingPunct="1">
              <a:spcBef>
                <a:spcPct val="0"/>
              </a:spcBef>
              <a:spcAft>
                <a:spcPct val="30000"/>
              </a:spcAft>
              <a:defRPr/>
            </a:pPr>
            <a:r>
              <a:rPr lang="en-US" altLang="zh-CN" sz="2800" dirty="0" smtClean="0"/>
              <a:t> </a:t>
            </a:r>
          </a:p>
          <a:p>
            <a:pPr eaLnBrk="1" hangingPunct="1">
              <a:spcBef>
                <a:spcPct val="0"/>
              </a:spcBef>
              <a:spcAft>
                <a:spcPct val="30000"/>
              </a:spcAft>
              <a:defRPr/>
            </a:pPr>
            <a:r>
              <a:rPr lang="en-US" altLang="zh-CN" sz="2800" dirty="0" smtClean="0"/>
              <a:t> </a:t>
            </a:r>
            <a:endParaRPr lang="en-US" altLang="zh-CN" sz="2800" dirty="0"/>
          </a:p>
          <a:p>
            <a:pPr eaLnBrk="1" hangingPunct="1">
              <a:spcBef>
                <a:spcPct val="0"/>
              </a:spcBef>
              <a:spcAft>
                <a:spcPct val="30000"/>
              </a:spcAft>
              <a:buFont typeface="Wingdings" charset="2"/>
              <a:buNone/>
              <a:defRPr/>
            </a:pPr>
            <a:endParaRPr lang="zh-CN" altLang="en-US" sz="2800" dirty="0"/>
          </a:p>
        </p:txBody>
      </p:sp>
      <p:graphicFrame>
        <p:nvGraphicFramePr>
          <p:cNvPr id="61444" name="Object 4"/>
          <p:cNvGraphicFramePr>
            <a:graphicFrameLocks noChangeAspect="1"/>
          </p:cNvGraphicFramePr>
          <p:nvPr/>
        </p:nvGraphicFramePr>
        <p:xfrm>
          <a:off x="1258888" y="1589088"/>
          <a:ext cx="3829050" cy="471487"/>
        </p:xfrm>
        <a:graphic>
          <a:graphicData uri="http://schemas.openxmlformats.org/presentationml/2006/ole">
            <mc:AlternateContent xmlns:mc="http://schemas.openxmlformats.org/markup-compatibility/2006">
              <mc:Choice xmlns:v="urn:schemas-microsoft-com:vml" Requires="v">
                <p:oleObj spid="_x0000_s113132" name="公式" r:id="rId3" imgW="1752600" imgH="215900" progId="Equation.3">
                  <p:embed/>
                </p:oleObj>
              </mc:Choice>
              <mc:Fallback>
                <p:oleObj name="公式" r:id="rId3" imgW="1752600" imgH="215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589088"/>
                        <a:ext cx="3829050"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1445" name="Object 5"/>
          <p:cNvGraphicFramePr>
            <a:graphicFrameLocks noChangeAspect="1"/>
          </p:cNvGraphicFramePr>
          <p:nvPr/>
        </p:nvGraphicFramePr>
        <p:xfrm>
          <a:off x="1258888" y="2133600"/>
          <a:ext cx="3246437" cy="471488"/>
        </p:xfrm>
        <a:graphic>
          <a:graphicData uri="http://schemas.openxmlformats.org/presentationml/2006/ole">
            <mc:AlternateContent xmlns:mc="http://schemas.openxmlformats.org/markup-compatibility/2006">
              <mc:Choice xmlns:v="urn:schemas-microsoft-com:vml" Requires="v">
                <p:oleObj spid="_x0000_s113133" name="公式" r:id="rId5" imgW="1485255" imgH="215806" progId="Equation.3">
                  <p:embed/>
                </p:oleObj>
              </mc:Choice>
              <mc:Fallback>
                <p:oleObj name="公式" r:id="rId5" imgW="1485255" imgH="215806"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2133600"/>
                        <a:ext cx="3246437"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1446" name="Object 6"/>
          <p:cNvGraphicFramePr>
            <a:graphicFrameLocks noChangeAspect="1"/>
          </p:cNvGraphicFramePr>
          <p:nvPr/>
        </p:nvGraphicFramePr>
        <p:xfrm>
          <a:off x="1258888" y="2670175"/>
          <a:ext cx="2968625" cy="471488"/>
        </p:xfrm>
        <a:graphic>
          <a:graphicData uri="http://schemas.openxmlformats.org/presentationml/2006/ole">
            <mc:AlternateContent xmlns:mc="http://schemas.openxmlformats.org/markup-compatibility/2006">
              <mc:Choice xmlns:v="urn:schemas-microsoft-com:vml" Requires="v">
                <p:oleObj spid="_x0000_s113134" name="公式" r:id="rId7" imgW="1358310" imgH="215806" progId="Equation.3">
                  <p:embed/>
                </p:oleObj>
              </mc:Choice>
              <mc:Fallback>
                <p:oleObj name="公式" r:id="rId7" imgW="1358310" imgH="215806"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2670175"/>
                        <a:ext cx="296862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1447" name="Object 7"/>
          <p:cNvGraphicFramePr>
            <a:graphicFrameLocks noChangeAspect="1"/>
          </p:cNvGraphicFramePr>
          <p:nvPr>
            <p:extLst>
              <p:ext uri="{D42A27DB-BD31-4B8C-83A1-F6EECF244321}">
                <p14:modId xmlns:p14="http://schemas.microsoft.com/office/powerpoint/2010/main" val="3967924028"/>
              </p:ext>
            </p:extLst>
          </p:nvPr>
        </p:nvGraphicFramePr>
        <p:xfrm>
          <a:off x="2043022" y="3193257"/>
          <a:ext cx="5354638" cy="471487"/>
        </p:xfrm>
        <a:graphic>
          <a:graphicData uri="http://schemas.openxmlformats.org/presentationml/2006/ole">
            <mc:AlternateContent xmlns:mc="http://schemas.openxmlformats.org/markup-compatibility/2006">
              <mc:Choice xmlns:v="urn:schemas-microsoft-com:vml" Requires="v">
                <p:oleObj spid="_x0000_s113135" name="公式" r:id="rId9" imgW="2451100" imgH="215900" progId="Equation.3">
                  <p:embed/>
                </p:oleObj>
              </mc:Choice>
              <mc:Fallback>
                <p:oleObj name="公式" r:id="rId9" imgW="2451100" imgH="2159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43022" y="3193257"/>
                        <a:ext cx="5354638"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1448" name="Object 8"/>
          <p:cNvGraphicFramePr>
            <a:graphicFrameLocks noChangeAspect="1"/>
          </p:cNvGraphicFramePr>
          <p:nvPr>
            <p:extLst>
              <p:ext uri="{D42A27DB-BD31-4B8C-83A1-F6EECF244321}">
                <p14:modId xmlns:p14="http://schemas.microsoft.com/office/powerpoint/2010/main" val="966675117"/>
              </p:ext>
            </p:extLst>
          </p:nvPr>
        </p:nvGraphicFramePr>
        <p:xfrm>
          <a:off x="1276811" y="3820320"/>
          <a:ext cx="2801937" cy="471488"/>
        </p:xfrm>
        <a:graphic>
          <a:graphicData uri="http://schemas.openxmlformats.org/presentationml/2006/ole">
            <mc:AlternateContent xmlns:mc="http://schemas.openxmlformats.org/markup-compatibility/2006">
              <mc:Choice xmlns:v="urn:schemas-microsoft-com:vml" Requires="v">
                <p:oleObj spid="_x0000_s113136" name="公式" r:id="rId11" imgW="1282700" imgH="215900" progId="Equation.3">
                  <p:embed/>
                </p:oleObj>
              </mc:Choice>
              <mc:Fallback>
                <p:oleObj name="公式" r:id="rId11" imgW="1282700" imgH="21590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6811" y="3820320"/>
                        <a:ext cx="2801937"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1449" name="Object 9"/>
          <p:cNvGraphicFramePr>
            <a:graphicFrameLocks noChangeAspect="1"/>
          </p:cNvGraphicFramePr>
          <p:nvPr>
            <p:extLst>
              <p:ext uri="{D42A27DB-BD31-4B8C-83A1-F6EECF244321}">
                <p14:modId xmlns:p14="http://schemas.microsoft.com/office/powerpoint/2010/main" val="4124597887"/>
              </p:ext>
            </p:extLst>
          </p:nvPr>
        </p:nvGraphicFramePr>
        <p:xfrm>
          <a:off x="1314918" y="4341812"/>
          <a:ext cx="1331912" cy="471488"/>
        </p:xfrm>
        <a:graphic>
          <a:graphicData uri="http://schemas.openxmlformats.org/presentationml/2006/ole">
            <mc:AlternateContent xmlns:mc="http://schemas.openxmlformats.org/markup-compatibility/2006">
              <mc:Choice xmlns:v="urn:schemas-microsoft-com:vml" Requires="v">
                <p:oleObj spid="_x0000_s113137" name="公式" r:id="rId13" imgW="609336" imgH="215806" progId="Equation.3">
                  <p:embed/>
                </p:oleObj>
              </mc:Choice>
              <mc:Fallback>
                <p:oleObj name="公式" r:id="rId13" imgW="609336" imgH="215806"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4918" y="4341812"/>
                        <a:ext cx="1331912"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文本框 1"/>
          <p:cNvSpPr txBox="1"/>
          <p:nvPr/>
        </p:nvSpPr>
        <p:spPr>
          <a:xfrm>
            <a:off x="1137005" y="3167390"/>
            <a:ext cx="906017" cy="523220"/>
          </a:xfrm>
          <a:prstGeom prst="rect">
            <a:avLst/>
          </a:prstGeom>
          <a:noFill/>
        </p:spPr>
        <p:txBody>
          <a:bodyPr wrap="none" rtlCol="0">
            <a:spAutoFit/>
          </a:bodyPr>
          <a:lstStyle/>
          <a:p>
            <a:r>
              <a:rPr lang="zh-CN" altLang="en-US" sz="2800" b="0" dirty="0" smtClean="0">
                <a:latin typeface="黑体" panose="02010609060101010101" pitchFamily="49" charset="-122"/>
                <a:ea typeface="黑体" panose="02010609060101010101" pitchFamily="49" charset="-122"/>
              </a:rPr>
              <a:t>如果</a:t>
            </a:r>
            <a:endParaRPr lang="zh-CN" altLang="en-US" sz="2800" b="0" dirty="0">
              <a:latin typeface="黑体" panose="02010609060101010101" pitchFamily="49" charset="-122"/>
              <a:ea typeface="黑体" panose="02010609060101010101" pitchFamily="49" charset="-122"/>
            </a:endParaRPr>
          </a:p>
        </p:txBody>
      </p:sp>
      <p:sp>
        <p:nvSpPr>
          <p:cNvPr id="12" name="文本框 11"/>
          <p:cNvSpPr txBox="1"/>
          <p:nvPr/>
        </p:nvSpPr>
        <p:spPr>
          <a:xfrm>
            <a:off x="4227513" y="3789851"/>
            <a:ext cx="3690434" cy="523220"/>
          </a:xfrm>
          <a:prstGeom prst="rect">
            <a:avLst/>
          </a:prstGeom>
          <a:noFill/>
        </p:spPr>
        <p:txBody>
          <a:bodyPr wrap="none" rtlCol="0">
            <a:spAutoFit/>
          </a:bodyPr>
          <a:lstStyle/>
          <a:p>
            <a:r>
              <a:rPr lang="zh-CN" altLang="en-US" sz="2800" b="0" dirty="0" smtClean="0">
                <a:latin typeface="黑体" panose="02010609060101010101" pitchFamily="49" charset="-122"/>
                <a:ea typeface="黑体" panose="02010609060101010101" pitchFamily="49" charset="-122"/>
              </a:rPr>
              <a:t>其中</a:t>
            </a:r>
            <a:r>
              <a:rPr lang="en-US" altLang="zh-CN" sz="2800" b="0" i="1" dirty="0" smtClean="0">
                <a:latin typeface="Times New Roman" panose="02020603050405020304" pitchFamily="18" charset="0"/>
                <a:ea typeface="黑体" panose="02010609060101010101" pitchFamily="49" charset="-122"/>
                <a:cs typeface="Times New Roman" panose="02020603050405020304" pitchFamily="18" charset="0"/>
              </a:rPr>
              <a:t>c</a:t>
            </a:r>
            <a:r>
              <a:rPr lang="zh-CN" altLang="en-US" sz="2800" b="0" dirty="0" smtClean="0">
                <a:latin typeface="黑体" panose="02010609060101010101" pitchFamily="49" charset="-122"/>
                <a:ea typeface="黑体" panose="02010609060101010101" pitchFamily="49" charset="-122"/>
              </a:rPr>
              <a:t>是一个正的常数</a:t>
            </a:r>
            <a:endParaRPr lang="zh-CN" altLang="en-US" sz="2800" b="0" dirty="0">
              <a:latin typeface="黑体" panose="02010609060101010101" pitchFamily="49" charset="-122"/>
              <a:ea typeface="黑体" panose="02010609060101010101" pitchFamily="49" charset="-122"/>
            </a:endParaRPr>
          </a:p>
        </p:txBody>
      </p:sp>
      <p:sp>
        <p:nvSpPr>
          <p:cNvPr id="3" name="矩形 2"/>
          <p:cNvSpPr/>
          <p:nvPr/>
        </p:nvSpPr>
        <p:spPr>
          <a:xfrm>
            <a:off x="788512" y="5228193"/>
            <a:ext cx="3791423" cy="523220"/>
          </a:xfrm>
          <a:prstGeom prst="rect">
            <a:avLst/>
          </a:prstGeom>
        </p:spPr>
        <p:txBody>
          <a:bodyPr wrap="none">
            <a:spAutoFit/>
          </a:bodyPr>
          <a:lstStyle/>
          <a:p>
            <a:pPr eaLnBrk="1" hangingPunct="1">
              <a:spcAft>
                <a:spcPct val="30000"/>
              </a:spcAft>
              <a:defRPr/>
            </a:pPr>
            <a:r>
              <a:rPr lang="zh-CN" altLang="en-US" sz="2800" dirty="0">
                <a:solidFill>
                  <a:srgbClr val="FF0000"/>
                </a:solidFill>
                <a:latin typeface="黑体" panose="02010609060101010101" pitchFamily="49" charset="-122"/>
                <a:ea typeface="黑体" panose="02010609060101010101" pitchFamily="49" charset="-122"/>
              </a:rPr>
              <a:t>下面考察性质的证明：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F2BFDE6D-1B48-204E-9669-3086EDD6C9E8}" type="slidenum">
              <a:rPr lang="en-US" altLang="zh-CN" sz="1400" smtClean="0">
                <a:latin typeface="Times New Roman" panose="02020603050405020304" pitchFamily="18" charset="0"/>
              </a:rPr>
              <a:pPr>
                <a:spcBef>
                  <a:spcPct val="0"/>
                </a:spcBef>
                <a:buClrTx/>
                <a:buSzTx/>
                <a:buFontTx/>
                <a:buNone/>
                <a:defRPr/>
              </a:pPr>
              <a:t>67</a:t>
            </a:fld>
            <a:endParaRPr lang="en-US" altLang="zh-CN" sz="1400" dirty="0" smtClean="0">
              <a:latin typeface="Times New Roman" panose="02020603050405020304" pitchFamily="18" charset="0"/>
            </a:endParaRPr>
          </a:p>
        </p:txBody>
      </p:sp>
      <p:sp>
        <p:nvSpPr>
          <p:cNvPr id="50179" name="Rectangle 2"/>
          <p:cNvSpPr>
            <a:spLocks noGrp="1" noChangeArrowheads="1"/>
          </p:cNvSpPr>
          <p:nvPr>
            <p:ph type="title"/>
          </p:nvPr>
        </p:nvSpPr>
        <p:spPr/>
        <p:txBody>
          <a:bodyPr/>
          <a:lstStyle/>
          <a:p>
            <a:pPr eaLnBrk="1" hangingPunct="1">
              <a:defRPr/>
            </a:pPr>
            <a:r>
              <a:rPr lang="zh-CN" altLang="en-US" sz="4000" b="1" dirty="0">
                <a:latin typeface="Times New Roman" charset="0"/>
              </a:rPr>
              <a:t>性质：</a:t>
            </a:r>
          </a:p>
        </p:txBody>
      </p:sp>
      <p:sp>
        <p:nvSpPr>
          <p:cNvPr id="50180" name="Rectangle 3"/>
          <p:cNvSpPr>
            <a:spLocks noGrp="1" noChangeArrowheads="1"/>
          </p:cNvSpPr>
          <p:nvPr>
            <p:ph type="body" sz="half" idx="1"/>
          </p:nvPr>
        </p:nvSpPr>
        <p:spPr>
          <a:xfrm>
            <a:off x="827088" y="1628775"/>
            <a:ext cx="8066087" cy="4968875"/>
          </a:xfrm>
        </p:spPr>
        <p:txBody>
          <a:bodyPr/>
          <a:lstStyle/>
          <a:p>
            <a:pPr eaLnBrk="1" hangingPunct="1">
              <a:lnSpc>
                <a:spcPct val="120000"/>
              </a:lnSpc>
              <a:spcBef>
                <a:spcPct val="0"/>
              </a:spcBef>
              <a:spcAft>
                <a:spcPct val="40000"/>
              </a:spcAft>
              <a:buFont typeface="Wingdings" charset="2"/>
              <a:buNone/>
              <a:defRPr/>
            </a:pPr>
            <a:r>
              <a:rPr lang="en-US" altLang="zh-CN" b="1" dirty="0">
                <a:latin typeface="Times New Roman" charset="0"/>
              </a:rPr>
              <a:t>	</a:t>
            </a:r>
            <a:r>
              <a:rPr lang="zh-CN" altLang="en-US" b="1" dirty="0">
                <a:latin typeface="Times New Roman" charset="0"/>
              </a:rPr>
              <a:t>设                  。根据符号</a:t>
            </a:r>
            <a:r>
              <a:rPr lang="en-US" altLang="zh-CN" b="1" i="1" dirty="0">
                <a:latin typeface="Times New Roman" charset="0"/>
              </a:rPr>
              <a:t>O</a:t>
            </a:r>
            <a:r>
              <a:rPr lang="zh-CN" altLang="en-US" b="1" dirty="0">
                <a:latin typeface="Times New Roman" charset="0"/>
              </a:rPr>
              <a:t>的定义，存在正常数</a:t>
            </a:r>
            <a:r>
              <a:rPr lang="en-US" altLang="zh-CN" b="1" i="1" dirty="0">
                <a:latin typeface="Times New Roman" charset="0"/>
              </a:rPr>
              <a:t>C</a:t>
            </a:r>
            <a:r>
              <a:rPr lang="en-US" altLang="zh-CN" b="1" baseline="-25000" dirty="0">
                <a:latin typeface="Times New Roman" charset="0"/>
              </a:rPr>
              <a:t>1</a:t>
            </a:r>
            <a:r>
              <a:rPr lang="zh-CN" altLang="en-US" b="1" dirty="0">
                <a:latin typeface="Times New Roman" charset="0"/>
              </a:rPr>
              <a:t>和自然数</a:t>
            </a:r>
            <a:r>
              <a:rPr lang="en-US" altLang="zh-CN" b="1" i="1" dirty="0">
                <a:latin typeface="Times New Roman" charset="0"/>
              </a:rPr>
              <a:t>N</a:t>
            </a:r>
            <a:r>
              <a:rPr lang="en-US" altLang="zh-CN" b="1" baseline="-25000" dirty="0">
                <a:latin typeface="Times New Roman" charset="0"/>
              </a:rPr>
              <a:t>1</a:t>
            </a:r>
            <a:r>
              <a:rPr lang="zh-CN" altLang="en-US" b="1" dirty="0">
                <a:latin typeface="Times New Roman" charset="0"/>
              </a:rPr>
              <a:t>，使对所有           ，都有                      。</a:t>
            </a:r>
            <a:br>
              <a:rPr lang="zh-CN" altLang="en-US" b="1" dirty="0">
                <a:latin typeface="Times New Roman" charset="0"/>
              </a:rPr>
            </a:br>
            <a:endParaRPr lang="en-US" altLang="zh-CN" sz="1800" b="1" dirty="0">
              <a:latin typeface="Times New Roman" charset="0"/>
            </a:endParaRPr>
          </a:p>
          <a:p>
            <a:pPr algn="just" eaLnBrk="1" hangingPunct="1">
              <a:lnSpc>
                <a:spcPct val="120000"/>
              </a:lnSpc>
              <a:spcBef>
                <a:spcPct val="0"/>
              </a:spcBef>
              <a:spcAft>
                <a:spcPct val="40000"/>
              </a:spcAft>
              <a:buNone/>
              <a:defRPr/>
            </a:pPr>
            <a:r>
              <a:rPr lang="zh-CN" altLang="en-US" b="1" dirty="0" smtClean="0">
                <a:solidFill>
                  <a:srgbClr val="FF0000"/>
                </a:solidFill>
              </a:rPr>
              <a:t>  类似地</a:t>
            </a:r>
            <a:r>
              <a:rPr lang="zh-CN" altLang="en-US" b="1" dirty="0" smtClean="0">
                <a:latin typeface="Times New Roman" charset="0"/>
              </a:rPr>
              <a:t>，</a:t>
            </a:r>
            <a:r>
              <a:rPr lang="zh-CN" altLang="en-US" b="1" dirty="0">
                <a:latin typeface="Times New Roman" charset="0"/>
              </a:rPr>
              <a:t>设                   ，则存在正的常数</a:t>
            </a:r>
            <a:r>
              <a:rPr lang="en-US" altLang="zh-CN" b="1" i="1" dirty="0">
                <a:latin typeface="Times New Roman" charset="0"/>
              </a:rPr>
              <a:t>C</a:t>
            </a:r>
            <a:r>
              <a:rPr lang="en-US" altLang="zh-CN" b="1" baseline="-25000" dirty="0">
                <a:latin typeface="Times New Roman" charset="0"/>
              </a:rPr>
              <a:t>2</a:t>
            </a:r>
            <a:r>
              <a:rPr lang="zh-CN" altLang="en-US" b="1" dirty="0">
                <a:latin typeface="Times New Roman" charset="0"/>
              </a:rPr>
              <a:t>和自然数</a:t>
            </a:r>
            <a:r>
              <a:rPr lang="en-US" altLang="zh-CN" b="1" i="1" dirty="0">
                <a:latin typeface="Times New Roman" charset="0"/>
              </a:rPr>
              <a:t>N</a:t>
            </a:r>
            <a:r>
              <a:rPr lang="en-US" altLang="zh-CN" b="1" baseline="-25000" dirty="0">
                <a:latin typeface="Times New Roman" charset="0"/>
              </a:rPr>
              <a:t>2</a:t>
            </a:r>
            <a:r>
              <a:rPr lang="zh-CN" altLang="en-US" b="1" dirty="0">
                <a:latin typeface="Times New Roman" charset="0"/>
              </a:rPr>
              <a:t>，          有                         。</a:t>
            </a:r>
          </a:p>
        </p:txBody>
      </p:sp>
      <p:graphicFrame>
        <p:nvGraphicFramePr>
          <p:cNvPr id="62468" name="Object 4"/>
          <p:cNvGraphicFramePr>
            <a:graphicFrameLocks noChangeAspect="1"/>
          </p:cNvGraphicFramePr>
          <p:nvPr/>
        </p:nvGraphicFramePr>
        <p:xfrm>
          <a:off x="2700338" y="693738"/>
          <a:ext cx="5256212" cy="647700"/>
        </p:xfrm>
        <a:graphic>
          <a:graphicData uri="http://schemas.openxmlformats.org/presentationml/2006/ole">
            <mc:AlternateContent xmlns:mc="http://schemas.openxmlformats.org/markup-compatibility/2006">
              <mc:Choice xmlns:v="urn:schemas-microsoft-com:vml" Requires="v">
                <p:oleObj spid="_x0000_s109283" name="公式" r:id="rId3" imgW="1752600" imgH="215900" progId="Equation.3">
                  <p:embed/>
                </p:oleObj>
              </mc:Choice>
              <mc:Fallback>
                <p:oleObj name="公式" r:id="rId3" imgW="1752600" imgH="215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693738"/>
                        <a:ext cx="5256212"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0182" name="Rectangle 5"/>
          <p:cNvSpPr>
            <a:spLocks noChangeArrowheads="1"/>
          </p:cNvSpPr>
          <p:nvPr/>
        </p:nvSpPr>
        <p:spPr bwMode="auto">
          <a:xfrm>
            <a:off x="35496" y="1615500"/>
            <a:ext cx="111601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eaLnBrk="1" hangingPunct="1">
              <a:spcBef>
                <a:spcPct val="0"/>
              </a:spcBef>
              <a:buClrTx/>
              <a:buSzTx/>
              <a:buFontTx/>
              <a:buNone/>
              <a:defRPr/>
            </a:pPr>
            <a:r>
              <a:rPr lang="zh-CN" altLang="en-US" dirty="0" smtClean="0">
                <a:solidFill>
                  <a:srgbClr val="FF0000"/>
                </a:solidFill>
                <a:latin typeface="黑体" panose="02010609060101010101" pitchFamily="49" charset="-122"/>
                <a:ea typeface="黑体" panose="02010609060101010101" pitchFamily="49" charset="-122"/>
              </a:rPr>
              <a:t>证明：</a:t>
            </a:r>
          </a:p>
        </p:txBody>
      </p:sp>
      <p:graphicFrame>
        <p:nvGraphicFramePr>
          <p:cNvPr id="62470" name="Object 6"/>
          <p:cNvGraphicFramePr>
            <a:graphicFrameLocks noChangeAspect="1"/>
          </p:cNvGraphicFramePr>
          <p:nvPr/>
        </p:nvGraphicFramePr>
        <p:xfrm>
          <a:off x="1619250" y="1700213"/>
          <a:ext cx="1943100" cy="500062"/>
        </p:xfrm>
        <a:graphic>
          <a:graphicData uri="http://schemas.openxmlformats.org/presentationml/2006/ole">
            <mc:AlternateContent xmlns:mc="http://schemas.openxmlformats.org/markup-compatibility/2006">
              <mc:Choice xmlns:v="urn:schemas-microsoft-com:vml" Requires="v">
                <p:oleObj spid="_x0000_s109284" name="公式" r:id="rId5" imgW="837836" imgH="215806" progId="Equation.3">
                  <p:embed/>
                </p:oleObj>
              </mc:Choice>
              <mc:Fallback>
                <p:oleObj name="公式" r:id="rId5" imgW="837836" imgH="215806"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1700213"/>
                        <a:ext cx="1943100"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2471" name="Object 7"/>
          <p:cNvGraphicFramePr>
            <a:graphicFrameLocks noChangeAspect="1"/>
          </p:cNvGraphicFramePr>
          <p:nvPr>
            <p:extLst>
              <p:ext uri="{D42A27DB-BD31-4B8C-83A1-F6EECF244321}">
                <p14:modId xmlns:p14="http://schemas.microsoft.com/office/powerpoint/2010/main" val="2965417505"/>
              </p:ext>
            </p:extLst>
          </p:nvPr>
        </p:nvGraphicFramePr>
        <p:xfrm>
          <a:off x="6588224" y="2336801"/>
          <a:ext cx="1116013" cy="512762"/>
        </p:xfrm>
        <a:graphic>
          <a:graphicData uri="http://schemas.openxmlformats.org/presentationml/2006/ole">
            <mc:AlternateContent xmlns:mc="http://schemas.openxmlformats.org/markup-compatibility/2006">
              <mc:Choice xmlns:v="urn:schemas-microsoft-com:vml" Requires="v">
                <p:oleObj spid="_x0000_s109285" name="公式" r:id="rId7" imgW="469696" imgH="215806" progId="Equation.3">
                  <p:embed/>
                </p:oleObj>
              </mc:Choice>
              <mc:Fallback>
                <p:oleObj name="公式" r:id="rId7" imgW="469696" imgH="215806"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8224" y="2336801"/>
                        <a:ext cx="1116013" cy="51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2472" name="Object 8"/>
          <p:cNvGraphicFramePr>
            <a:graphicFrameLocks noChangeAspect="1"/>
          </p:cNvGraphicFramePr>
          <p:nvPr/>
        </p:nvGraphicFramePr>
        <p:xfrm>
          <a:off x="1619250" y="2924175"/>
          <a:ext cx="2305050" cy="501650"/>
        </p:xfrm>
        <a:graphic>
          <a:graphicData uri="http://schemas.openxmlformats.org/presentationml/2006/ole">
            <mc:AlternateContent xmlns:mc="http://schemas.openxmlformats.org/markup-compatibility/2006">
              <mc:Choice xmlns:v="urn:schemas-microsoft-com:vml" Requires="v">
                <p:oleObj spid="_x0000_s109286" name="公式" r:id="rId9" imgW="990170" imgH="215806" progId="Equation.3">
                  <p:embed/>
                </p:oleObj>
              </mc:Choice>
              <mc:Fallback>
                <p:oleObj name="公式" r:id="rId9" imgW="990170" imgH="215806"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250" y="2924175"/>
                        <a:ext cx="23050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2474" name="Object 10"/>
          <p:cNvGraphicFramePr>
            <a:graphicFrameLocks noChangeAspect="1"/>
          </p:cNvGraphicFramePr>
          <p:nvPr>
            <p:extLst>
              <p:ext uri="{D42A27DB-BD31-4B8C-83A1-F6EECF244321}">
                <p14:modId xmlns:p14="http://schemas.microsoft.com/office/powerpoint/2010/main" val="1807430748"/>
              </p:ext>
            </p:extLst>
          </p:nvPr>
        </p:nvGraphicFramePr>
        <p:xfrm>
          <a:off x="3367881" y="3954895"/>
          <a:ext cx="1960563" cy="512762"/>
        </p:xfrm>
        <a:graphic>
          <a:graphicData uri="http://schemas.openxmlformats.org/presentationml/2006/ole">
            <mc:AlternateContent xmlns:mc="http://schemas.openxmlformats.org/markup-compatibility/2006">
              <mc:Choice xmlns:v="urn:schemas-microsoft-com:vml" Requires="v">
                <p:oleObj spid="_x0000_s109287" name="公式" r:id="rId11" imgW="825142" imgH="215806" progId="Equation.3">
                  <p:embed/>
                </p:oleObj>
              </mc:Choice>
              <mc:Fallback>
                <p:oleObj name="公式" r:id="rId11" imgW="825142" imgH="215806"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67881" y="3954895"/>
                        <a:ext cx="1960563" cy="51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2475" name="Object 11"/>
          <p:cNvGraphicFramePr>
            <a:graphicFrameLocks noChangeAspect="1"/>
          </p:cNvGraphicFramePr>
          <p:nvPr>
            <p:extLst>
              <p:ext uri="{D42A27DB-BD31-4B8C-83A1-F6EECF244321}">
                <p14:modId xmlns:p14="http://schemas.microsoft.com/office/powerpoint/2010/main" val="2170175954"/>
              </p:ext>
            </p:extLst>
          </p:nvPr>
        </p:nvGraphicFramePr>
        <p:xfrm>
          <a:off x="3989760" y="4513984"/>
          <a:ext cx="1176337" cy="512763"/>
        </p:xfrm>
        <a:graphic>
          <a:graphicData uri="http://schemas.openxmlformats.org/presentationml/2006/ole">
            <mc:AlternateContent xmlns:mc="http://schemas.openxmlformats.org/markup-compatibility/2006">
              <mc:Choice xmlns:v="urn:schemas-microsoft-com:vml" Requires="v">
                <p:oleObj spid="_x0000_s109288" name="公式" r:id="rId13" imgW="494870" imgH="215713" progId="Equation.3">
                  <p:embed/>
                </p:oleObj>
              </mc:Choice>
              <mc:Fallback>
                <p:oleObj name="公式" r:id="rId13" imgW="494870" imgH="215713"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9760" y="4513984"/>
                        <a:ext cx="1176337"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2476" name="Object 12"/>
          <p:cNvGraphicFramePr>
            <a:graphicFrameLocks noChangeAspect="1"/>
          </p:cNvGraphicFramePr>
          <p:nvPr>
            <p:extLst>
              <p:ext uri="{D42A27DB-BD31-4B8C-83A1-F6EECF244321}">
                <p14:modId xmlns:p14="http://schemas.microsoft.com/office/powerpoint/2010/main" val="1407683761"/>
              </p:ext>
            </p:extLst>
          </p:nvPr>
        </p:nvGraphicFramePr>
        <p:xfrm>
          <a:off x="5631737" y="4513984"/>
          <a:ext cx="2305050" cy="501650"/>
        </p:xfrm>
        <a:graphic>
          <a:graphicData uri="http://schemas.openxmlformats.org/presentationml/2006/ole">
            <mc:AlternateContent xmlns:mc="http://schemas.openxmlformats.org/markup-compatibility/2006">
              <mc:Choice xmlns:v="urn:schemas-microsoft-com:vml" Requires="v">
                <p:oleObj spid="_x0000_s109289" name="公式" r:id="rId15" imgW="990170" imgH="215806" progId="Equation.3">
                  <p:embed/>
                </p:oleObj>
              </mc:Choice>
              <mc:Fallback>
                <p:oleObj name="公式" r:id="rId15" imgW="990170" imgH="215806" progId="Equation.3">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31737" y="4513984"/>
                        <a:ext cx="23050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6"/>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spcBef>
                <a:spcPct val="0"/>
              </a:spcBef>
              <a:buClrTx/>
              <a:buSzTx/>
              <a:buFontTx/>
              <a:buNone/>
              <a:defRPr/>
            </a:pPr>
            <a:fld id="{DA09C716-F461-744D-940A-02F516384BB9}" type="slidenum">
              <a:rPr lang="en-US" altLang="zh-CN" sz="1400" smtClean="0">
                <a:latin typeface="Times New Roman" panose="02020603050405020304" pitchFamily="18" charset="0"/>
              </a:rPr>
              <a:pPr>
                <a:spcBef>
                  <a:spcPct val="0"/>
                </a:spcBef>
                <a:buClrTx/>
                <a:buSzTx/>
                <a:buFontTx/>
                <a:buNone/>
                <a:defRPr/>
              </a:pPr>
              <a:t>68</a:t>
            </a:fld>
            <a:endParaRPr lang="en-US" altLang="zh-CN" sz="1400" dirty="0" smtClean="0">
              <a:latin typeface="Times New Roman" panose="02020603050405020304" pitchFamily="18" charset="0"/>
            </a:endParaRPr>
          </a:p>
        </p:txBody>
      </p:sp>
      <p:sp>
        <p:nvSpPr>
          <p:cNvPr id="51203" name="Rectangle 3"/>
          <p:cNvSpPr>
            <a:spLocks noGrp="1" noChangeArrowheads="1"/>
          </p:cNvSpPr>
          <p:nvPr>
            <p:ph type="body" sz="half" idx="1"/>
          </p:nvPr>
        </p:nvSpPr>
        <p:spPr>
          <a:xfrm>
            <a:off x="179388" y="1628775"/>
            <a:ext cx="8713787" cy="4968875"/>
          </a:xfrm>
        </p:spPr>
        <p:txBody>
          <a:bodyPr/>
          <a:lstStyle/>
          <a:p>
            <a:pPr eaLnBrk="1" hangingPunct="1">
              <a:spcBef>
                <a:spcPct val="0"/>
              </a:spcBef>
              <a:spcAft>
                <a:spcPct val="40000"/>
              </a:spcAft>
              <a:buFont typeface="Wingdings" charset="2"/>
              <a:buNone/>
              <a:defRPr/>
            </a:pPr>
            <a:r>
              <a:rPr lang="zh-CN" altLang="en-US" b="1" dirty="0">
                <a:latin typeface="Times New Roman" charset="0"/>
              </a:rPr>
              <a:t>令                                                      </a:t>
            </a:r>
          </a:p>
        </p:txBody>
      </p:sp>
      <p:graphicFrame>
        <p:nvGraphicFramePr>
          <p:cNvPr id="63491" name="Object 5"/>
          <p:cNvGraphicFramePr>
            <a:graphicFrameLocks noChangeAspect="1"/>
          </p:cNvGraphicFramePr>
          <p:nvPr/>
        </p:nvGraphicFramePr>
        <p:xfrm>
          <a:off x="765175" y="1557338"/>
          <a:ext cx="2511425" cy="531812"/>
        </p:xfrm>
        <a:graphic>
          <a:graphicData uri="http://schemas.openxmlformats.org/presentationml/2006/ole">
            <mc:AlternateContent xmlns:mc="http://schemas.openxmlformats.org/markup-compatibility/2006">
              <mc:Choice xmlns:v="urn:schemas-microsoft-com:vml" Requires="v">
                <p:oleObj spid="_x0000_s114908" name="公式" r:id="rId3" imgW="1079500" imgH="228600" progId="Equation.3">
                  <p:embed/>
                </p:oleObj>
              </mc:Choice>
              <mc:Fallback>
                <p:oleObj name="公式" r:id="rId3" imgW="1079500" imgH="228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1557338"/>
                        <a:ext cx="2511425"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3492" name="Object 6"/>
          <p:cNvGraphicFramePr>
            <a:graphicFrameLocks noChangeAspect="1"/>
          </p:cNvGraphicFramePr>
          <p:nvPr/>
        </p:nvGraphicFramePr>
        <p:xfrm>
          <a:off x="755650" y="2105025"/>
          <a:ext cx="2628900" cy="531813"/>
        </p:xfrm>
        <a:graphic>
          <a:graphicData uri="http://schemas.openxmlformats.org/presentationml/2006/ole">
            <mc:AlternateContent xmlns:mc="http://schemas.openxmlformats.org/markup-compatibility/2006">
              <mc:Choice xmlns:v="urn:schemas-microsoft-com:vml" Requires="v">
                <p:oleObj spid="_x0000_s114909" name="公式" r:id="rId5" imgW="1130300" imgH="228600" progId="Equation.3">
                  <p:embed/>
                </p:oleObj>
              </mc:Choice>
              <mc:Fallback>
                <p:oleObj name="公式" r:id="rId5" imgW="1130300" imgH="2286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2105025"/>
                        <a:ext cx="2628900"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3493" name="Object 7"/>
          <p:cNvGraphicFramePr>
            <a:graphicFrameLocks noChangeAspect="1"/>
          </p:cNvGraphicFramePr>
          <p:nvPr/>
        </p:nvGraphicFramePr>
        <p:xfrm>
          <a:off x="755650" y="2640013"/>
          <a:ext cx="2628900" cy="501650"/>
        </p:xfrm>
        <a:graphic>
          <a:graphicData uri="http://schemas.openxmlformats.org/presentationml/2006/ole">
            <mc:AlternateContent xmlns:mc="http://schemas.openxmlformats.org/markup-compatibility/2006">
              <mc:Choice xmlns:v="urn:schemas-microsoft-com:vml" Requires="v">
                <p:oleObj spid="_x0000_s114910" name="公式" r:id="rId7" imgW="1129810" imgH="215806" progId="Equation.3">
                  <p:embed/>
                </p:oleObj>
              </mc:Choice>
              <mc:Fallback>
                <p:oleObj name="公式" r:id="rId7" imgW="1129810" imgH="215806"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2640013"/>
                        <a:ext cx="262890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3494" name="Object 8"/>
          <p:cNvGraphicFramePr>
            <a:graphicFrameLocks noChangeAspect="1"/>
          </p:cNvGraphicFramePr>
          <p:nvPr/>
        </p:nvGraphicFramePr>
        <p:xfrm>
          <a:off x="3203575" y="1557338"/>
          <a:ext cx="495300" cy="1584325"/>
        </p:xfrm>
        <a:graphic>
          <a:graphicData uri="http://schemas.openxmlformats.org/presentationml/2006/ole">
            <mc:AlternateContent xmlns:mc="http://schemas.openxmlformats.org/markup-compatibility/2006">
              <mc:Choice xmlns:v="urn:schemas-microsoft-com:vml" Requires="v">
                <p:oleObj spid="_x0000_s114911" name="公式" r:id="rId9" imgW="152334" imgH="330057" progId="Equation.3">
                  <p:embed/>
                </p:oleObj>
              </mc:Choice>
              <mc:Fallback>
                <p:oleObj name="公式" r:id="rId9" imgW="152334" imgH="330057"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3575" y="1557338"/>
                        <a:ext cx="4953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8" name="Rectangle 9"/>
          <p:cNvSpPr>
            <a:spLocks noChangeArrowheads="1"/>
          </p:cNvSpPr>
          <p:nvPr/>
        </p:nvSpPr>
        <p:spPr bwMode="auto">
          <a:xfrm>
            <a:off x="2410520" y="3155809"/>
            <a:ext cx="144075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lgn="ctr" eaLnBrk="1" hangingPunct="1">
              <a:spcBef>
                <a:spcPct val="0"/>
              </a:spcBef>
              <a:buClrTx/>
              <a:buSzTx/>
              <a:buFontTx/>
              <a:buNone/>
              <a:defRPr/>
            </a:pPr>
            <a:r>
              <a:rPr lang="zh-CN" altLang="en-US" dirty="0" smtClean="0">
                <a:solidFill>
                  <a:srgbClr val="FF0000"/>
                </a:solidFill>
                <a:latin typeface="黑体" panose="02010609060101010101" pitchFamily="49" charset="-122"/>
                <a:ea typeface="黑体" panose="02010609060101010101" pitchFamily="49" charset="-122"/>
              </a:rPr>
              <a:t>同理</a:t>
            </a:r>
          </a:p>
        </p:txBody>
      </p:sp>
      <p:graphicFrame>
        <p:nvGraphicFramePr>
          <p:cNvPr id="63496" name="Object 10"/>
          <p:cNvGraphicFramePr>
            <a:graphicFrameLocks noChangeAspect="1"/>
          </p:cNvGraphicFramePr>
          <p:nvPr>
            <p:extLst>
              <p:ext uri="{D42A27DB-BD31-4B8C-83A1-F6EECF244321}">
                <p14:modId xmlns:p14="http://schemas.microsoft.com/office/powerpoint/2010/main" val="2258100050"/>
              </p:ext>
            </p:extLst>
          </p:nvPr>
        </p:nvGraphicFramePr>
        <p:xfrm>
          <a:off x="3851275" y="1479603"/>
          <a:ext cx="1368102" cy="536470"/>
        </p:xfrm>
        <a:graphic>
          <a:graphicData uri="http://schemas.openxmlformats.org/presentationml/2006/ole">
            <mc:AlternateContent xmlns:mc="http://schemas.openxmlformats.org/markup-compatibility/2006">
              <mc:Choice xmlns:v="urn:schemas-microsoft-com:vml" Requires="v">
                <p:oleObj spid="_x0000_s114912" name="公式" r:id="rId11" imgW="583947" imgH="228501" progId="Equation.3">
                  <p:embed/>
                </p:oleObj>
              </mc:Choice>
              <mc:Fallback>
                <p:oleObj name="公式" r:id="rId11" imgW="583947" imgH="228501"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51275" y="1479603"/>
                        <a:ext cx="1368102" cy="536470"/>
                      </a:xfrm>
                      <a:prstGeom prst="rect">
                        <a:avLst/>
                      </a:prstGeom>
                      <a:noFill/>
                      <a:ln>
                        <a:noFill/>
                      </a:ln>
                      <a:effectLst/>
                      <a:extLst/>
                    </p:spPr>
                  </p:pic>
                </p:oleObj>
              </mc:Fallback>
            </mc:AlternateContent>
          </a:graphicData>
        </a:graphic>
      </p:graphicFrame>
      <p:graphicFrame>
        <p:nvGraphicFramePr>
          <p:cNvPr id="63497" name="Object 11"/>
          <p:cNvGraphicFramePr>
            <a:graphicFrameLocks noChangeAspect="1"/>
          </p:cNvGraphicFramePr>
          <p:nvPr/>
        </p:nvGraphicFramePr>
        <p:xfrm>
          <a:off x="3851275" y="2133600"/>
          <a:ext cx="5024438" cy="530225"/>
        </p:xfrm>
        <a:graphic>
          <a:graphicData uri="http://schemas.openxmlformats.org/presentationml/2006/ole">
            <mc:AlternateContent xmlns:mc="http://schemas.openxmlformats.org/markup-compatibility/2006">
              <mc:Choice xmlns:v="urn:schemas-microsoft-com:vml" Requires="v">
                <p:oleObj spid="_x0000_s114913" name="公式" r:id="rId13" imgW="2159000" imgH="228600" progId="Equation.3">
                  <p:embed/>
                </p:oleObj>
              </mc:Choice>
              <mc:Fallback>
                <p:oleObj name="公式" r:id="rId13" imgW="2159000" imgH="228600"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51275" y="2133600"/>
                        <a:ext cx="5024438"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3500" name="Object 14"/>
          <p:cNvGraphicFramePr>
            <a:graphicFrameLocks noChangeAspect="1"/>
          </p:cNvGraphicFramePr>
          <p:nvPr>
            <p:extLst>
              <p:ext uri="{D42A27DB-BD31-4B8C-83A1-F6EECF244321}">
                <p14:modId xmlns:p14="http://schemas.microsoft.com/office/powerpoint/2010/main" val="1579408993"/>
              </p:ext>
            </p:extLst>
          </p:nvPr>
        </p:nvGraphicFramePr>
        <p:xfrm>
          <a:off x="3851275" y="3188683"/>
          <a:ext cx="5083175" cy="530225"/>
        </p:xfrm>
        <a:graphic>
          <a:graphicData uri="http://schemas.openxmlformats.org/presentationml/2006/ole">
            <mc:AlternateContent xmlns:mc="http://schemas.openxmlformats.org/markup-compatibility/2006">
              <mc:Choice xmlns:v="urn:schemas-microsoft-com:vml" Requires="v">
                <p:oleObj spid="_x0000_s114914" name="公式" r:id="rId15" imgW="2184400" imgH="228600" progId="Equation.3">
                  <p:embed/>
                </p:oleObj>
              </mc:Choice>
              <mc:Fallback>
                <p:oleObj name="公式" r:id="rId15" imgW="2184400" imgH="228600" progId="Equation.3">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51275" y="3188683"/>
                        <a:ext cx="5083175"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1214" name="Rectangle 15"/>
          <p:cNvSpPr>
            <a:spLocks noChangeArrowheads="1"/>
          </p:cNvSpPr>
          <p:nvPr/>
        </p:nvSpPr>
        <p:spPr bwMode="auto">
          <a:xfrm>
            <a:off x="179389" y="3952234"/>
            <a:ext cx="11493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eaLnBrk="1" hangingPunct="1"/>
            <a:r>
              <a:rPr lang="zh-CN" altLang="en-US" sz="3200" dirty="0">
                <a:solidFill>
                  <a:srgbClr val="FF0000"/>
                </a:solidFill>
                <a:latin typeface="黑体" panose="02010609060101010101" pitchFamily="49" charset="-122"/>
                <a:ea typeface="黑体" panose="02010609060101010101" pitchFamily="49" charset="-122"/>
              </a:rPr>
              <a:t>所以</a:t>
            </a:r>
          </a:p>
        </p:txBody>
      </p:sp>
      <p:graphicFrame>
        <p:nvGraphicFramePr>
          <p:cNvPr id="63502" name="Object 16"/>
          <p:cNvGraphicFramePr>
            <a:graphicFrameLocks noChangeAspect="1"/>
          </p:cNvGraphicFramePr>
          <p:nvPr/>
        </p:nvGraphicFramePr>
        <p:xfrm>
          <a:off x="1258888" y="4024313"/>
          <a:ext cx="6767512" cy="1060450"/>
        </p:xfrm>
        <a:graphic>
          <a:graphicData uri="http://schemas.openxmlformats.org/presentationml/2006/ole">
            <mc:AlternateContent xmlns:mc="http://schemas.openxmlformats.org/markup-compatibility/2006">
              <mc:Choice xmlns:v="urn:schemas-microsoft-com:vml" Requires="v">
                <p:oleObj spid="_x0000_s114915" name="公式" r:id="rId17" imgW="2908300" imgH="457200" progId="Equation.3">
                  <p:embed/>
                </p:oleObj>
              </mc:Choice>
              <mc:Fallback>
                <p:oleObj name="公式" r:id="rId17" imgW="2908300" imgH="457200" progId="Equation.3">
                  <p:embed/>
                  <p:pic>
                    <p:nvPicPr>
                      <p:cNvPr id="0"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58888" y="4024313"/>
                        <a:ext cx="6767512" cy="1060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1216" name="Rectangle 17"/>
          <p:cNvSpPr>
            <a:spLocks noChangeArrowheads="1"/>
          </p:cNvSpPr>
          <p:nvPr/>
        </p:nvSpPr>
        <p:spPr bwMode="auto">
          <a:xfrm>
            <a:off x="179387" y="4992198"/>
            <a:ext cx="1652589"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lr>
                <a:schemeClr val="folHlink"/>
              </a:buClr>
              <a:buSzPct val="60000"/>
              <a:buFont typeface="Wingdings" charset="2"/>
              <a:buChar char="n"/>
              <a:defRPr sz="3200">
                <a:solidFill>
                  <a:schemeClr val="tx1"/>
                </a:solidFill>
                <a:latin typeface="Tahoma" charset="0"/>
                <a:ea typeface="宋体"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0"/>
              </a:defRPr>
            </a:lvl9pPr>
          </a:lstStyle>
          <a:p>
            <a:pPr algn="ctr" eaLnBrk="1" hangingPunct="1">
              <a:spcBef>
                <a:spcPct val="0"/>
              </a:spcBef>
              <a:buClrTx/>
              <a:buSzTx/>
              <a:buFontTx/>
              <a:buNone/>
              <a:defRPr/>
            </a:pPr>
            <a:r>
              <a:rPr lang="zh-CN" altLang="en-US" dirty="0" smtClean="0">
                <a:latin typeface="黑体" panose="02010609060101010101" pitchFamily="49" charset="-122"/>
                <a:ea typeface="黑体" panose="02010609060101010101" pitchFamily="49" charset="-122"/>
              </a:rPr>
              <a:t>证毕！</a:t>
            </a:r>
          </a:p>
        </p:txBody>
      </p:sp>
      <p:sp>
        <p:nvSpPr>
          <p:cNvPr id="51217" name="Rectangle 20"/>
          <p:cNvSpPr>
            <a:spLocks noGrp="1" noChangeArrowheads="1"/>
          </p:cNvSpPr>
          <p:nvPr>
            <p:ph type="title"/>
          </p:nvPr>
        </p:nvSpPr>
        <p:spPr/>
        <p:txBody>
          <a:bodyPr/>
          <a:lstStyle/>
          <a:p>
            <a:pPr eaLnBrk="1" hangingPunct="1">
              <a:defRPr/>
            </a:pPr>
            <a:r>
              <a:rPr lang="zh-CN" altLang="en-US" sz="4000" b="1" dirty="0">
                <a:latin typeface="Times New Roman" charset="0"/>
              </a:rPr>
              <a:t>性质：</a:t>
            </a:r>
          </a:p>
        </p:txBody>
      </p:sp>
      <p:graphicFrame>
        <p:nvGraphicFramePr>
          <p:cNvPr id="63505" name="Object 21"/>
          <p:cNvGraphicFramePr>
            <a:graphicFrameLocks noChangeAspect="1"/>
          </p:cNvGraphicFramePr>
          <p:nvPr/>
        </p:nvGraphicFramePr>
        <p:xfrm>
          <a:off x="2700338" y="693738"/>
          <a:ext cx="5256212" cy="647700"/>
        </p:xfrm>
        <a:graphic>
          <a:graphicData uri="http://schemas.openxmlformats.org/presentationml/2006/ole">
            <mc:AlternateContent xmlns:mc="http://schemas.openxmlformats.org/markup-compatibility/2006">
              <mc:Choice xmlns:v="urn:schemas-microsoft-com:vml" Requires="v">
                <p:oleObj spid="_x0000_s114916" name="公式" r:id="rId19" imgW="1752600" imgH="215900" progId="Equation.3">
                  <p:embed/>
                </p:oleObj>
              </mc:Choice>
              <mc:Fallback>
                <p:oleObj name="公式" r:id="rId19" imgW="1752600" imgH="215900" progId="Equation.3">
                  <p:embed/>
                  <p:pic>
                    <p:nvPicPr>
                      <p:cNvPr id="0"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00338" y="693738"/>
                        <a:ext cx="5256212"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ctrTitle"/>
          </p:nvPr>
        </p:nvSpPr>
        <p:spPr>
          <a:xfrm>
            <a:off x="990600" y="1676400"/>
            <a:ext cx="8333928" cy="1462088"/>
          </a:xfrm>
        </p:spPr>
        <p:txBody>
          <a:bodyPr/>
          <a:lstStyle/>
          <a:p>
            <a:pPr eaLnBrk="1" hangingPunct="1">
              <a:defRPr/>
            </a:pPr>
            <a:r>
              <a:rPr lang="zh-CN" altLang="en-US" sz="6000" b="1" dirty="0"/>
              <a:t>算法分析与</a:t>
            </a:r>
            <a:r>
              <a:rPr lang="zh-CN" altLang="en-US" sz="6000" b="1" dirty="0" smtClean="0"/>
              <a:t>设计</a:t>
            </a:r>
            <a:endParaRPr lang="zh-CN" altLang="en-US" sz="6000" b="1" dirty="0">
              <a:solidFill>
                <a:srgbClr val="FF0000"/>
              </a:solidFill>
              <a:latin typeface="Arial Black" panose="020B0A04020102020204" pitchFamily="34" charset="0"/>
            </a:endParaRPr>
          </a:p>
        </p:txBody>
      </p:sp>
      <p:sp>
        <p:nvSpPr>
          <p:cNvPr id="2" name="矩形 1"/>
          <p:cNvSpPr/>
          <p:nvPr/>
        </p:nvSpPr>
        <p:spPr>
          <a:xfrm>
            <a:off x="1008563" y="3327375"/>
            <a:ext cx="5926622" cy="461665"/>
          </a:xfrm>
          <a:prstGeom prst="rect">
            <a:avLst/>
          </a:prstGeom>
        </p:spPr>
        <p:txBody>
          <a:bodyPr wrap="none">
            <a:spAutoFit/>
          </a:bodyPr>
          <a:lstStyle/>
          <a:p>
            <a:r>
              <a:rPr kumimoji="1" lang="en-US" altLang="zh-CN" sz="2400" dirty="0" smtClean="0">
                <a:solidFill>
                  <a:srgbClr val="000000">
                    <a:lumMod val="75000"/>
                    <a:lumOff val="25000"/>
                  </a:srgbClr>
                </a:solidFill>
                <a:latin typeface="Verdana" pitchFamily="34" charset="0"/>
                <a:ea typeface="Verdana" pitchFamily="34" charset="0"/>
                <a:cs typeface="Verdana" pitchFamily="34" charset="0"/>
              </a:rPr>
              <a:t>Analysis</a:t>
            </a:r>
            <a:r>
              <a:rPr kumimoji="1" lang="zh-CN" altLang="en-US" sz="2400" dirty="0" smtClean="0">
                <a:solidFill>
                  <a:srgbClr val="000000">
                    <a:lumMod val="75000"/>
                    <a:lumOff val="25000"/>
                  </a:srgbClr>
                </a:solidFill>
                <a:latin typeface="Verdana" pitchFamily="34" charset="0"/>
                <a:ea typeface="Meiryo" pitchFamily="34" charset="-128"/>
                <a:cs typeface="Verdana" pitchFamily="34" charset="0"/>
              </a:rPr>
              <a:t> </a:t>
            </a:r>
            <a:r>
              <a:rPr kumimoji="1" lang="en-US" altLang="zh-CN" sz="2400" dirty="0" smtClean="0">
                <a:solidFill>
                  <a:srgbClr val="000000">
                    <a:lumMod val="75000"/>
                    <a:lumOff val="25000"/>
                  </a:srgbClr>
                </a:solidFill>
                <a:latin typeface="Verdana" pitchFamily="34" charset="0"/>
                <a:ea typeface="Verdana" pitchFamily="34" charset="0"/>
                <a:cs typeface="Verdana" pitchFamily="34" charset="0"/>
              </a:rPr>
              <a:t>and</a:t>
            </a:r>
            <a:r>
              <a:rPr kumimoji="1" lang="zh-CN" altLang="en-US" sz="2400" dirty="0" smtClean="0">
                <a:solidFill>
                  <a:srgbClr val="000000">
                    <a:lumMod val="75000"/>
                    <a:lumOff val="25000"/>
                  </a:srgbClr>
                </a:solidFill>
                <a:latin typeface="Verdana" pitchFamily="34" charset="0"/>
                <a:ea typeface="Meiryo" pitchFamily="34" charset="-128"/>
                <a:cs typeface="Verdana" pitchFamily="34" charset="0"/>
              </a:rPr>
              <a:t> </a:t>
            </a:r>
            <a:r>
              <a:rPr kumimoji="1" lang="en-US" altLang="zh-CN" sz="2400" dirty="0" smtClean="0">
                <a:solidFill>
                  <a:srgbClr val="000000">
                    <a:lumMod val="75000"/>
                    <a:lumOff val="25000"/>
                  </a:srgbClr>
                </a:solidFill>
                <a:latin typeface="Verdana" pitchFamily="34" charset="0"/>
                <a:ea typeface="Verdana" pitchFamily="34" charset="0"/>
                <a:cs typeface="Verdana" pitchFamily="34" charset="0"/>
              </a:rPr>
              <a:t>Design</a:t>
            </a:r>
            <a:r>
              <a:rPr kumimoji="1" lang="zh-CN" altLang="en-US" sz="2400" dirty="0" smtClean="0">
                <a:solidFill>
                  <a:srgbClr val="000000">
                    <a:lumMod val="75000"/>
                    <a:lumOff val="25000"/>
                  </a:srgbClr>
                </a:solidFill>
                <a:latin typeface="Verdana" pitchFamily="34" charset="0"/>
                <a:ea typeface="Meiryo" pitchFamily="34" charset="-128"/>
                <a:cs typeface="Verdana" pitchFamily="34" charset="0"/>
              </a:rPr>
              <a:t> </a:t>
            </a:r>
            <a:r>
              <a:rPr kumimoji="1" lang="en-US" altLang="zh-CN" sz="2400" dirty="0" smtClean="0">
                <a:solidFill>
                  <a:srgbClr val="000000">
                    <a:lumMod val="75000"/>
                    <a:lumOff val="25000"/>
                  </a:srgbClr>
                </a:solidFill>
                <a:latin typeface="Verdana" pitchFamily="34" charset="0"/>
                <a:ea typeface="Verdana" pitchFamily="34" charset="0"/>
                <a:cs typeface="Verdana" pitchFamily="34" charset="0"/>
              </a:rPr>
              <a:t>of</a:t>
            </a:r>
            <a:r>
              <a:rPr kumimoji="1" lang="zh-CN" altLang="en-US" sz="2400" dirty="0" smtClean="0">
                <a:solidFill>
                  <a:srgbClr val="000000">
                    <a:lumMod val="75000"/>
                    <a:lumOff val="25000"/>
                  </a:srgbClr>
                </a:solidFill>
                <a:latin typeface="Verdana" pitchFamily="34" charset="0"/>
                <a:ea typeface="Meiryo" pitchFamily="34" charset="-128"/>
                <a:cs typeface="Verdana" pitchFamily="34" charset="0"/>
              </a:rPr>
              <a:t> </a:t>
            </a:r>
            <a:r>
              <a:rPr kumimoji="1" lang="en-US" altLang="zh-CN" sz="2400" dirty="0" smtClean="0">
                <a:solidFill>
                  <a:srgbClr val="000000">
                    <a:lumMod val="75000"/>
                    <a:lumOff val="25000"/>
                  </a:srgbClr>
                </a:solidFill>
                <a:latin typeface="Verdana" pitchFamily="34" charset="0"/>
                <a:ea typeface="Verdana" pitchFamily="34" charset="0"/>
                <a:cs typeface="Verdana" pitchFamily="34" charset="0"/>
              </a:rPr>
              <a:t>Algorithm</a:t>
            </a:r>
            <a:endParaRPr lang="zh-CN" altLang="en-US" sz="2400" dirty="0">
              <a:solidFill>
                <a:srgbClr val="000000">
                  <a:lumMod val="75000"/>
                  <a:lumOff val="25000"/>
                </a:srgbClr>
              </a:solidFill>
              <a:latin typeface="Verdana" pitchFamily="34" charset="0"/>
              <a:ea typeface="Meiryo" pitchFamily="34" charset="-128"/>
              <a:cs typeface="Verdana" pitchFamily="34" charset="0"/>
            </a:endParaRPr>
          </a:p>
        </p:txBody>
      </p:sp>
      <p:sp>
        <p:nvSpPr>
          <p:cNvPr id="5" name="文本框 4"/>
          <p:cNvSpPr txBox="1"/>
          <p:nvPr/>
        </p:nvSpPr>
        <p:spPr>
          <a:xfrm>
            <a:off x="3923928" y="4077072"/>
            <a:ext cx="4458272" cy="1015663"/>
          </a:xfrm>
          <a:prstGeom prst="rect">
            <a:avLst/>
          </a:prstGeom>
          <a:noFill/>
        </p:spPr>
        <p:txBody>
          <a:bodyPr wrap="none" rtlCol="0">
            <a:spAutoFit/>
          </a:bodyPr>
          <a:lstStyle/>
          <a:p>
            <a:pPr eaLnBrk="1" hangingPunct="1"/>
            <a:r>
              <a:rPr lang="en-US" altLang="zh-CN" sz="6000" b="0" kern="0" dirty="0" smtClean="0">
                <a:solidFill>
                  <a:srgbClr val="FF0000"/>
                </a:solidFill>
                <a:latin typeface="Arial Black" panose="020B0A04020102020204" pitchFamily="34" charset="0"/>
                <a:ea typeface="黑体" panose="02010609060101010101" pitchFamily="49" charset="-122"/>
                <a:cs typeface="Times New Roman" panose="02020603050405020304" pitchFamily="18" charset="0"/>
              </a:rPr>
              <a:t>Lesson 03</a:t>
            </a:r>
            <a:endParaRPr lang="zh-CN" altLang="en-US" b="0" dirty="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8206499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07504" y="3717032"/>
            <a:ext cx="8712968" cy="2520280"/>
          </a:xfrm>
          <a:prstGeom prst="rect">
            <a:avLst/>
          </a:prstGeom>
          <a:solidFill>
            <a:srgbClr val="FFFF00">
              <a:alpha val="10000"/>
            </a:srgbClr>
          </a:solid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Tahoma" pitchFamily="34" charset="0"/>
              <a:ea typeface="宋体" pitchFamily="2" charset="-122"/>
            </a:endParaRPr>
          </a:p>
        </p:txBody>
      </p:sp>
      <p:sp>
        <p:nvSpPr>
          <p:cNvPr id="2" name="标题 1"/>
          <p:cNvSpPr>
            <a:spLocks noGrp="1"/>
          </p:cNvSpPr>
          <p:nvPr>
            <p:ph type="title"/>
          </p:nvPr>
        </p:nvSpPr>
        <p:spPr/>
        <p:txBody>
          <a:bodyPr/>
          <a:lstStyle/>
          <a:p>
            <a:r>
              <a:rPr kumimoji="1" lang="zh-CN" altLang="en-US" dirty="0" smtClean="0"/>
              <a:t>本课程的</a:t>
            </a:r>
            <a:r>
              <a:rPr kumimoji="1" lang="zh-CN" altLang="en-US" dirty="0"/>
              <a:t>内容</a:t>
            </a: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pPr>
                <a:defRPr/>
              </a:pPr>
              <a:t>7</a:t>
            </a:fld>
            <a:endParaRPr lang="en-US" altLang="zh-CN"/>
          </a:p>
        </p:txBody>
      </p:sp>
      <p:sp>
        <p:nvSpPr>
          <p:cNvPr id="6" name="矩形 5"/>
          <p:cNvSpPr/>
          <p:nvPr/>
        </p:nvSpPr>
        <p:spPr>
          <a:xfrm>
            <a:off x="218232" y="3860080"/>
            <a:ext cx="1321643" cy="1081088"/>
          </a:xfrm>
          <a:prstGeom prst="rect">
            <a:avLst/>
          </a:prstGeom>
          <a:solidFill>
            <a:srgbClr val="AD8C01">
              <a:alpha val="20000"/>
            </a:srgbClr>
          </a:solidFill>
          <a:ln>
            <a:solidFill>
              <a:srgbClr val="AD8C0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dirty="0">
                <a:solidFill>
                  <a:schemeClr val="tx1"/>
                </a:solidFill>
                <a:latin typeface="黑体" panose="02010609060101010101" pitchFamily="49" charset="-122"/>
                <a:ea typeface="黑体" panose="02010609060101010101" pitchFamily="49" charset="-122"/>
              </a:rPr>
              <a:t>递归</a:t>
            </a:r>
            <a:endParaRPr lang="en-US" altLang="zh-CN" sz="2800" b="1" dirty="0">
              <a:solidFill>
                <a:schemeClr val="tx1"/>
              </a:solidFill>
              <a:latin typeface="黑体" panose="02010609060101010101" pitchFamily="49" charset="-122"/>
              <a:ea typeface="黑体" panose="02010609060101010101" pitchFamily="49" charset="-122"/>
            </a:endParaRPr>
          </a:p>
          <a:p>
            <a:pPr algn="ctr">
              <a:defRPr/>
            </a:pPr>
            <a:r>
              <a:rPr lang="zh-CN" altLang="en-US" sz="2800" b="1" dirty="0">
                <a:solidFill>
                  <a:schemeClr val="tx1"/>
                </a:solidFill>
                <a:latin typeface="黑体" panose="02010609060101010101" pitchFamily="49" charset="-122"/>
                <a:ea typeface="黑体" panose="02010609060101010101" pitchFamily="49" charset="-122"/>
              </a:rPr>
              <a:t>分治</a:t>
            </a:r>
          </a:p>
        </p:txBody>
      </p:sp>
      <p:sp>
        <p:nvSpPr>
          <p:cNvPr id="7" name="矩形 6"/>
          <p:cNvSpPr/>
          <p:nvPr/>
        </p:nvSpPr>
        <p:spPr>
          <a:xfrm>
            <a:off x="1629623" y="3860080"/>
            <a:ext cx="1342177" cy="1081088"/>
          </a:xfrm>
          <a:prstGeom prst="rect">
            <a:avLst/>
          </a:prstGeom>
          <a:solidFill>
            <a:srgbClr val="AD8C01">
              <a:alpha val="20000"/>
            </a:srgbClr>
          </a:solidFill>
          <a:ln>
            <a:solidFill>
              <a:srgbClr val="AD8C0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dirty="0">
                <a:solidFill>
                  <a:schemeClr val="tx1"/>
                </a:solidFill>
                <a:latin typeface="黑体" panose="02010609060101010101" pitchFamily="49" charset="-122"/>
                <a:ea typeface="黑体" panose="02010609060101010101" pitchFamily="49" charset="-122"/>
              </a:rPr>
              <a:t>动态</a:t>
            </a:r>
            <a:endParaRPr lang="en-US" altLang="zh-CN" sz="2800" dirty="0">
              <a:solidFill>
                <a:schemeClr val="tx1"/>
              </a:solidFill>
              <a:latin typeface="黑体" panose="02010609060101010101" pitchFamily="49" charset="-122"/>
              <a:ea typeface="黑体" panose="02010609060101010101" pitchFamily="49" charset="-122"/>
            </a:endParaRPr>
          </a:p>
          <a:p>
            <a:pPr algn="ctr"/>
            <a:r>
              <a:rPr lang="zh-CN" altLang="en-US" sz="2800" dirty="0">
                <a:solidFill>
                  <a:schemeClr val="tx1"/>
                </a:solidFill>
                <a:latin typeface="黑体" panose="02010609060101010101" pitchFamily="49" charset="-122"/>
                <a:ea typeface="黑体" panose="02010609060101010101" pitchFamily="49" charset="-122"/>
              </a:rPr>
              <a:t>规划</a:t>
            </a:r>
          </a:p>
        </p:txBody>
      </p:sp>
      <p:sp>
        <p:nvSpPr>
          <p:cNvPr id="8" name="矩形 7"/>
          <p:cNvSpPr/>
          <p:nvPr/>
        </p:nvSpPr>
        <p:spPr>
          <a:xfrm>
            <a:off x="3071073" y="3860080"/>
            <a:ext cx="1342177" cy="1081088"/>
          </a:xfrm>
          <a:prstGeom prst="rect">
            <a:avLst/>
          </a:prstGeom>
          <a:solidFill>
            <a:srgbClr val="AD8C01">
              <a:alpha val="20000"/>
            </a:srgbClr>
          </a:solidFill>
          <a:ln>
            <a:solidFill>
              <a:srgbClr val="AD8C0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dirty="0">
                <a:solidFill>
                  <a:schemeClr val="tx1"/>
                </a:solidFill>
                <a:latin typeface="黑体" panose="02010609060101010101" pitchFamily="49" charset="-122"/>
                <a:ea typeface="黑体" panose="02010609060101010101" pitchFamily="49" charset="-122"/>
              </a:rPr>
              <a:t>贪心</a:t>
            </a:r>
            <a:endParaRPr lang="en-US" altLang="zh-CN" sz="2800" dirty="0">
              <a:solidFill>
                <a:schemeClr val="tx1"/>
              </a:solidFill>
              <a:latin typeface="黑体" panose="02010609060101010101" pitchFamily="49" charset="-122"/>
              <a:ea typeface="黑体" panose="02010609060101010101" pitchFamily="49" charset="-122"/>
            </a:endParaRPr>
          </a:p>
          <a:p>
            <a:pPr algn="ctr"/>
            <a:r>
              <a:rPr lang="zh-CN" altLang="en-US" sz="2800" dirty="0">
                <a:solidFill>
                  <a:schemeClr val="tx1"/>
                </a:solidFill>
                <a:latin typeface="黑体" panose="02010609060101010101" pitchFamily="49" charset="-122"/>
                <a:ea typeface="黑体" panose="02010609060101010101" pitchFamily="49" charset="-122"/>
              </a:rPr>
              <a:t>算法</a:t>
            </a:r>
          </a:p>
        </p:txBody>
      </p:sp>
      <p:sp>
        <p:nvSpPr>
          <p:cNvPr id="9" name="矩形 8"/>
          <p:cNvSpPr/>
          <p:nvPr/>
        </p:nvSpPr>
        <p:spPr>
          <a:xfrm>
            <a:off x="4512522" y="3860080"/>
            <a:ext cx="1627927" cy="1081088"/>
          </a:xfrm>
          <a:prstGeom prst="rect">
            <a:avLst/>
          </a:prstGeom>
          <a:solidFill>
            <a:srgbClr val="AD8C01">
              <a:alpha val="20000"/>
            </a:srgbClr>
          </a:solidFill>
          <a:ln>
            <a:solidFill>
              <a:srgbClr val="AD8C0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dirty="0">
                <a:solidFill>
                  <a:schemeClr val="tx1"/>
                </a:solidFill>
                <a:latin typeface="黑体" panose="02010609060101010101" pitchFamily="49" charset="-122"/>
                <a:ea typeface="黑体" panose="02010609060101010101" pitchFamily="49" charset="-122"/>
              </a:rPr>
              <a:t>回溯与</a:t>
            </a:r>
            <a:endParaRPr lang="en-US" altLang="zh-CN" sz="2800" dirty="0">
              <a:solidFill>
                <a:schemeClr val="tx1"/>
              </a:solidFill>
              <a:latin typeface="黑体" panose="02010609060101010101" pitchFamily="49" charset="-122"/>
              <a:ea typeface="黑体" panose="02010609060101010101" pitchFamily="49" charset="-122"/>
            </a:endParaRPr>
          </a:p>
          <a:p>
            <a:pPr algn="ctr"/>
            <a:r>
              <a:rPr lang="zh-CN" altLang="en-US" sz="2800" dirty="0">
                <a:solidFill>
                  <a:schemeClr val="tx1"/>
                </a:solidFill>
                <a:latin typeface="黑体" panose="02010609060101010101" pitchFamily="49" charset="-122"/>
                <a:ea typeface="黑体" panose="02010609060101010101" pitchFamily="49" charset="-122"/>
              </a:rPr>
              <a:t>分支限界</a:t>
            </a:r>
          </a:p>
        </p:txBody>
      </p:sp>
      <p:sp>
        <p:nvSpPr>
          <p:cNvPr id="10" name="矩形 9"/>
          <p:cNvSpPr/>
          <p:nvPr/>
        </p:nvSpPr>
        <p:spPr>
          <a:xfrm>
            <a:off x="220277" y="5301133"/>
            <a:ext cx="5928111" cy="792163"/>
          </a:xfrm>
          <a:prstGeom prst="rect">
            <a:avLst/>
          </a:prstGeom>
          <a:solidFill>
            <a:srgbClr val="00B0F0">
              <a:alpha val="2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dirty="0">
                <a:solidFill>
                  <a:schemeClr val="tx1"/>
                </a:solidFill>
                <a:latin typeface="黑体" panose="02010609060101010101" pitchFamily="49" charset="-122"/>
                <a:ea typeface="黑体" panose="02010609060101010101" pitchFamily="49" charset="-122"/>
              </a:rPr>
              <a:t>算法分析与问题的计算复杂性</a:t>
            </a:r>
          </a:p>
        </p:txBody>
      </p:sp>
      <p:sp>
        <p:nvSpPr>
          <p:cNvPr id="12" name="矩形 11"/>
          <p:cNvSpPr/>
          <p:nvPr/>
        </p:nvSpPr>
        <p:spPr>
          <a:xfrm>
            <a:off x="218232" y="1697095"/>
            <a:ext cx="5887292" cy="723793"/>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800" b="1" dirty="0" smtClean="0">
                <a:solidFill>
                  <a:schemeClr val="tx1"/>
                </a:solidFill>
                <a:latin typeface="Arial" panose="020B0604020202020204" pitchFamily="34" charset="0"/>
                <a:ea typeface="黑体" panose="02010609060101010101" pitchFamily="49" charset="-122"/>
                <a:cs typeface="Arial" panose="020B0604020202020204" pitchFamily="34" charset="0"/>
              </a:rPr>
              <a:t>NP</a:t>
            </a:r>
            <a:r>
              <a:rPr lang="zh-CN" altLang="en-US" sz="2800" b="1" dirty="0" smtClean="0">
                <a:solidFill>
                  <a:schemeClr val="tx1"/>
                </a:solidFill>
                <a:latin typeface="Arial" panose="020B0604020202020204" pitchFamily="34" charset="0"/>
                <a:ea typeface="黑体" panose="02010609060101010101" pitchFamily="49" charset="-122"/>
                <a:cs typeface="Arial" panose="020B0604020202020204" pitchFamily="34" charset="0"/>
              </a:rPr>
              <a:t>完全性理论与近似算法</a:t>
            </a:r>
            <a:endParaRPr lang="zh-CN" altLang="en-US" sz="2800" b="1"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13" name="矩形 12"/>
          <p:cNvSpPr/>
          <p:nvPr/>
        </p:nvSpPr>
        <p:spPr>
          <a:xfrm>
            <a:off x="218232" y="2753898"/>
            <a:ext cx="2736104" cy="792162"/>
          </a:xfrm>
          <a:prstGeom prst="rect">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dirty="0">
                <a:solidFill>
                  <a:schemeClr val="tx1"/>
                </a:solidFill>
                <a:latin typeface="黑体" panose="02010609060101010101" pitchFamily="49" charset="-122"/>
                <a:ea typeface="黑体" panose="02010609060101010101" pitchFamily="49" charset="-122"/>
              </a:rPr>
              <a:t>随机化算法</a:t>
            </a:r>
          </a:p>
        </p:txBody>
      </p:sp>
      <p:sp>
        <p:nvSpPr>
          <p:cNvPr id="15" name="圆角矩形 14"/>
          <p:cNvSpPr/>
          <p:nvPr/>
        </p:nvSpPr>
        <p:spPr>
          <a:xfrm>
            <a:off x="6520545" y="5301133"/>
            <a:ext cx="2155911" cy="792162"/>
          </a:xfrm>
          <a:prstGeom prst="roundRect">
            <a:avLst>
              <a:gd name="adj" fmla="val 10271"/>
            </a:avLst>
          </a:prstGeom>
          <a:ln w="12700">
            <a:solidFill>
              <a:srgbClr val="0000FF"/>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lnSpc>
                <a:spcPct val="125000"/>
              </a:lnSpc>
              <a:defRPr/>
            </a:pPr>
            <a:r>
              <a:rPr lang="zh-CN" altLang="en-US" sz="2400" dirty="0" smtClean="0">
                <a:latin typeface="黑体" panose="02010609060101010101" pitchFamily="49" charset="-122"/>
                <a:ea typeface="黑体" panose="02010609060101010101" pitchFamily="49" charset="-122"/>
              </a:rPr>
              <a:t>算法基础</a:t>
            </a:r>
            <a:r>
              <a:rPr lang="zh-CN" altLang="en-US" sz="2400" b="1" dirty="0" smtClean="0">
                <a:latin typeface="黑体" panose="02010609060101010101" pitchFamily="49" charset="-122"/>
                <a:ea typeface="黑体" panose="02010609060101010101" pitchFamily="49" charset="-122"/>
              </a:rPr>
              <a:t>理论</a:t>
            </a:r>
            <a:endParaRPr lang="zh-CN" altLang="en-US" sz="2000" dirty="0">
              <a:latin typeface="Arial" panose="020B0604020202020204" pitchFamily="34" charset="0"/>
              <a:cs typeface="Arial" panose="020B0604020202020204" pitchFamily="34" charset="0"/>
            </a:endParaRPr>
          </a:p>
        </p:txBody>
      </p:sp>
      <p:sp>
        <p:nvSpPr>
          <p:cNvPr id="18" name="矩形 17"/>
          <p:cNvSpPr/>
          <p:nvPr/>
        </p:nvSpPr>
        <p:spPr>
          <a:xfrm>
            <a:off x="3059833" y="2753898"/>
            <a:ext cx="3045692" cy="792162"/>
          </a:xfrm>
          <a:prstGeom prst="rect">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dirty="0">
                <a:solidFill>
                  <a:schemeClr val="tx1"/>
                </a:solidFill>
                <a:latin typeface="黑体" panose="02010609060101010101" pitchFamily="49" charset="-122"/>
                <a:ea typeface="黑体" panose="02010609060101010101" pitchFamily="49" charset="-122"/>
              </a:rPr>
              <a:t>线性规划与网络流</a:t>
            </a:r>
          </a:p>
        </p:txBody>
      </p:sp>
      <p:sp>
        <p:nvSpPr>
          <p:cNvPr id="19" name="圆角矩形 18"/>
          <p:cNvSpPr/>
          <p:nvPr/>
        </p:nvSpPr>
        <p:spPr>
          <a:xfrm>
            <a:off x="6520545" y="3860080"/>
            <a:ext cx="2155911" cy="1081088"/>
          </a:xfrm>
          <a:prstGeom prst="roundRect">
            <a:avLst>
              <a:gd name="adj" fmla="val 10271"/>
            </a:avLst>
          </a:prstGeom>
          <a:ln w="12700">
            <a:solidFill>
              <a:srgbClr val="0000FF"/>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lnSpc>
                <a:spcPct val="125000"/>
              </a:lnSpc>
              <a:defRPr/>
            </a:pPr>
            <a:r>
              <a:rPr lang="zh-CN" altLang="en-US" sz="2400" b="1" dirty="0" smtClean="0">
                <a:latin typeface="黑体" panose="02010609060101010101" pitchFamily="49" charset="-122"/>
                <a:ea typeface="黑体" panose="02010609060101010101" pitchFamily="49" charset="-122"/>
              </a:rPr>
              <a:t>基础算法</a:t>
            </a:r>
            <a:endParaRPr lang="zh-CN" altLang="en-US" sz="2000" dirty="0">
              <a:latin typeface="Arial" panose="020B0604020202020204" pitchFamily="34" charset="0"/>
              <a:cs typeface="Arial" panose="020B0604020202020204" pitchFamily="34" charset="0"/>
            </a:endParaRPr>
          </a:p>
        </p:txBody>
      </p:sp>
      <p:sp>
        <p:nvSpPr>
          <p:cNvPr id="20" name="圆角矩形 19"/>
          <p:cNvSpPr/>
          <p:nvPr/>
        </p:nvSpPr>
        <p:spPr>
          <a:xfrm>
            <a:off x="6532564" y="2753899"/>
            <a:ext cx="2155911" cy="792162"/>
          </a:xfrm>
          <a:prstGeom prst="roundRect">
            <a:avLst>
              <a:gd name="adj" fmla="val 10271"/>
            </a:avLst>
          </a:prstGeom>
          <a:ln w="12700">
            <a:solidFill>
              <a:srgbClr val="0000FF"/>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lnSpc>
                <a:spcPct val="125000"/>
              </a:lnSpc>
              <a:defRPr/>
            </a:pPr>
            <a:r>
              <a:rPr lang="zh-CN" altLang="en-US" sz="2400" b="1" dirty="0" smtClean="0">
                <a:latin typeface="黑体" panose="02010609060101010101" pitchFamily="49" charset="-122"/>
                <a:ea typeface="黑体" panose="02010609060101010101" pitchFamily="49" charset="-122"/>
              </a:rPr>
              <a:t>高级算法</a:t>
            </a:r>
            <a:endParaRPr lang="zh-CN" altLang="en-US" sz="2000" dirty="0">
              <a:latin typeface="Arial" panose="020B0604020202020204" pitchFamily="34" charset="0"/>
              <a:cs typeface="Arial" panose="020B0604020202020204" pitchFamily="34" charset="0"/>
            </a:endParaRPr>
          </a:p>
        </p:txBody>
      </p:sp>
      <p:sp>
        <p:nvSpPr>
          <p:cNvPr id="21" name="圆角矩形 20"/>
          <p:cNvSpPr/>
          <p:nvPr/>
        </p:nvSpPr>
        <p:spPr>
          <a:xfrm>
            <a:off x="6520545" y="1697095"/>
            <a:ext cx="2155911" cy="723793"/>
          </a:xfrm>
          <a:prstGeom prst="roundRect">
            <a:avLst>
              <a:gd name="adj" fmla="val 10271"/>
            </a:avLst>
          </a:prstGeom>
          <a:ln w="12700">
            <a:solidFill>
              <a:srgbClr val="0000FF"/>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lnSpc>
                <a:spcPct val="125000"/>
              </a:lnSpc>
              <a:defRPr/>
            </a:pPr>
            <a:r>
              <a:rPr lang="zh-CN" altLang="en-US" sz="2400" b="1" dirty="0" smtClean="0">
                <a:latin typeface="黑体" panose="02010609060101010101" pitchFamily="49" charset="-122"/>
                <a:ea typeface="黑体" panose="02010609060101010101" pitchFamily="49" charset="-122"/>
              </a:rPr>
              <a:t>算法</a:t>
            </a:r>
            <a:r>
              <a:rPr lang="zh-CN" altLang="en-US" sz="2400" dirty="0">
                <a:latin typeface="黑体" panose="02010609060101010101" pitchFamily="49" charset="-122"/>
                <a:ea typeface="黑体" panose="02010609060101010101" pitchFamily="49" charset="-122"/>
              </a:rPr>
              <a:t>高级</a:t>
            </a:r>
            <a:r>
              <a:rPr lang="zh-CN" altLang="en-US" sz="2400" b="1" dirty="0" smtClean="0">
                <a:latin typeface="黑体" panose="02010609060101010101" pitchFamily="49" charset="-122"/>
                <a:ea typeface="黑体" panose="02010609060101010101" pitchFamily="49" charset="-122"/>
              </a:rPr>
              <a:t>理论</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576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circle(in)">
                                      <p:cBhvr>
                                        <p:cTn id="3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9" grpId="0" animBg="1"/>
      <p:bldP spid="20" grpId="0" animBg="1"/>
      <p:bldP spid="2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要点回顾</a:t>
            </a:r>
            <a:endParaRPr lang="zh-CN" altLang="en-US" dirty="0"/>
          </a:p>
        </p:txBody>
      </p:sp>
      <p:sp>
        <p:nvSpPr>
          <p:cNvPr id="5" name="灯片编号占位符 4"/>
          <p:cNvSpPr>
            <a:spLocks noGrp="1"/>
          </p:cNvSpPr>
          <p:nvPr>
            <p:ph type="sldNum" sz="quarter" idx="12"/>
          </p:nvPr>
        </p:nvSpPr>
        <p:spPr/>
        <p:txBody>
          <a:bodyPr/>
          <a:lstStyle/>
          <a:p>
            <a:pPr>
              <a:defRPr/>
            </a:pPr>
            <a:fld id="{C9F3BF96-CBF7-414F-AD22-2F0A3A6E2DE0}" type="slidenum">
              <a:rPr lang="en-US" altLang="zh-CN" smtClean="0">
                <a:solidFill>
                  <a:srgbClr val="000000"/>
                </a:solidFill>
              </a:rPr>
              <a:pPr>
                <a:defRPr/>
              </a:pPr>
              <a:t>70</a:t>
            </a:fld>
            <a:endParaRPr lang="en-US" altLang="zh-CN">
              <a:solidFill>
                <a:srgbClr val="000000"/>
              </a:solidFill>
            </a:endParaRPr>
          </a:p>
        </p:txBody>
      </p:sp>
      <p:sp>
        <p:nvSpPr>
          <p:cNvPr id="7" name="内容占位符 3"/>
          <p:cNvSpPr>
            <a:spLocks noGrp="1"/>
          </p:cNvSpPr>
          <p:nvPr>
            <p:ph idx="1"/>
          </p:nvPr>
        </p:nvSpPr>
        <p:spPr>
          <a:xfrm>
            <a:off x="827088" y="1628775"/>
            <a:ext cx="8128000" cy="4503738"/>
          </a:xfrm>
        </p:spPr>
        <p:txBody>
          <a:bodyPr/>
          <a:lstStyle/>
          <a:p>
            <a:r>
              <a:rPr lang="zh-CN" altLang="en-US" sz="2800" b="1" dirty="0" smtClean="0">
                <a:latin typeface="Arial" panose="020B0604020202020204" pitchFamily="34" charset="0"/>
                <a:cs typeface="Arial" panose="020B0604020202020204" pitchFamily="34" charset="0"/>
              </a:rPr>
              <a:t>算法复杂度的概念</a:t>
            </a:r>
            <a:endParaRPr lang="en-US" altLang="zh-CN" sz="2800" b="1" dirty="0" smtClean="0">
              <a:latin typeface="Arial" panose="020B0604020202020204" pitchFamily="34" charset="0"/>
              <a:cs typeface="Arial" panose="020B0604020202020204" pitchFamily="34" charset="0"/>
            </a:endParaRPr>
          </a:p>
          <a:p>
            <a:pPr lvl="1"/>
            <a:r>
              <a:rPr lang="zh-CN" altLang="en-US" sz="2400" dirty="0" smtClean="0">
                <a:latin typeface="Arial" panose="020B0604020202020204" pitchFamily="34" charset="0"/>
                <a:cs typeface="Arial" panose="020B0604020202020204" pitchFamily="34" charset="0"/>
              </a:rPr>
              <a:t>时间复杂度</a:t>
            </a:r>
            <a:endParaRPr lang="en-US" altLang="zh-CN" sz="2400" dirty="0" smtClean="0">
              <a:latin typeface="Arial" panose="020B0604020202020204" pitchFamily="34" charset="0"/>
              <a:cs typeface="Arial" panose="020B0604020202020204" pitchFamily="34" charset="0"/>
            </a:endParaRPr>
          </a:p>
          <a:p>
            <a:pPr lvl="2"/>
            <a:r>
              <a:rPr lang="zh-CN" altLang="en-US" sz="2000" dirty="0" smtClean="0">
                <a:latin typeface="Arial" panose="020B0604020202020204" pitchFamily="34" charset="0"/>
                <a:cs typeface="Arial" panose="020B0604020202020204" pitchFamily="34" charset="0"/>
              </a:rPr>
              <a:t>最坏情况时间复杂度</a:t>
            </a:r>
            <a:r>
              <a:rPr lang="en-US" altLang="zh-CN" sz="2000" i="1" dirty="0" smtClean="0">
                <a:latin typeface="Times New Roman" panose="02020603050405020304" pitchFamily="18" charset="0"/>
                <a:cs typeface="Times New Roman" panose="02020603050405020304" pitchFamily="18" charset="0"/>
              </a:rPr>
              <a:t>W</a:t>
            </a:r>
            <a:r>
              <a:rPr lang="en-US" altLang="zh-CN" sz="2000" dirty="0" smtClean="0">
                <a:latin typeface="Times New Roman" panose="02020603050405020304" pitchFamily="18" charset="0"/>
                <a:cs typeface="Times New Roman" panose="02020603050405020304" pitchFamily="18" charset="0"/>
              </a:rPr>
              <a:t>(</a:t>
            </a:r>
            <a:r>
              <a:rPr lang="en-US" altLang="zh-CN" sz="2000" i="1" dirty="0" smtClean="0">
                <a:latin typeface="Times New Roman" panose="02020603050405020304" pitchFamily="18" charset="0"/>
                <a:cs typeface="Times New Roman" panose="02020603050405020304" pitchFamily="18" charset="0"/>
              </a:rPr>
              <a:t>n</a:t>
            </a:r>
            <a:r>
              <a:rPr lang="en-US" altLang="zh-CN" sz="2000" dirty="0" smtClean="0">
                <a:latin typeface="Times New Roman" panose="02020603050405020304" pitchFamily="18" charset="0"/>
                <a:cs typeface="Times New Roman" panose="02020603050405020304" pitchFamily="18" charset="0"/>
              </a:rPr>
              <a:t>)</a:t>
            </a:r>
          </a:p>
          <a:p>
            <a:pPr lvl="2"/>
            <a:r>
              <a:rPr lang="zh-CN" altLang="en-US" sz="2000" dirty="0" smtClean="0">
                <a:latin typeface="Arial" panose="020B0604020202020204" pitchFamily="34" charset="0"/>
                <a:cs typeface="Arial" panose="020B0604020202020204" pitchFamily="34" charset="0"/>
              </a:rPr>
              <a:t>平均情况时间复杂度</a:t>
            </a:r>
            <a:r>
              <a:rPr lang="en-US" altLang="zh-CN" sz="2000" i="1" dirty="0">
                <a:latin typeface="Times New Roman" panose="02020603050405020304" pitchFamily="18" charset="0"/>
                <a:cs typeface="Times New Roman" panose="02020603050405020304" pitchFamily="18" charset="0"/>
              </a:rPr>
              <a:t>A</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n</a:t>
            </a:r>
            <a:r>
              <a:rPr lang="en-US" altLang="zh-CN" sz="2000" dirty="0">
                <a:latin typeface="Times New Roman" panose="02020603050405020304" pitchFamily="18" charset="0"/>
                <a:cs typeface="Times New Roman" panose="02020603050405020304" pitchFamily="18" charset="0"/>
              </a:rPr>
              <a:t>)</a:t>
            </a:r>
          </a:p>
          <a:p>
            <a:pPr lvl="1"/>
            <a:r>
              <a:rPr lang="zh-CN" altLang="en-US" sz="2400" dirty="0" smtClean="0">
                <a:latin typeface="Arial" panose="020B0604020202020204" pitchFamily="34" charset="0"/>
                <a:cs typeface="Arial" panose="020B0604020202020204" pitchFamily="34" charset="0"/>
              </a:rPr>
              <a:t>三大衡量标准</a:t>
            </a:r>
            <a:endParaRPr lang="en-US" altLang="zh-CN" sz="2400" dirty="0" smtClean="0">
              <a:latin typeface="Arial" panose="020B0604020202020204" pitchFamily="34" charset="0"/>
              <a:cs typeface="Arial" panose="020B0604020202020204" pitchFamily="34" charset="0"/>
            </a:endParaRPr>
          </a:p>
          <a:p>
            <a:pPr lvl="2"/>
            <a:r>
              <a:rPr lang="zh-CN" altLang="en-US" sz="2000" dirty="0" smtClean="0">
                <a:latin typeface="Arial" panose="020B0604020202020204" pitchFamily="34" charset="0"/>
                <a:cs typeface="Arial" panose="020B0604020202020204" pitchFamily="34" charset="0"/>
              </a:rPr>
              <a:t>问题规模</a:t>
            </a:r>
            <a:endParaRPr lang="en-US" altLang="zh-CN" sz="2000" dirty="0" smtClean="0">
              <a:latin typeface="Arial" panose="020B0604020202020204" pitchFamily="34" charset="0"/>
              <a:cs typeface="Arial" panose="020B0604020202020204" pitchFamily="34" charset="0"/>
            </a:endParaRPr>
          </a:p>
          <a:p>
            <a:pPr lvl="2"/>
            <a:r>
              <a:rPr lang="zh-CN" altLang="en-US" sz="2000" dirty="0" smtClean="0">
                <a:latin typeface="Arial" panose="020B0604020202020204" pitchFamily="34" charset="0"/>
                <a:cs typeface="Arial" panose="020B0604020202020204" pitchFamily="34" charset="0"/>
              </a:rPr>
              <a:t>基本运算</a:t>
            </a:r>
            <a:endParaRPr lang="en-US" altLang="zh-CN" sz="2000" dirty="0" smtClean="0">
              <a:latin typeface="Arial" panose="020B0604020202020204" pitchFamily="34" charset="0"/>
              <a:cs typeface="Arial" panose="020B0604020202020204" pitchFamily="34" charset="0"/>
            </a:endParaRPr>
          </a:p>
          <a:p>
            <a:pPr lvl="2"/>
            <a:r>
              <a:rPr lang="zh-CN" altLang="en-US" sz="2000" dirty="0" smtClean="0">
                <a:latin typeface="Arial" panose="020B0604020202020204" pitchFamily="34" charset="0"/>
                <a:cs typeface="Arial" panose="020B0604020202020204" pitchFamily="34" charset="0"/>
              </a:rPr>
              <a:t>计量函数</a:t>
            </a:r>
            <a:endParaRPr lang="en-US" altLang="zh-CN" sz="2000" dirty="0" smtClean="0">
              <a:latin typeface="Arial" panose="020B0604020202020204" pitchFamily="34" charset="0"/>
              <a:cs typeface="Arial" panose="020B0604020202020204" pitchFamily="34" charset="0"/>
            </a:endParaRPr>
          </a:p>
          <a:p>
            <a:r>
              <a:rPr lang="zh-CN" altLang="en-US" sz="2800" b="1" dirty="0">
                <a:latin typeface="Arial" panose="020B0604020202020204" pitchFamily="34" charset="0"/>
                <a:cs typeface="Arial" panose="020B0604020202020204" pitchFamily="34" charset="0"/>
              </a:rPr>
              <a:t>复杂</a:t>
            </a:r>
            <a:r>
              <a:rPr lang="zh-CN" altLang="en-US" sz="2800" b="1" dirty="0" smtClean="0">
                <a:latin typeface="Arial" panose="020B0604020202020204" pitchFamily="34" charset="0"/>
                <a:cs typeface="Arial" panose="020B0604020202020204" pitchFamily="34" charset="0"/>
              </a:rPr>
              <a:t>度的渐近性态</a:t>
            </a:r>
            <a:endParaRPr lang="en-US" altLang="zh-CN" sz="2800" b="1" dirty="0" smtClean="0">
              <a:latin typeface="Arial" panose="020B0604020202020204" pitchFamily="34" charset="0"/>
              <a:cs typeface="Arial" panose="020B0604020202020204" pitchFamily="34" charset="0"/>
            </a:endParaRPr>
          </a:p>
          <a:p>
            <a:pPr lvl="1"/>
            <a:r>
              <a:rPr lang="zh-CN" altLang="en-US" sz="2400" dirty="0">
                <a:latin typeface="Arial" panose="020B0604020202020204" pitchFamily="34" charset="0"/>
                <a:cs typeface="Arial" panose="020B0604020202020204" pitchFamily="34" charset="0"/>
              </a:rPr>
              <a:t>略去低阶项所留下的</a:t>
            </a:r>
            <a:r>
              <a:rPr lang="zh-CN" altLang="en-US" sz="2400" dirty="0" smtClean="0">
                <a:latin typeface="Arial" panose="020B0604020202020204" pitchFamily="34" charset="0"/>
                <a:cs typeface="Arial" panose="020B0604020202020204" pitchFamily="34" charset="0"/>
              </a:rPr>
              <a:t>主项</a:t>
            </a:r>
            <a:endParaRPr lang="en-US" altLang="zh-CN" sz="2400" dirty="0" smtClean="0">
              <a:latin typeface="Arial" panose="020B0604020202020204" pitchFamily="34" charset="0"/>
              <a:cs typeface="Arial" panose="020B0604020202020204" pitchFamily="34" charset="0"/>
            </a:endParaRPr>
          </a:p>
          <a:p>
            <a:pPr lvl="1"/>
            <a:r>
              <a:rPr lang="zh-CN" altLang="en-US" sz="2400" dirty="0" smtClean="0">
                <a:latin typeface="Arial" panose="020B0604020202020204" pitchFamily="34" charset="0"/>
                <a:cs typeface="Arial" panose="020B0604020202020204" pitchFamily="34" charset="0"/>
              </a:rPr>
              <a:t>五个渐近分析记号及其性质</a:t>
            </a:r>
            <a:endParaRPr lang="en-US" altLang="zh-CN" sz="2400" dirty="0" smtClean="0">
              <a:latin typeface="Arial" panose="020B0604020202020204" pitchFamily="34" charset="0"/>
              <a:cs typeface="Arial" panose="020B0604020202020204" pitchFamily="34" charset="0"/>
            </a:endParaRPr>
          </a:p>
        </p:txBody>
      </p:sp>
      <p:sp>
        <p:nvSpPr>
          <p:cNvPr id="8" name="内容占位符 6"/>
          <p:cNvSpPr txBox="1">
            <a:spLocks/>
          </p:cNvSpPr>
          <p:nvPr/>
        </p:nvSpPr>
        <p:spPr bwMode="auto">
          <a:xfrm>
            <a:off x="5724128" y="3284984"/>
            <a:ext cx="3075521" cy="2528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marL="457200" indent="-457200" eaLnBrk="1" hangingPunct="1">
              <a:spcBef>
                <a:spcPct val="0"/>
              </a:spcBef>
              <a:spcAft>
                <a:spcPct val="20000"/>
              </a:spcAft>
              <a:buSzPct val="100000"/>
              <a:buFont typeface="+mj-lt"/>
              <a:buAutoNum type="arabicPeriod"/>
              <a:defRPr/>
            </a:pPr>
            <a:r>
              <a:rPr lang="zh-CN" altLang="en-US" sz="2400" b="1" kern="0" dirty="0" smtClean="0">
                <a:latin typeface="Times New Roman" panose="02020603050405020304" pitchFamily="18" charset="0"/>
                <a:cs typeface="Times New Roman" panose="02020603050405020304" pitchFamily="18" charset="0"/>
              </a:rPr>
              <a:t>渐近上界记号 </a:t>
            </a:r>
            <a:r>
              <a:rPr lang="en-US" altLang="zh-CN" sz="2400" b="0" i="1" kern="0" dirty="0" smtClean="0">
                <a:latin typeface="Times New Roman" panose="02020603050405020304" pitchFamily="18" charset="0"/>
                <a:cs typeface="Times New Roman" panose="02020603050405020304" pitchFamily="18" charset="0"/>
              </a:rPr>
              <a:t>O</a:t>
            </a:r>
          </a:p>
          <a:p>
            <a:pPr marL="457200" indent="-457200" eaLnBrk="1" hangingPunct="1">
              <a:spcBef>
                <a:spcPct val="0"/>
              </a:spcBef>
              <a:spcAft>
                <a:spcPct val="20000"/>
              </a:spcAft>
              <a:buSzPct val="100000"/>
              <a:buFont typeface="+mj-lt"/>
              <a:buAutoNum type="arabicPeriod"/>
              <a:defRPr/>
            </a:pPr>
            <a:r>
              <a:rPr lang="zh-CN" altLang="en-US" sz="2400" b="1" kern="0" dirty="0" smtClean="0">
                <a:latin typeface="Times New Roman" panose="02020603050405020304" pitchFamily="18" charset="0"/>
                <a:cs typeface="Times New Roman" panose="02020603050405020304" pitchFamily="18" charset="0"/>
              </a:rPr>
              <a:t>渐近下界记号 </a:t>
            </a:r>
            <a:r>
              <a:rPr lang="zh-CN" altLang="en-US" sz="2400" b="1" kern="0" dirty="0" smtClean="0">
                <a:latin typeface="Times New Roman" panose="02020603050405020304" pitchFamily="18" charset="0"/>
                <a:cs typeface="Times New Roman" panose="02020603050405020304" pitchFamily="18" charset="0"/>
                <a:sym typeface="Symbol" charset="2"/>
              </a:rPr>
              <a:t></a:t>
            </a:r>
            <a:r>
              <a:rPr lang="zh-CN" altLang="en-US" sz="2400" b="1" kern="0" dirty="0" smtClean="0">
                <a:latin typeface="Times New Roman" panose="02020603050405020304" pitchFamily="18" charset="0"/>
                <a:cs typeface="Times New Roman" panose="02020603050405020304" pitchFamily="18" charset="0"/>
              </a:rPr>
              <a:t> </a:t>
            </a:r>
          </a:p>
          <a:p>
            <a:pPr marL="457200" indent="-457200" eaLnBrk="1" hangingPunct="1">
              <a:spcBef>
                <a:spcPct val="0"/>
              </a:spcBef>
              <a:spcAft>
                <a:spcPct val="20000"/>
              </a:spcAft>
              <a:buSzPct val="100000"/>
              <a:buFont typeface="+mj-lt"/>
              <a:buAutoNum type="arabicPeriod"/>
              <a:defRPr/>
            </a:pPr>
            <a:r>
              <a:rPr lang="zh-CN" altLang="en-US" sz="2400" b="1" kern="0" dirty="0" smtClean="0">
                <a:latin typeface="Times New Roman" panose="02020603050405020304" pitchFamily="18" charset="0"/>
                <a:cs typeface="Times New Roman" panose="02020603050405020304" pitchFamily="18" charset="0"/>
              </a:rPr>
              <a:t>紧渐近界记号 </a:t>
            </a:r>
            <a:r>
              <a:rPr lang="zh-CN" altLang="en-US" sz="2400" b="1" kern="0" dirty="0" smtClean="0">
                <a:latin typeface="Times New Roman" panose="02020603050405020304" pitchFamily="18" charset="0"/>
                <a:cs typeface="Times New Roman" panose="02020603050405020304" pitchFamily="18" charset="0"/>
                <a:sym typeface="Symbol" charset="2"/>
              </a:rPr>
              <a:t></a:t>
            </a:r>
            <a:r>
              <a:rPr lang="zh-CN" altLang="en-US" sz="2400" b="1" kern="0" dirty="0" smtClean="0">
                <a:latin typeface="Times New Roman" panose="02020603050405020304" pitchFamily="18" charset="0"/>
                <a:cs typeface="Times New Roman" panose="02020603050405020304" pitchFamily="18" charset="0"/>
              </a:rPr>
              <a:t> </a:t>
            </a:r>
            <a:endParaRPr lang="en-US" altLang="zh-CN" sz="2400" b="1" kern="0" dirty="0" smtClean="0">
              <a:latin typeface="Times New Roman" panose="02020603050405020304" pitchFamily="18" charset="0"/>
              <a:cs typeface="Times New Roman" panose="02020603050405020304" pitchFamily="18" charset="0"/>
            </a:endParaRPr>
          </a:p>
          <a:p>
            <a:pPr marL="457200" indent="-457200" eaLnBrk="1" hangingPunct="1">
              <a:spcBef>
                <a:spcPct val="0"/>
              </a:spcBef>
              <a:spcAft>
                <a:spcPct val="20000"/>
              </a:spcAft>
              <a:buSzPct val="100000"/>
              <a:buFont typeface="+mj-lt"/>
              <a:buAutoNum type="arabicPeriod"/>
              <a:defRPr/>
            </a:pPr>
            <a:r>
              <a:rPr lang="zh-CN" altLang="en-US" sz="2400" b="1" kern="0" dirty="0" smtClean="0">
                <a:latin typeface="Times New Roman" panose="02020603050405020304" pitchFamily="18" charset="0"/>
                <a:cs typeface="Times New Roman" panose="02020603050405020304" pitchFamily="18" charset="0"/>
              </a:rPr>
              <a:t>非紧上界记号 </a:t>
            </a:r>
            <a:r>
              <a:rPr lang="en-US" altLang="zh-CN" sz="2400" b="1" i="1" kern="0" dirty="0" smtClean="0">
                <a:latin typeface="Times New Roman" panose="02020603050405020304" pitchFamily="18" charset="0"/>
                <a:cs typeface="Times New Roman" panose="02020603050405020304" pitchFamily="18" charset="0"/>
              </a:rPr>
              <a:t>o</a:t>
            </a:r>
            <a:r>
              <a:rPr lang="en-US" altLang="zh-CN" sz="2400" b="1" kern="0" dirty="0" smtClean="0">
                <a:latin typeface="Times New Roman" panose="02020603050405020304" pitchFamily="18" charset="0"/>
                <a:cs typeface="Times New Roman" panose="02020603050405020304" pitchFamily="18" charset="0"/>
              </a:rPr>
              <a:t> </a:t>
            </a:r>
          </a:p>
          <a:p>
            <a:pPr marL="457200" indent="-457200" eaLnBrk="1" hangingPunct="1">
              <a:spcBef>
                <a:spcPct val="0"/>
              </a:spcBef>
              <a:spcAft>
                <a:spcPct val="20000"/>
              </a:spcAft>
              <a:buSzPct val="100000"/>
              <a:buFont typeface="+mj-lt"/>
              <a:buAutoNum type="arabicPeriod"/>
              <a:defRPr/>
            </a:pPr>
            <a:r>
              <a:rPr lang="zh-CN" altLang="en-US" sz="2400" b="1" kern="0" dirty="0" smtClean="0">
                <a:latin typeface="Times New Roman" panose="02020603050405020304" pitchFamily="18" charset="0"/>
                <a:cs typeface="Times New Roman" panose="02020603050405020304" pitchFamily="18" charset="0"/>
              </a:rPr>
              <a:t>非紧下界记号 </a:t>
            </a:r>
            <a:r>
              <a:rPr lang="zh-CN" altLang="en-US" sz="2400" b="1" i="1" kern="0" dirty="0" smtClean="0">
                <a:latin typeface="Times New Roman" panose="02020603050405020304" pitchFamily="18" charset="0"/>
                <a:cs typeface="Times New Roman" panose="02020603050405020304" pitchFamily="18" charset="0"/>
                <a:sym typeface="Symbol" charset="2"/>
              </a:rPr>
              <a:t></a:t>
            </a:r>
            <a:r>
              <a:rPr lang="zh-CN" altLang="en-US" b="0" kern="0" dirty="0" smtClean="0">
                <a:latin typeface="Times New Roman" panose="02020603050405020304" pitchFamily="18" charset="0"/>
                <a:cs typeface="Times New Roman" panose="02020603050405020304" pitchFamily="18" charset="0"/>
              </a:rPr>
              <a:t> </a:t>
            </a:r>
            <a:r>
              <a:rPr lang="zh-CN" altLang="en-US" sz="2400" b="0" i="1" kern="0" dirty="0" smtClean="0">
                <a:latin typeface="Times New Roman" panose="02020603050405020304" pitchFamily="18" charset="0"/>
                <a:cs typeface="Times New Roman" panose="02020603050405020304" pitchFamily="18" charset="0"/>
              </a:rPr>
              <a:t> </a:t>
            </a:r>
            <a:endParaRPr lang="zh-CN" altLang="en-US" sz="2400" b="0" i="1"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278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xEl>
                                              <p:pRg st="9" end="9"/>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solidFill>
                  <a:srgbClr val="000000"/>
                </a:solidFill>
              </a:rPr>
              <a:pPr>
                <a:defRPr/>
              </a:pPr>
              <a:t>71</a:t>
            </a:fld>
            <a:endParaRPr lang="en-US" altLang="zh-CN">
              <a:solidFill>
                <a:srgbClr val="000000"/>
              </a:solidFill>
            </a:endParaRPr>
          </a:p>
        </p:txBody>
      </p:sp>
      <p:sp>
        <p:nvSpPr>
          <p:cNvPr id="5" name="矩形 4"/>
          <p:cNvSpPr/>
          <p:nvPr/>
        </p:nvSpPr>
        <p:spPr bwMode="auto">
          <a:xfrm>
            <a:off x="0" y="44624"/>
            <a:ext cx="9144000" cy="201622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hangingPunct="1"/>
            <a:endParaRPr lang="zh-CN" altLang="en-US" smtClean="0">
              <a:solidFill>
                <a:srgbClr val="000000"/>
              </a:solidFill>
              <a:latin typeface="Tahoma" pitchFamily="34" charset="0"/>
              <a:ea typeface="宋体" pitchFamily="2" charset="-122"/>
            </a:endParaRPr>
          </a:p>
        </p:txBody>
      </p:sp>
      <p:sp>
        <p:nvSpPr>
          <p:cNvPr id="6" name="文本框 5"/>
          <p:cNvSpPr txBox="1"/>
          <p:nvPr/>
        </p:nvSpPr>
        <p:spPr>
          <a:xfrm>
            <a:off x="2387748" y="2636912"/>
            <a:ext cx="4624984" cy="923330"/>
          </a:xfrm>
          <a:prstGeom prst="rect">
            <a:avLst/>
          </a:prstGeom>
          <a:noFill/>
        </p:spPr>
        <p:txBody>
          <a:bodyPr wrap="none" rtlCol="0">
            <a:spAutoFit/>
          </a:bodyPr>
          <a:lstStyle/>
          <a:p>
            <a:r>
              <a:rPr lang="en-US" altLang="zh-CN" sz="5400" dirty="0" smtClean="0">
                <a:solidFill>
                  <a:srgbClr val="FF0000"/>
                </a:solidFill>
                <a:latin typeface="Arial" panose="020B0604020202020204" pitchFamily="34" charset="0"/>
                <a:ea typeface="黑体" panose="02010609060101010101" pitchFamily="49" charset="-122"/>
                <a:cs typeface="Arial" panose="020B0604020202020204" pitchFamily="34" charset="0"/>
              </a:rPr>
              <a:t>NP</a:t>
            </a:r>
            <a:r>
              <a:rPr lang="zh-CN" altLang="en-US" sz="5400" dirty="0" smtClean="0">
                <a:solidFill>
                  <a:srgbClr val="FF0000"/>
                </a:solidFill>
                <a:latin typeface="Arial" panose="020B0604020202020204" pitchFamily="34" charset="0"/>
                <a:ea typeface="黑体" panose="02010609060101010101" pitchFamily="49" charset="-122"/>
                <a:cs typeface="Arial" panose="020B0604020202020204" pitchFamily="34" charset="0"/>
              </a:rPr>
              <a:t>完全性理论</a:t>
            </a:r>
            <a:endParaRPr lang="zh-CN" altLang="en-US" sz="5400" dirty="0">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49306877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重要的问题类型</a:t>
            </a:r>
            <a:endParaRPr lang="zh-CN" altLang="en-US" dirty="0"/>
          </a:p>
        </p:txBody>
      </p:sp>
      <p:sp>
        <p:nvSpPr>
          <p:cNvPr id="4" name="内容占位符 3"/>
          <p:cNvSpPr>
            <a:spLocks noGrp="1"/>
          </p:cNvSpPr>
          <p:nvPr>
            <p:ph idx="1"/>
          </p:nvPr>
        </p:nvSpPr>
        <p:spPr>
          <a:xfrm>
            <a:off x="827088" y="1628774"/>
            <a:ext cx="8128000" cy="4824561"/>
          </a:xfrm>
        </p:spPr>
        <p:txBody>
          <a:bodyPr/>
          <a:lstStyle/>
          <a:p>
            <a:r>
              <a:rPr lang="zh-CN" altLang="en-US" sz="2800" b="1" dirty="0" smtClean="0"/>
              <a:t>查找</a:t>
            </a:r>
            <a:r>
              <a:rPr lang="en-US" altLang="zh-CN" sz="2800" b="1" dirty="0" smtClean="0"/>
              <a:t>/</a:t>
            </a:r>
            <a:r>
              <a:rPr lang="zh-CN" altLang="en-US" sz="2800" b="1" dirty="0"/>
              <a:t>检索</a:t>
            </a:r>
            <a:r>
              <a:rPr lang="zh-CN" altLang="en-US" sz="2800" b="1" dirty="0" smtClean="0"/>
              <a:t>问题</a:t>
            </a:r>
            <a:endParaRPr lang="en-US" altLang="zh-CN" sz="2800" b="1" dirty="0" smtClean="0"/>
          </a:p>
          <a:p>
            <a:pPr lvl="1"/>
            <a:r>
              <a:rPr lang="zh-CN" altLang="en-US" sz="2400" dirty="0"/>
              <a:t>在给定的</a:t>
            </a:r>
            <a:r>
              <a:rPr lang="zh-CN" altLang="en-US" sz="2400" dirty="0" smtClean="0"/>
              <a:t>集合中</a:t>
            </a:r>
            <a:r>
              <a:rPr lang="zh-CN" altLang="en-US" sz="2400" dirty="0"/>
              <a:t>寻找一个给定的值</a:t>
            </a:r>
            <a:endParaRPr lang="en-US" altLang="zh-CN" sz="2400" dirty="0" smtClean="0"/>
          </a:p>
          <a:p>
            <a:r>
              <a:rPr lang="zh-CN" altLang="en-US" sz="2800" b="1" dirty="0" smtClean="0"/>
              <a:t>排序问题</a:t>
            </a:r>
            <a:endParaRPr lang="en-US" altLang="zh-CN" sz="2800" b="1" dirty="0" smtClean="0"/>
          </a:p>
          <a:p>
            <a:pPr lvl="1"/>
            <a:r>
              <a:rPr lang="zh-CN" altLang="en-US" sz="2400" dirty="0"/>
              <a:t>按升序（降序）重新排列给定列表中的数据项</a:t>
            </a:r>
            <a:endParaRPr lang="en-US" altLang="zh-CN" sz="2400" dirty="0" smtClean="0"/>
          </a:p>
          <a:p>
            <a:r>
              <a:rPr lang="zh-CN" altLang="en-US" sz="2800" b="1" dirty="0" smtClean="0"/>
              <a:t>图问题</a:t>
            </a:r>
            <a:endParaRPr lang="en-US" altLang="zh-CN" sz="2800" b="1" dirty="0" smtClean="0"/>
          </a:p>
          <a:p>
            <a:pPr lvl="1"/>
            <a:r>
              <a:rPr lang="zh-CN" altLang="en-US" sz="2400" dirty="0"/>
              <a:t>图的</a:t>
            </a:r>
            <a:r>
              <a:rPr lang="zh-CN" altLang="en-US" sz="2400" dirty="0" smtClean="0"/>
              <a:t>遍历、</a:t>
            </a:r>
            <a:r>
              <a:rPr lang="zh-CN" altLang="en-US" sz="2400" dirty="0"/>
              <a:t>最</a:t>
            </a:r>
            <a:r>
              <a:rPr lang="zh-CN" altLang="en-US" sz="2400" dirty="0" smtClean="0"/>
              <a:t>短路径以及</a:t>
            </a:r>
            <a:r>
              <a:rPr lang="zh-CN" altLang="en-US" sz="2400" dirty="0"/>
              <a:t>有向图的拓扑排序</a:t>
            </a:r>
            <a:endParaRPr lang="en-US" altLang="zh-CN" sz="2400" dirty="0" smtClean="0"/>
          </a:p>
          <a:p>
            <a:r>
              <a:rPr lang="zh-CN" altLang="en-US" sz="2800" b="1" dirty="0" smtClean="0"/>
              <a:t>组合问题</a:t>
            </a:r>
            <a:endParaRPr lang="en-US" altLang="zh-CN" sz="2800" b="1" dirty="0" smtClean="0"/>
          </a:p>
          <a:p>
            <a:pPr lvl="1"/>
            <a:r>
              <a:rPr lang="zh-CN" altLang="en-US" sz="2400" dirty="0" smtClean="0"/>
              <a:t>寻找一个组合对象（排列或子集）满足一些重要特性</a:t>
            </a:r>
            <a:endParaRPr lang="en-US" altLang="zh-CN" sz="2400" dirty="0" smtClean="0"/>
          </a:p>
          <a:p>
            <a:r>
              <a:rPr lang="zh-CN" altLang="en-US" sz="2800" b="1" dirty="0" smtClean="0"/>
              <a:t>几何问题</a:t>
            </a:r>
            <a:endParaRPr lang="en-US" altLang="zh-CN" sz="2800" b="1" dirty="0" smtClean="0"/>
          </a:p>
          <a:p>
            <a:pPr lvl="1"/>
            <a:r>
              <a:rPr lang="zh-CN" altLang="en-US" sz="2400" dirty="0"/>
              <a:t>处理类似于点、线、多面体这样的几何对象</a:t>
            </a:r>
          </a:p>
        </p:txBody>
      </p:sp>
      <p:sp>
        <p:nvSpPr>
          <p:cNvPr id="2" name="灯片编号占位符 1"/>
          <p:cNvSpPr>
            <a:spLocks noGrp="1"/>
          </p:cNvSpPr>
          <p:nvPr>
            <p:ph type="sldNum" sz="quarter" idx="12"/>
          </p:nvPr>
        </p:nvSpPr>
        <p:spPr/>
        <p:txBody>
          <a:bodyPr/>
          <a:lstStyle/>
          <a:p>
            <a:pPr>
              <a:defRPr/>
            </a:pPr>
            <a:fld id="{2BE9E919-A463-264A-AD28-C5A0DC5B5896}" type="slidenum">
              <a:rPr lang="en-US" altLang="zh-CN" smtClean="0"/>
              <a:pPr>
                <a:defRPr/>
              </a:pPr>
              <a:t>72</a:t>
            </a:fld>
            <a:endParaRPr lang="en-US" altLang="zh-CN"/>
          </a:p>
        </p:txBody>
      </p:sp>
    </p:spTree>
    <p:extLst>
      <p:ext uri="{BB962C8B-B14F-4D97-AF65-F5344CB8AC3E}">
        <p14:creationId xmlns:p14="http://schemas.microsoft.com/office/powerpoint/2010/main" val="156657793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问题的复杂度</a:t>
            </a:r>
            <a:endParaRPr lang="zh-CN" altLang="en-US" dirty="0"/>
          </a:p>
        </p:txBody>
      </p:sp>
      <p:sp>
        <p:nvSpPr>
          <p:cNvPr id="3" name="内容占位符 2"/>
          <p:cNvSpPr>
            <a:spLocks noGrp="1"/>
          </p:cNvSpPr>
          <p:nvPr>
            <p:ph idx="1"/>
          </p:nvPr>
        </p:nvSpPr>
        <p:spPr>
          <a:xfrm>
            <a:off x="539552" y="1628774"/>
            <a:ext cx="8415536" cy="4896569"/>
          </a:xfrm>
        </p:spPr>
        <p:txBody>
          <a:bodyPr/>
          <a:lstStyle/>
          <a:p>
            <a:pPr marL="0" indent="0" algn="just">
              <a:buNone/>
            </a:pPr>
            <a:r>
              <a:rPr lang="zh-CN" altLang="en-US" sz="2800" b="1" dirty="0"/>
              <a:t>当为某一问题设计算法时，我们总是追求最好的复杂度。但是，怎样才能知道已达到最佳呢？我们必需考虑问题的复杂度</a:t>
            </a:r>
            <a:r>
              <a:rPr lang="zh-CN" altLang="en-US" sz="2800" b="1" dirty="0" smtClean="0"/>
              <a:t>。</a:t>
            </a:r>
            <a:endParaRPr lang="en-US" altLang="zh-CN" sz="2800" b="1" dirty="0" smtClean="0"/>
          </a:p>
          <a:p>
            <a:pPr algn="just"/>
            <a:r>
              <a:rPr lang="zh-CN" altLang="en-US" sz="2800" b="1" dirty="0" smtClean="0"/>
              <a:t>问题的复杂度就是</a:t>
            </a:r>
            <a:r>
              <a:rPr lang="zh-CN" altLang="en-US" sz="2800" b="1" dirty="0" smtClean="0">
                <a:solidFill>
                  <a:srgbClr val="FF0000"/>
                </a:solidFill>
              </a:rPr>
              <a:t>任一个</a:t>
            </a:r>
            <a:r>
              <a:rPr lang="zh-CN" altLang="en-US" sz="2800" b="1" dirty="0" smtClean="0"/>
              <a:t>解决该问题的算法所必需的运算次数。</a:t>
            </a:r>
            <a:endParaRPr lang="en-US" altLang="zh-CN" sz="2800" b="1" dirty="0" smtClean="0"/>
          </a:p>
          <a:p>
            <a:pPr marL="0" indent="0" algn="just">
              <a:buNone/>
            </a:pPr>
            <a:r>
              <a:rPr lang="zh-CN" altLang="en-US" sz="2000" dirty="0" smtClean="0">
                <a:latin typeface="Times New Roman" panose="02020603050405020304" pitchFamily="18" charset="0"/>
                <a:cs typeface="Times New Roman" panose="02020603050405020304" pitchFamily="18" charset="0"/>
              </a:rPr>
              <a:t>例如，任何一个采用比较大小的办法将</a:t>
            </a:r>
            <a:r>
              <a:rPr lang="en-US" altLang="zh-CN" sz="2000" i="1" dirty="0" smtClean="0">
                <a:latin typeface="Times New Roman" panose="02020603050405020304" pitchFamily="18" charset="0"/>
                <a:cs typeface="Times New Roman" panose="02020603050405020304" pitchFamily="18" charset="0"/>
              </a:rPr>
              <a:t>n</a:t>
            </a:r>
            <a:r>
              <a:rPr lang="zh-CN" altLang="en-US" sz="2000" dirty="0" smtClean="0">
                <a:latin typeface="Times New Roman" panose="02020603050405020304" pitchFamily="18" charset="0"/>
                <a:cs typeface="Times New Roman" panose="02020603050405020304" pitchFamily="18" charset="0"/>
              </a:rPr>
              <a:t>个数排序的算法需要至少</a:t>
            </a:r>
            <a:r>
              <a:rPr lang="en-US" altLang="zh-CN" sz="2000" dirty="0" err="1" smtClean="0">
                <a:latin typeface="Times New Roman" panose="02020603050405020304" pitchFamily="18" charset="0"/>
                <a:cs typeface="Times New Roman" panose="02020603050405020304" pitchFamily="18" charset="0"/>
              </a:rPr>
              <a:t>lg</a:t>
            </a:r>
            <a:r>
              <a:rPr lang="en-US" altLang="zh-CN" sz="2000" i="1" dirty="0" err="1" smtClean="0">
                <a:latin typeface="Times New Roman" panose="02020603050405020304" pitchFamily="18" charset="0"/>
                <a:cs typeface="Times New Roman" panose="02020603050405020304" pitchFamily="18" charset="0"/>
              </a:rPr>
              <a:t>n</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次比较才行。那么</a:t>
            </a:r>
            <a:r>
              <a:rPr lang="en-US" altLang="zh-CN" sz="2000" dirty="0" err="1" smtClean="0">
                <a:latin typeface="Times New Roman" panose="02020603050405020304" pitchFamily="18" charset="0"/>
                <a:cs typeface="Times New Roman" panose="02020603050405020304" pitchFamily="18" charset="0"/>
              </a:rPr>
              <a:t>lg</a:t>
            </a:r>
            <a:r>
              <a:rPr lang="en-US" altLang="zh-CN" sz="2000" i="1" dirty="0" err="1" smtClean="0">
                <a:latin typeface="Times New Roman" panose="02020603050405020304" pitchFamily="18" charset="0"/>
                <a:cs typeface="Times New Roman" panose="02020603050405020304" pitchFamily="18" charset="0"/>
              </a:rPr>
              <a:t>n</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就是（基于比较的）排序问题的复杂度。因为没有一个算法可用少于</a:t>
            </a:r>
            <a:r>
              <a:rPr lang="en-US" altLang="zh-CN" sz="2000" dirty="0" err="1">
                <a:latin typeface="Times New Roman" panose="02020603050405020304" pitchFamily="18" charset="0"/>
                <a:cs typeface="Times New Roman" panose="02020603050405020304" pitchFamily="18" charset="0"/>
              </a:rPr>
              <a:t>lg</a:t>
            </a:r>
            <a:r>
              <a:rPr lang="en-US" altLang="zh-CN" sz="2000" i="1" dirty="0" err="1">
                <a:latin typeface="Times New Roman" panose="02020603050405020304" pitchFamily="18" charset="0"/>
                <a:cs typeface="Times New Roman" panose="02020603050405020304" pitchFamily="18" charset="0"/>
              </a:rPr>
              <a:t>n</a:t>
            </a:r>
            <a:r>
              <a:rPr lang="en-US" altLang="zh-CN" sz="2000" dirty="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次比较解决排序问题，</a:t>
            </a:r>
            <a:r>
              <a:rPr lang="en-US" altLang="zh-CN" sz="2000" dirty="0" err="1" smtClean="0">
                <a:latin typeface="Times New Roman" panose="02020603050405020304" pitchFamily="18" charset="0"/>
                <a:cs typeface="Times New Roman" panose="02020603050405020304" pitchFamily="18" charset="0"/>
              </a:rPr>
              <a:t>lg</a:t>
            </a:r>
            <a:r>
              <a:rPr lang="en-US" altLang="zh-CN" sz="2000" i="1" dirty="0" err="1" smtClean="0">
                <a:latin typeface="Times New Roman" panose="02020603050405020304" pitchFamily="18" charset="0"/>
                <a:cs typeface="Times New Roman" panose="02020603050405020304" pitchFamily="18" charset="0"/>
              </a:rPr>
              <a:t>n</a:t>
            </a:r>
            <a:r>
              <a:rPr lang="en-US" altLang="zh-CN" sz="2000" dirty="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就成了算法复杂度的下界，即任一比较排序算法的复杂度必定为</a:t>
            </a:r>
            <a:r>
              <a:rPr lang="zh-CN" altLang="en-US" sz="2000" i="1" dirty="0">
                <a:latin typeface="Times New Roman" panose="02020603050405020304" pitchFamily="18" charset="0"/>
                <a:cs typeface="Times New Roman" panose="02020603050405020304" pitchFamily="18" charset="0"/>
                <a:sym typeface="Symbol" charset="2"/>
              </a:rPr>
              <a:t></a:t>
            </a:r>
            <a:r>
              <a:rPr lang="en-US" altLang="zh-CN" sz="2000" dirty="0" smtClean="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lg</a:t>
            </a:r>
            <a:r>
              <a:rPr lang="en-US" altLang="zh-CN" sz="2000" i="1" dirty="0" err="1">
                <a:latin typeface="Times New Roman" panose="02020603050405020304" pitchFamily="18" charset="0"/>
                <a:cs typeface="Times New Roman" panose="02020603050405020304" pitchFamily="18" charset="0"/>
              </a:rPr>
              <a:t>n</a:t>
            </a:r>
            <a:r>
              <a:rPr lang="en-US" altLang="zh-CN" sz="2000" dirty="0" smtClean="0">
                <a:latin typeface="Times New Roman" panose="02020603050405020304" pitchFamily="18" charset="0"/>
                <a:cs typeface="Times New Roman" panose="02020603050405020304" pitchFamily="18" charset="0"/>
              </a:rPr>
              <a:t>!)=</a:t>
            </a:r>
            <a:r>
              <a:rPr lang="zh-CN" altLang="en-US" sz="2000" i="1" dirty="0">
                <a:latin typeface="Times New Roman" panose="02020603050405020304" pitchFamily="18" charset="0"/>
                <a:cs typeface="Times New Roman" panose="02020603050405020304" pitchFamily="18" charset="0"/>
                <a:sym typeface="Symbol" charset="2"/>
              </a:rPr>
              <a:t> </a:t>
            </a:r>
            <a:r>
              <a:rPr lang="en-US" altLang="zh-CN" sz="2000" dirty="0" smtClean="0">
                <a:latin typeface="Times New Roman" panose="02020603050405020304" pitchFamily="18" charset="0"/>
                <a:cs typeface="Times New Roman" panose="02020603050405020304" pitchFamily="18" charset="0"/>
              </a:rPr>
              <a:t>(</a:t>
            </a:r>
            <a:r>
              <a:rPr lang="en-US" altLang="zh-CN" sz="2000" i="1" dirty="0" err="1" smtClean="0">
                <a:latin typeface="Times New Roman" panose="02020603050405020304" pitchFamily="18" charset="0"/>
                <a:cs typeface="Times New Roman" panose="02020603050405020304" pitchFamily="18" charset="0"/>
              </a:rPr>
              <a:t>n</a:t>
            </a:r>
            <a:r>
              <a:rPr lang="en-US" altLang="zh-CN" sz="2000" dirty="0" err="1" smtClean="0">
                <a:latin typeface="Times New Roman" panose="02020603050405020304" pitchFamily="18" charset="0"/>
                <a:cs typeface="Times New Roman" panose="02020603050405020304" pitchFamily="18" charset="0"/>
              </a:rPr>
              <a:t>lg</a:t>
            </a:r>
            <a:r>
              <a:rPr lang="en-US" altLang="zh-CN" sz="2000" i="1" dirty="0" err="1" smtClean="0">
                <a:latin typeface="Times New Roman" panose="02020603050405020304" pitchFamily="18" charset="0"/>
                <a:cs typeface="Times New Roman" panose="02020603050405020304" pitchFamily="18" charset="0"/>
              </a:rPr>
              <a:t>n</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algn="just"/>
            <a:r>
              <a:rPr lang="zh-CN" altLang="en-US" sz="2800" b="1" dirty="0" smtClean="0"/>
              <a:t>所以，如果能证明某个问题至少需要</a:t>
            </a:r>
            <a:r>
              <a:rPr lang="zh-CN" altLang="en-US" sz="2800" i="1" dirty="0">
                <a:latin typeface="Times New Roman" panose="02020603050405020304" pitchFamily="18" charset="0"/>
                <a:cs typeface="Times New Roman" panose="02020603050405020304" pitchFamily="18" charset="0"/>
                <a:sym typeface="Symbol" charset="2"/>
              </a:rPr>
              <a:t></a:t>
            </a:r>
            <a:r>
              <a:rPr lang="en-US" altLang="zh-CN" sz="2800" dirty="0" smtClean="0">
                <a:latin typeface="Times New Roman" panose="02020603050405020304" pitchFamily="18" charset="0"/>
                <a:cs typeface="Times New Roman" panose="02020603050405020304" pitchFamily="18" charset="0"/>
              </a:rPr>
              <a:t>(g(</a:t>
            </a:r>
            <a:r>
              <a:rPr lang="en-US" altLang="zh-CN" sz="2800" i="1" dirty="0" smtClean="0">
                <a:latin typeface="Times New Roman" panose="02020603050405020304" pitchFamily="18" charset="0"/>
                <a:cs typeface="Times New Roman" panose="02020603050405020304" pitchFamily="18" charset="0"/>
              </a:rPr>
              <a:t>n</a:t>
            </a:r>
            <a:r>
              <a:rPr lang="en-US" altLang="zh-CN" sz="2800" dirty="0" smtClean="0">
                <a:latin typeface="Times New Roman" panose="02020603050405020304" pitchFamily="18" charset="0"/>
                <a:cs typeface="Times New Roman" panose="02020603050405020304" pitchFamily="18" charset="0"/>
              </a:rPr>
              <a:t>))</a:t>
            </a:r>
            <a:r>
              <a:rPr lang="zh-CN" altLang="en-US" sz="2800" b="1" dirty="0" smtClean="0"/>
              <a:t>运算次数，那么</a:t>
            </a:r>
            <a:r>
              <a:rPr lang="zh-CN" altLang="en-US" sz="2800" i="1" dirty="0">
                <a:latin typeface="Times New Roman" panose="02020603050405020304" pitchFamily="18" charset="0"/>
                <a:cs typeface="Times New Roman" panose="02020603050405020304" pitchFamily="18" charset="0"/>
                <a:sym typeface="Symbol" charset="2"/>
              </a:rPr>
              <a:t></a:t>
            </a:r>
            <a:r>
              <a:rPr lang="en-US" altLang="zh-CN" sz="2800" dirty="0">
                <a:latin typeface="Times New Roman" panose="02020603050405020304" pitchFamily="18" charset="0"/>
                <a:cs typeface="Times New Roman" panose="02020603050405020304" pitchFamily="18" charset="0"/>
              </a:rPr>
              <a:t>(g(</a:t>
            </a:r>
            <a:r>
              <a:rPr lang="en-US" altLang="zh-CN" sz="2800" i="1" dirty="0">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a:t>
            </a:r>
            <a:r>
              <a:rPr lang="zh-CN" altLang="en-US" sz="2800" b="1" dirty="0" smtClean="0"/>
              <a:t>就是所有解决该问题的算法的复杂度的下界。</a:t>
            </a:r>
            <a:endParaRPr lang="zh-CN" altLang="en-US" sz="2800" b="1" dirty="0"/>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pPr>
                <a:defRPr/>
              </a:pPr>
              <a:t>73</a:t>
            </a:fld>
            <a:endParaRPr lang="en-US" altLang="zh-CN"/>
          </a:p>
        </p:txBody>
      </p:sp>
    </p:spTree>
    <p:extLst>
      <p:ext uri="{BB962C8B-B14F-4D97-AF65-F5344CB8AC3E}">
        <p14:creationId xmlns:p14="http://schemas.microsoft.com/office/powerpoint/2010/main" val="190652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问题的复杂度</a:t>
            </a:r>
            <a:endParaRPr lang="zh-CN" altLang="en-US" dirty="0"/>
          </a:p>
        </p:txBody>
      </p:sp>
      <p:sp>
        <p:nvSpPr>
          <p:cNvPr id="3" name="内容占位符 2"/>
          <p:cNvSpPr>
            <a:spLocks noGrp="1"/>
          </p:cNvSpPr>
          <p:nvPr>
            <p:ph idx="1"/>
          </p:nvPr>
        </p:nvSpPr>
        <p:spPr/>
        <p:txBody>
          <a:bodyPr/>
          <a:lstStyle/>
          <a:p>
            <a:pPr algn="just"/>
            <a:r>
              <a:rPr lang="zh-CN" altLang="en-US" sz="2800" b="1" dirty="0" smtClean="0"/>
              <a:t>反之，如果某一算法的复杂度是</a:t>
            </a:r>
            <a:r>
              <a:rPr lang="en-US" altLang="zh-CN" sz="2800" i="1" dirty="0" smtClean="0">
                <a:latin typeface="Times New Roman" panose="02020603050405020304" pitchFamily="18" charset="0"/>
                <a:cs typeface="Times New Roman" panose="02020603050405020304" pitchFamily="18" charset="0"/>
                <a:sym typeface="Symbol" charset="2"/>
              </a:rPr>
              <a:t>O</a:t>
            </a:r>
            <a:r>
              <a:rPr lang="en-US" altLang="zh-CN" sz="2800" dirty="0" smtClean="0">
                <a:latin typeface="Times New Roman" panose="02020603050405020304" pitchFamily="18" charset="0"/>
                <a:cs typeface="Times New Roman" panose="02020603050405020304" pitchFamily="18" charset="0"/>
              </a:rPr>
              <a:t>(</a:t>
            </a:r>
            <a:r>
              <a:rPr lang="en-US" altLang="zh-CN" sz="2800" i="1" dirty="0" smtClean="0">
                <a:latin typeface="Times New Roman" panose="02020603050405020304" pitchFamily="18" charset="0"/>
                <a:cs typeface="Times New Roman" panose="02020603050405020304" pitchFamily="18" charset="0"/>
              </a:rPr>
              <a:t>f</a:t>
            </a:r>
            <a:r>
              <a:rPr lang="en-US" altLang="zh-CN" sz="2800" dirty="0" smtClean="0">
                <a:latin typeface="Times New Roman" panose="02020603050405020304" pitchFamily="18" charset="0"/>
                <a:cs typeface="Times New Roman" panose="02020603050405020304" pitchFamily="18" charset="0"/>
              </a:rPr>
              <a:t>(</a:t>
            </a:r>
            <a:r>
              <a:rPr lang="en-US" altLang="zh-CN" sz="2800" i="1" dirty="0" smtClean="0">
                <a:latin typeface="Times New Roman" panose="02020603050405020304" pitchFamily="18" charset="0"/>
                <a:cs typeface="Times New Roman" panose="02020603050405020304" pitchFamily="18" charset="0"/>
              </a:rPr>
              <a:t>n</a:t>
            </a:r>
            <a:r>
              <a:rPr lang="en-US" altLang="zh-CN" sz="2800" dirty="0" smtClean="0">
                <a:latin typeface="Times New Roman" panose="02020603050405020304" pitchFamily="18" charset="0"/>
                <a:cs typeface="Times New Roman" panose="02020603050405020304" pitchFamily="18" charset="0"/>
              </a:rPr>
              <a:t>))</a:t>
            </a:r>
            <a:r>
              <a:rPr lang="zh-CN" altLang="en-US" sz="2800" b="1" dirty="0" smtClean="0"/>
              <a:t>，那么它解决的问题的复杂度不会超过</a:t>
            </a:r>
            <a:r>
              <a:rPr lang="en-US" altLang="zh-CN" sz="2800" i="1" dirty="0" smtClean="0">
                <a:latin typeface="Times New Roman" panose="02020603050405020304" pitchFamily="18" charset="0"/>
                <a:cs typeface="Times New Roman" panose="02020603050405020304" pitchFamily="18" charset="0"/>
                <a:sym typeface="Symbol" charset="2"/>
              </a:rPr>
              <a:t>O</a:t>
            </a:r>
            <a:r>
              <a:rPr lang="en-US" altLang="zh-CN" sz="2800" dirty="0" smtClean="0">
                <a:latin typeface="Times New Roman" panose="02020603050405020304" pitchFamily="18" charset="0"/>
                <a:cs typeface="Times New Roman" panose="02020603050405020304" pitchFamily="18" charset="0"/>
              </a:rPr>
              <a:t>(</a:t>
            </a:r>
            <a:r>
              <a:rPr lang="en-US" altLang="zh-CN" sz="2800" i="1" dirty="0" smtClean="0">
                <a:latin typeface="Times New Roman" panose="02020603050405020304" pitchFamily="18" charset="0"/>
                <a:cs typeface="Times New Roman" panose="02020603050405020304" pitchFamily="18" charset="0"/>
              </a:rPr>
              <a:t>f</a:t>
            </a:r>
            <a:r>
              <a:rPr lang="en-US" altLang="zh-CN" sz="2800" dirty="0" smtClean="0">
                <a:latin typeface="Times New Roman" panose="02020603050405020304" pitchFamily="18" charset="0"/>
                <a:cs typeface="Times New Roman" panose="02020603050405020304" pitchFamily="18" charset="0"/>
              </a:rPr>
              <a:t>(</a:t>
            </a:r>
            <a:r>
              <a:rPr lang="en-US" altLang="zh-CN" sz="2800" i="1" dirty="0" smtClean="0">
                <a:latin typeface="Times New Roman" panose="02020603050405020304" pitchFamily="18" charset="0"/>
                <a:cs typeface="Times New Roman" panose="02020603050405020304" pitchFamily="18" charset="0"/>
              </a:rPr>
              <a:t>n</a:t>
            </a:r>
            <a:r>
              <a:rPr lang="en-US" altLang="zh-CN" sz="2800" dirty="0" smtClean="0">
                <a:latin typeface="Times New Roman" panose="02020603050405020304" pitchFamily="18" charset="0"/>
                <a:cs typeface="Times New Roman" panose="02020603050405020304" pitchFamily="18" charset="0"/>
              </a:rPr>
              <a:t>))</a:t>
            </a:r>
            <a:r>
              <a:rPr lang="zh-CN" altLang="en-US" sz="2800" b="1" dirty="0" smtClean="0"/>
              <a:t>。</a:t>
            </a:r>
            <a:endParaRPr lang="en-US" altLang="zh-CN" sz="2800" b="1" dirty="0" smtClean="0"/>
          </a:p>
          <a:p>
            <a:pPr algn="just"/>
            <a:r>
              <a:rPr lang="zh-CN" altLang="en-US" sz="2800" b="1" dirty="0" smtClean="0"/>
              <a:t>因此，任一算法的复杂度也是其所解决的问题的复杂度的上界。</a:t>
            </a:r>
            <a:endParaRPr lang="en-US" altLang="zh-CN" sz="2800" b="1" dirty="0" smtClean="0"/>
          </a:p>
          <a:p>
            <a:pPr algn="just"/>
            <a:r>
              <a:rPr lang="zh-CN" altLang="en-US" sz="2800" b="1" dirty="0" smtClean="0"/>
              <a:t>通常在已知的某问题的复杂度下界和该问题最好算法的复杂度之间存在距离，算法研究的任务就是努力寻找更好的下界或更优的上界。</a:t>
            </a:r>
            <a:endParaRPr lang="en-US" altLang="zh-CN" sz="2800" b="1" dirty="0" smtClean="0"/>
          </a:p>
          <a:p>
            <a:pPr marL="0" indent="0" algn="just">
              <a:buNone/>
            </a:pPr>
            <a:r>
              <a:rPr lang="zh-CN" altLang="en-US" sz="2800" b="1" dirty="0" smtClean="0">
                <a:solidFill>
                  <a:srgbClr val="FF0000"/>
                </a:solidFill>
              </a:rPr>
              <a:t>结论：</a:t>
            </a:r>
            <a:r>
              <a:rPr lang="zh-CN" altLang="en-US" sz="2800" b="1" dirty="0" smtClean="0"/>
              <a:t>找出问题的复杂度，即找出其算法的下界，是一重要的工作，因为它可以告诉我们是否还有改进当前算法的余地而省去很多徒劳无功的努力。</a:t>
            </a:r>
            <a:endParaRPr lang="en-US" altLang="zh-CN" sz="2800" b="1" dirty="0" smtClean="0"/>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pPr>
                <a:defRPr/>
              </a:pPr>
              <a:t>74</a:t>
            </a:fld>
            <a:endParaRPr lang="en-US" altLang="zh-CN"/>
          </a:p>
        </p:txBody>
      </p:sp>
    </p:spTree>
    <p:extLst>
      <p:ext uri="{BB962C8B-B14F-4D97-AF65-F5344CB8AC3E}">
        <p14:creationId xmlns:p14="http://schemas.microsoft.com/office/powerpoint/2010/main" val="295103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易解问题与难解问题 </a:t>
            </a:r>
          </a:p>
        </p:txBody>
      </p:sp>
      <p:sp>
        <p:nvSpPr>
          <p:cNvPr id="7" name="内容占位符 6"/>
          <p:cNvSpPr>
            <a:spLocks noGrp="1"/>
          </p:cNvSpPr>
          <p:nvPr>
            <p:ph idx="1"/>
          </p:nvPr>
        </p:nvSpPr>
        <p:spPr/>
        <p:txBody>
          <a:bodyPr/>
          <a:lstStyle/>
          <a:p>
            <a:pPr algn="just">
              <a:spcAft>
                <a:spcPts val="1200"/>
              </a:spcAft>
            </a:pPr>
            <a:r>
              <a:rPr lang="zh-CN" altLang="en-US" b="1" dirty="0">
                <a:latin typeface="Times New Roman" panose="02020603050405020304" pitchFamily="18" charset="0"/>
                <a:cs typeface="Times New Roman" panose="02020603050405020304" pitchFamily="18" charset="0"/>
              </a:rPr>
              <a:t>通常将存在多项式时间算法的问题看作是</a:t>
            </a:r>
            <a:r>
              <a:rPr lang="zh-CN" altLang="en-US" b="1" dirty="0">
                <a:solidFill>
                  <a:srgbClr val="FF0000"/>
                </a:solidFill>
                <a:latin typeface="Times New Roman" panose="02020603050405020304" pitchFamily="18" charset="0"/>
                <a:cs typeface="Times New Roman" panose="02020603050405020304" pitchFamily="18" charset="0"/>
              </a:rPr>
              <a:t>易解问题</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Easy Problem</a:t>
            </a:r>
            <a:r>
              <a:rPr lang="zh-CN" altLang="en-US"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lvl="1" algn="just"/>
            <a:r>
              <a:rPr lang="zh-CN" altLang="en-US" b="1" dirty="0">
                <a:latin typeface="Times New Roman" panose="02020603050405020304" pitchFamily="18" charset="0"/>
                <a:cs typeface="Times New Roman" panose="02020603050405020304" pitchFamily="18" charset="0"/>
              </a:rPr>
              <a:t>排序问题、查找问题、欧拉回</a:t>
            </a:r>
            <a:r>
              <a:rPr lang="zh-CN" altLang="en-US" b="1" dirty="0" smtClean="0">
                <a:latin typeface="Times New Roman" panose="02020603050405020304" pitchFamily="18" charset="0"/>
                <a:cs typeface="Times New Roman" panose="02020603050405020304" pitchFamily="18" charset="0"/>
              </a:rPr>
              <a:t>路</a:t>
            </a:r>
            <a:endParaRPr lang="en-US" altLang="zh-CN" b="1" dirty="0" smtClean="0">
              <a:latin typeface="Times New Roman" panose="02020603050405020304" pitchFamily="18" charset="0"/>
              <a:cs typeface="Times New Roman" panose="02020603050405020304" pitchFamily="18" charset="0"/>
            </a:endParaRPr>
          </a:p>
          <a:p>
            <a:pPr lvl="1" algn="just"/>
            <a:endParaRPr lang="en-US" altLang="zh-CN" b="1" dirty="0" smtClean="0">
              <a:latin typeface="Times New Roman" panose="02020603050405020304" pitchFamily="18" charset="0"/>
              <a:cs typeface="Times New Roman" panose="02020603050405020304" pitchFamily="18" charset="0"/>
            </a:endParaRPr>
          </a:p>
          <a:p>
            <a:pPr algn="just">
              <a:spcAft>
                <a:spcPts val="1200"/>
              </a:spcAft>
            </a:pPr>
            <a:r>
              <a:rPr lang="zh-CN" altLang="en-US" b="1" dirty="0">
                <a:latin typeface="Times New Roman" panose="02020603050405020304" pitchFamily="18" charset="0"/>
                <a:cs typeface="Times New Roman" panose="02020603050405020304" pitchFamily="18" charset="0"/>
              </a:rPr>
              <a:t>而</a:t>
            </a:r>
            <a:r>
              <a:rPr lang="zh-CN" altLang="en-US" b="1" dirty="0" smtClean="0">
                <a:latin typeface="Times New Roman" panose="02020603050405020304" pitchFamily="18" charset="0"/>
                <a:cs typeface="Times New Roman" panose="02020603050405020304" pitchFamily="18" charset="0"/>
              </a:rPr>
              <a:t>将</a:t>
            </a:r>
            <a:r>
              <a:rPr lang="zh-CN" altLang="en-US" b="1" dirty="0">
                <a:latin typeface="Times New Roman" panose="02020603050405020304" pitchFamily="18" charset="0"/>
                <a:cs typeface="Times New Roman" panose="02020603050405020304" pitchFamily="18" charset="0"/>
              </a:rPr>
              <a:t>需要指数时间算法解决的问题看作是</a:t>
            </a:r>
            <a:r>
              <a:rPr lang="zh-CN" altLang="en-US" b="1" dirty="0">
                <a:solidFill>
                  <a:srgbClr val="FF0000"/>
                </a:solidFill>
                <a:latin typeface="Times New Roman" panose="02020603050405020304" pitchFamily="18" charset="0"/>
                <a:cs typeface="Times New Roman" panose="02020603050405020304" pitchFamily="18" charset="0"/>
              </a:rPr>
              <a:t>难解问题</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Hard Problem</a:t>
            </a:r>
            <a:r>
              <a:rPr lang="zh-CN" altLang="en-US" b="1" dirty="0">
                <a:latin typeface="Times New Roman" panose="02020603050405020304" pitchFamily="18" charset="0"/>
                <a:cs typeface="Times New Roman" panose="02020603050405020304" pitchFamily="18" charset="0"/>
              </a:rPr>
              <a:t>）</a:t>
            </a:r>
            <a:r>
              <a:rPr lang="zh-CN" altLang="en-US" b="1" dirty="0" smtClean="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a:p>
            <a:pPr lvl="1" algn="just"/>
            <a:r>
              <a:rPr lang="en-US" altLang="zh-CN" b="1" dirty="0" smtClean="0">
                <a:latin typeface="Times New Roman" panose="02020603050405020304" pitchFamily="18" charset="0"/>
                <a:cs typeface="Times New Roman" panose="02020603050405020304" pitchFamily="18" charset="0"/>
              </a:rPr>
              <a:t>TSP</a:t>
            </a:r>
            <a:r>
              <a:rPr lang="zh-CN" altLang="en-US" b="1" dirty="0">
                <a:latin typeface="Times New Roman" panose="02020603050405020304" pitchFamily="18" charset="0"/>
                <a:cs typeface="Times New Roman" panose="02020603050405020304" pitchFamily="18" charset="0"/>
              </a:rPr>
              <a:t>问题</a:t>
            </a:r>
            <a:r>
              <a:rPr lang="zh-CN" altLang="en-US" b="1" dirty="0" smtClean="0">
                <a:latin typeface="Times New Roman" panose="02020603050405020304" pitchFamily="18" charset="0"/>
                <a:cs typeface="Times New Roman" panose="02020603050405020304" pitchFamily="18" charset="0"/>
              </a:rPr>
              <a:t>、</a:t>
            </a:r>
            <a:r>
              <a:rPr lang="en-US" altLang="zh-CN" b="1" dirty="0" err="1" smtClean="0">
                <a:latin typeface="Times New Roman" panose="02020603050405020304" pitchFamily="18" charset="0"/>
                <a:cs typeface="Times New Roman" panose="02020603050405020304" pitchFamily="18" charset="0"/>
              </a:rPr>
              <a:t>Hanio</a:t>
            </a:r>
            <a:r>
              <a:rPr lang="zh-CN" altLang="en-US" b="1" dirty="0">
                <a:latin typeface="Times New Roman" panose="02020603050405020304" pitchFamily="18" charset="0"/>
                <a:cs typeface="Times New Roman" panose="02020603050405020304" pitchFamily="18" charset="0"/>
              </a:rPr>
              <a:t>问题、</a:t>
            </a:r>
            <a:r>
              <a:rPr lang="en-US" altLang="zh-CN" b="1" dirty="0">
                <a:latin typeface="Times New Roman" panose="02020603050405020304" pitchFamily="18" charset="0"/>
                <a:cs typeface="Times New Roman" panose="02020603050405020304" pitchFamily="18" charset="0"/>
              </a:rPr>
              <a:t>Hamilton</a:t>
            </a:r>
            <a:r>
              <a:rPr lang="zh-CN" altLang="en-US" b="1" dirty="0" smtClean="0">
                <a:latin typeface="Times New Roman" panose="02020603050405020304" pitchFamily="18" charset="0"/>
                <a:cs typeface="Times New Roman" panose="02020603050405020304" pitchFamily="18" charset="0"/>
              </a:rPr>
              <a:t>回路问题</a:t>
            </a:r>
            <a:endParaRPr lang="zh-CN" altLang="en-US" b="1" dirty="0">
              <a:latin typeface="Times New Roman" panose="02020603050405020304" pitchFamily="18" charset="0"/>
              <a:cs typeface="Times New Roman" panose="02020603050405020304" pitchFamily="18" charset="0"/>
            </a:endParaRPr>
          </a:p>
          <a:p>
            <a:pPr algn="just"/>
            <a:endParaRPr lang="zh-CN" altLang="en-US" b="1" dirty="0">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defRPr/>
            </a:pPr>
            <a:fld id="{C9F3BF96-CBF7-414F-AD22-2F0A3A6E2DE0}" type="slidenum">
              <a:rPr lang="en-US" altLang="zh-CN" b="1" smtClean="0"/>
              <a:pPr>
                <a:defRPr/>
              </a:pPr>
              <a:t>75</a:t>
            </a:fld>
            <a:endParaRPr lang="en-US" altLang="zh-CN" b="1"/>
          </a:p>
        </p:txBody>
      </p:sp>
      <p:sp>
        <p:nvSpPr>
          <p:cNvPr id="2" name="矩形 1"/>
          <p:cNvSpPr/>
          <p:nvPr/>
        </p:nvSpPr>
        <p:spPr bwMode="auto">
          <a:xfrm>
            <a:off x="3347864" y="1628775"/>
            <a:ext cx="2160240" cy="576089"/>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cap="none" normalizeH="0" baseline="0" smtClean="0">
              <a:ln>
                <a:noFill/>
              </a:ln>
              <a:solidFill>
                <a:schemeClr val="tx1"/>
              </a:solidFill>
              <a:effectLst/>
              <a:latin typeface="Tahoma" pitchFamily="34" charset="0"/>
              <a:ea typeface="宋体" pitchFamily="2" charset="-122"/>
            </a:endParaRPr>
          </a:p>
        </p:txBody>
      </p:sp>
      <p:sp>
        <p:nvSpPr>
          <p:cNvPr id="8" name="矩形 7"/>
          <p:cNvSpPr/>
          <p:nvPr/>
        </p:nvSpPr>
        <p:spPr bwMode="auto">
          <a:xfrm>
            <a:off x="2911768" y="3868434"/>
            <a:ext cx="1732240" cy="576089"/>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cap="none" normalizeH="0" baseline="0" smtClean="0">
              <a:ln>
                <a:noFill/>
              </a:ln>
              <a:solidFill>
                <a:schemeClr val="tx1"/>
              </a:solidFill>
              <a:effectLst/>
              <a:latin typeface="Tahoma" pitchFamily="34" charset="0"/>
              <a:ea typeface="宋体" pitchFamily="2" charset="-122"/>
            </a:endParaRPr>
          </a:p>
        </p:txBody>
      </p:sp>
      <p:cxnSp>
        <p:nvCxnSpPr>
          <p:cNvPr id="4" name="直接箭头连接符 3"/>
          <p:cNvCxnSpPr/>
          <p:nvPr/>
        </p:nvCxnSpPr>
        <p:spPr bwMode="auto">
          <a:xfrm>
            <a:off x="5508104" y="2204864"/>
            <a:ext cx="1584176" cy="9361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箭头连接符 9"/>
          <p:cNvCxnSpPr/>
          <p:nvPr/>
        </p:nvCxnSpPr>
        <p:spPr bwMode="auto">
          <a:xfrm flipV="1">
            <a:off x="4644008" y="3212977"/>
            <a:ext cx="2448272" cy="66766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文本框 11"/>
          <p:cNvSpPr txBox="1"/>
          <p:nvPr/>
        </p:nvSpPr>
        <p:spPr>
          <a:xfrm>
            <a:off x="7042150" y="2879358"/>
            <a:ext cx="1627369" cy="523220"/>
          </a:xfrm>
          <a:prstGeom prst="rect">
            <a:avLst/>
          </a:prstGeom>
          <a:noFill/>
        </p:spPr>
        <p:txBody>
          <a:bodyPr wrap="none" rtlCol="0">
            <a:spAutoFit/>
          </a:bodyPr>
          <a:lstStyle/>
          <a:p>
            <a:r>
              <a:rPr lang="zh-CN" altLang="en-US" sz="2800" dirty="0" smtClean="0">
                <a:solidFill>
                  <a:srgbClr val="FF0000"/>
                </a:solidFill>
                <a:latin typeface="黑体" panose="02010609060101010101" pitchFamily="49" charset="-122"/>
                <a:ea typeface="黑体" panose="02010609060101010101" pitchFamily="49" charset="-122"/>
              </a:rPr>
              <a:t>问题规模</a:t>
            </a:r>
            <a:endParaRPr lang="zh-CN" altLang="en-US" sz="28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4771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易解问题与难解问题 </a:t>
            </a:r>
          </a:p>
        </p:txBody>
      </p:sp>
      <p:sp>
        <p:nvSpPr>
          <p:cNvPr id="7" name="内容占位符 6"/>
          <p:cNvSpPr>
            <a:spLocks noGrp="1"/>
          </p:cNvSpPr>
          <p:nvPr>
            <p:ph idx="1"/>
          </p:nvPr>
        </p:nvSpPr>
        <p:spPr/>
        <p:txBody>
          <a:bodyPr/>
          <a:lstStyle/>
          <a:p>
            <a:pPr algn="just">
              <a:spcAft>
                <a:spcPts val="1200"/>
              </a:spcAft>
            </a:pPr>
            <a:r>
              <a:rPr lang="zh-CN" altLang="en-US" b="1" dirty="0">
                <a:latin typeface="Times New Roman" panose="02020603050405020304" pitchFamily="18" charset="0"/>
                <a:cs typeface="Times New Roman" panose="02020603050405020304" pitchFamily="18" charset="0"/>
              </a:rPr>
              <a:t>为什么把多项式时间复杂性作为易解问题和难解问题的分界线？</a:t>
            </a:r>
          </a:p>
          <a:p>
            <a:pPr lvl="1" algn="just"/>
            <a:r>
              <a:rPr lang="zh-CN" altLang="en-US" b="1" dirty="0" smtClean="0">
                <a:latin typeface="Times New Roman" panose="02020603050405020304" pitchFamily="18" charset="0"/>
                <a:cs typeface="Times New Roman" panose="02020603050405020304" pitchFamily="18" charset="0"/>
              </a:rPr>
              <a:t>多项式</a:t>
            </a:r>
            <a:r>
              <a:rPr lang="zh-CN" altLang="en-US" b="1" dirty="0">
                <a:latin typeface="Times New Roman" panose="02020603050405020304" pitchFamily="18" charset="0"/>
                <a:cs typeface="Times New Roman" panose="02020603050405020304" pitchFamily="18" charset="0"/>
              </a:rPr>
              <a:t>函数与指数函数的增长率有本质的差别</a:t>
            </a:r>
          </a:p>
          <a:p>
            <a:pPr lvl="1" algn="just"/>
            <a:r>
              <a:rPr lang="zh-CN" altLang="en-US" b="1" dirty="0" smtClean="0">
                <a:latin typeface="Times New Roman" panose="02020603050405020304" pitchFamily="18" charset="0"/>
                <a:cs typeface="Times New Roman" panose="02020603050405020304" pitchFamily="18" charset="0"/>
              </a:rPr>
              <a:t>计算机</a:t>
            </a:r>
            <a:r>
              <a:rPr lang="zh-CN" altLang="en-US" b="1" dirty="0">
                <a:latin typeface="Times New Roman" panose="02020603050405020304" pitchFamily="18" charset="0"/>
                <a:cs typeface="Times New Roman" panose="02020603050405020304" pitchFamily="18" charset="0"/>
              </a:rPr>
              <a:t>性能的提高对多项式时间算法和指数时间算法的影响不同</a:t>
            </a:r>
          </a:p>
          <a:p>
            <a:pPr lvl="1" algn="just"/>
            <a:r>
              <a:rPr lang="zh-CN" altLang="en-US" b="1" dirty="0" smtClean="0">
                <a:latin typeface="Times New Roman" panose="02020603050405020304" pitchFamily="18" charset="0"/>
                <a:cs typeface="Times New Roman" panose="02020603050405020304" pitchFamily="18" charset="0"/>
              </a:rPr>
              <a:t>多项式时间</a:t>
            </a:r>
            <a:r>
              <a:rPr lang="zh-CN" altLang="en-US" b="1" dirty="0">
                <a:latin typeface="Times New Roman" panose="02020603050405020304" pitchFamily="18" charset="0"/>
                <a:cs typeface="Times New Roman" panose="02020603050405020304" pitchFamily="18" charset="0"/>
              </a:rPr>
              <a:t>复杂性忽略了系数，但不影响易解问题和难解问题的划分</a:t>
            </a:r>
          </a:p>
          <a:p>
            <a:pPr lvl="1" algn="just"/>
            <a:r>
              <a:rPr lang="zh-CN" altLang="en-US" b="1" dirty="0" smtClean="0">
                <a:latin typeface="Times New Roman" panose="02020603050405020304" pitchFamily="18" charset="0"/>
                <a:cs typeface="Times New Roman" panose="02020603050405020304" pitchFamily="18" charset="0"/>
              </a:rPr>
              <a:t>多项式时间</a:t>
            </a:r>
            <a:r>
              <a:rPr lang="zh-CN" altLang="en-US" b="1" dirty="0">
                <a:latin typeface="Times New Roman" panose="02020603050405020304" pitchFamily="18" charset="0"/>
                <a:cs typeface="Times New Roman" panose="02020603050405020304" pitchFamily="18" charset="0"/>
              </a:rPr>
              <a:t>复杂性的闭包</a:t>
            </a:r>
            <a:r>
              <a:rPr lang="zh-CN" altLang="en-US" b="1" dirty="0" smtClean="0">
                <a:latin typeface="Times New Roman" panose="02020603050405020304" pitchFamily="18" charset="0"/>
                <a:cs typeface="Times New Roman" panose="02020603050405020304" pitchFamily="18" charset="0"/>
              </a:rPr>
              <a:t>性和独立性</a:t>
            </a:r>
            <a:endParaRPr lang="zh-CN" altLang="en-US" b="1" dirty="0">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defRPr/>
            </a:pPr>
            <a:fld id="{C9F3BF96-CBF7-414F-AD22-2F0A3A6E2DE0}" type="slidenum">
              <a:rPr lang="en-US" altLang="zh-CN" smtClean="0"/>
              <a:pPr>
                <a:defRPr/>
              </a:pPr>
              <a:t>76</a:t>
            </a:fld>
            <a:endParaRPr lang="en-US" altLang="zh-CN"/>
          </a:p>
        </p:txBody>
      </p:sp>
      <p:pic>
        <p:nvPicPr>
          <p:cNvPr id="8" name="图片 2"/>
          <p:cNvPicPr>
            <a:picLocks noChangeAspect="1"/>
          </p:cNvPicPr>
          <p:nvPr/>
        </p:nvPicPr>
        <p:blipFill>
          <a:blip r:embed="rId3">
            <a:extLst>
              <a:ext uri="{28A0092B-C50C-407E-A947-70E740481C1C}">
                <a14:useLocalDpi xmlns:a14="http://schemas.microsoft.com/office/drawing/2010/main" val="0"/>
              </a:ext>
            </a:extLst>
          </a:blip>
          <a:srcRect l="3761" t="37399" r="5383" b="24802"/>
          <a:stretch>
            <a:fillRect/>
          </a:stretch>
        </p:blipFill>
        <p:spPr bwMode="auto">
          <a:xfrm>
            <a:off x="1054045" y="3429000"/>
            <a:ext cx="7838435"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639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不可解问题 </a:t>
            </a:r>
          </a:p>
        </p:txBody>
      </p:sp>
      <p:sp>
        <p:nvSpPr>
          <p:cNvPr id="3" name="内容占位符 2"/>
          <p:cNvSpPr>
            <a:spLocks noGrp="1"/>
          </p:cNvSpPr>
          <p:nvPr>
            <p:ph idx="1"/>
          </p:nvPr>
        </p:nvSpPr>
        <p:spPr/>
        <p:txBody>
          <a:bodyPr/>
          <a:lstStyle/>
          <a:p>
            <a:r>
              <a:rPr lang="zh-CN" altLang="en-US" b="1" dirty="0">
                <a:latin typeface="Times New Roman" panose="02020603050405020304" pitchFamily="18" charset="0"/>
                <a:cs typeface="Times New Roman" panose="02020603050405020304" pitchFamily="18" charset="0"/>
              </a:rPr>
              <a:t>不能用计算机</a:t>
            </a:r>
            <a:r>
              <a:rPr lang="zh-CN" altLang="en-US" b="1" dirty="0" smtClean="0">
                <a:latin typeface="Times New Roman" panose="02020603050405020304" pitchFamily="18" charset="0"/>
                <a:cs typeface="Times New Roman" panose="02020603050405020304" pitchFamily="18" charset="0"/>
              </a:rPr>
              <a:t>求解</a:t>
            </a:r>
            <a:r>
              <a:rPr lang="en-US" altLang="zh-CN" b="1" dirty="0" smtClean="0">
                <a:latin typeface="Times New Roman" panose="02020603050405020304" pitchFamily="18" charset="0"/>
                <a:cs typeface="Times New Roman" panose="02020603050405020304" pitchFamily="18" charset="0"/>
              </a:rPr>
              <a:t>(</a:t>
            </a:r>
            <a:r>
              <a:rPr lang="zh-CN" altLang="en-US" b="1" dirty="0" smtClean="0">
                <a:latin typeface="Times New Roman" panose="02020603050405020304" pitchFamily="18" charset="0"/>
                <a:cs typeface="Times New Roman" panose="02020603050405020304" pitchFamily="18" charset="0"/>
              </a:rPr>
              <a:t>不论</a:t>
            </a:r>
            <a:r>
              <a:rPr lang="zh-CN" altLang="en-US" b="1" dirty="0">
                <a:latin typeface="Times New Roman" panose="02020603050405020304" pitchFamily="18" charset="0"/>
                <a:cs typeface="Times New Roman" panose="02020603050405020304" pitchFamily="18" charset="0"/>
              </a:rPr>
              <a:t>耗费多少</a:t>
            </a:r>
            <a:r>
              <a:rPr lang="zh-CN" altLang="en-US" b="1" dirty="0" smtClean="0">
                <a:latin typeface="Times New Roman" panose="02020603050405020304" pitchFamily="18" charset="0"/>
                <a:cs typeface="Times New Roman" panose="02020603050405020304" pitchFamily="18" charset="0"/>
              </a:rPr>
              <a:t>时间</a:t>
            </a:r>
            <a:r>
              <a:rPr lang="en-US" altLang="zh-CN" b="1" dirty="0" smtClean="0">
                <a:latin typeface="Times New Roman" panose="02020603050405020304" pitchFamily="18" charset="0"/>
                <a:cs typeface="Times New Roman" panose="02020603050405020304" pitchFamily="18" charset="0"/>
              </a:rPr>
              <a:t>)</a:t>
            </a:r>
            <a:r>
              <a:rPr lang="zh-CN" altLang="en-US" b="1" dirty="0" smtClean="0">
                <a:latin typeface="Times New Roman" panose="02020603050405020304" pitchFamily="18" charset="0"/>
                <a:cs typeface="Times New Roman" panose="02020603050405020304" pitchFamily="18" charset="0"/>
              </a:rPr>
              <a:t>的</a:t>
            </a:r>
            <a:r>
              <a:rPr lang="zh-CN" altLang="en-US" b="1" dirty="0">
                <a:latin typeface="Times New Roman" panose="02020603050405020304" pitchFamily="18" charset="0"/>
                <a:cs typeface="Times New Roman" panose="02020603050405020304" pitchFamily="18" charset="0"/>
              </a:rPr>
              <a:t>问题称为</a:t>
            </a:r>
            <a:r>
              <a:rPr lang="zh-CN" altLang="en-US" b="1" dirty="0">
                <a:solidFill>
                  <a:srgbClr val="FF0000"/>
                </a:solidFill>
                <a:latin typeface="Times New Roman" panose="02020603050405020304" pitchFamily="18" charset="0"/>
                <a:cs typeface="Times New Roman" panose="02020603050405020304" pitchFamily="18" charset="0"/>
              </a:rPr>
              <a:t>不可解</a:t>
            </a:r>
            <a:r>
              <a:rPr lang="zh-CN" altLang="en-US" b="1" dirty="0" smtClean="0">
                <a:solidFill>
                  <a:srgbClr val="FF0000"/>
                </a:solidFill>
                <a:latin typeface="Times New Roman" panose="02020603050405020304" pitchFamily="18" charset="0"/>
                <a:cs typeface="Times New Roman" panose="02020603050405020304" pitchFamily="18" charset="0"/>
              </a:rPr>
              <a:t>问题</a:t>
            </a:r>
            <a:r>
              <a:rPr lang="en-US" altLang="zh-CN" b="1" dirty="0" smtClean="0">
                <a:latin typeface="Times New Roman" panose="02020603050405020304" pitchFamily="18" charset="0"/>
                <a:cs typeface="Times New Roman" panose="02020603050405020304" pitchFamily="18" charset="0"/>
              </a:rPr>
              <a:t>(</a:t>
            </a:r>
            <a:r>
              <a:rPr lang="en-US" altLang="zh-CN" b="1" dirty="0" err="1" smtClean="0">
                <a:latin typeface="Times New Roman" panose="02020603050405020304" pitchFamily="18" charset="0"/>
                <a:cs typeface="Times New Roman" panose="02020603050405020304" pitchFamily="18" charset="0"/>
              </a:rPr>
              <a:t>Unsoluble</a:t>
            </a:r>
            <a:r>
              <a:rPr lang="en-US" altLang="zh-CN" b="1" dirty="0" smtClean="0">
                <a:latin typeface="Times New Roman" panose="02020603050405020304" pitchFamily="18" charset="0"/>
                <a:cs typeface="Times New Roman" panose="02020603050405020304" pitchFamily="18" charset="0"/>
              </a:rPr>
              <a:t> Problem)</a:t>
            </a:r>
          </a:p>
          <a:p>
            <a:pPr lvl="1">
              <a:spcBef>
                <a:spcPts val="1200"/>
              </a:spcBef>
            </a:pPr>
            <a:r>
              <a:rPr lang="zh-CN" altLang="en-US" b="1" dirty="0" smtClean="0">
                <a:latin typeface="Times New Roman" panose="02020603050405020304" pitchFamily="18" charset="0"/>
                <a:cs typeface="Times New Roman" panose="02020603050405020304" pitchFamily="18" charset="0"/>
                <a:hlinkClick r:id="rId3" action="ppaction://hlinkpres?slideindex=1&amp;slidetitle="/>
              </a:rPr>
              <a:t>图灵</a:t>
            </a:r>
            <a:r>
              <a:rPr lang="zh-CN" altLang="en-US" b="1" dirty="0" smtClean="0">
                <a:latin typeface="Times New Roman" panose="02020603050405020304" pitchFamily="18" charset="0"/>
                <a:cs typeface="Times New Roman" panose="02020603050405020304" pitchFamily="18" charset="0"/>
              </a:rPr>
              <a:t>停机问题</a:t>
            </a:r>
            <a:r>
              <a:rPr lang="en-US" altLang="zh-CN" b="1" dirty="0">
                <a:latin typeface="Times New Roman" panose="02020603050405020304" pitchFamily="18" charset="0"/>
                <a:cs typeface="Times New Roman" panose="02020603050405020304" pitchFamily="18" charset="0"/>
              </a:rPr>
              <a:t>(Turing Halting Problem)</a:t>
            </a:r>
            <a:endParaRPr lang="zh-CN" altLang="en-US"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pPr>
                <a:defRPr/>
              </a:pPr>
              <a:t>77</a:t>
            </a:fld>
            <a:endParaRPr lang="en-US" altLang="zh-CN"/>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1640" y="3501008"/>
            <a:ext cx="5248000" cy="2952000"/>
          </a:xfrm>
          <a:prstGeom prst="rect">
            <a:avLst/>
          </a:prstGeom>
        </p:spPr>
      </p:pic>
    </p:spTree>
    <p:extLst>
      <p:ext uri="{BB962C8B-B14F-4D97-AF65-F5344CB8AC3E}">
        <p14:creationId xmlns:p14="http://schemas.microsoft.com/office/powerpoint/2010/main" val="22986074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P</a:t>
            </a:r>
            <a:r>
              <a:rPr lang="zh-CN" altLang="en-US" dirty="0">
                <a:latin typeface="Arial" panose="020B0604020202020204" pitchFamily="34" charset="0"/>
                <a:cs typeface="Arial" panose="020B0604020202020204" pitchFamily="34" charset="0"/>
              </a:rPr>
              <a:t>类问题和</a:t>
            </a:r>
            <a:r>
              <a:rPr lang="en-US" altLang="zh-CN" dirty="0">
                <a:latin typeface="Arial" panose="020B0604020202020204" pitchFamily="34" charset="0"/>
                <a:cs typeface="Arial" panose="020B0604020202020204" pitchFamily="34" charset="0"/>
              </a:rPr>
              <a:t>NP</a:t>
            </a:r>
            <a:r>
              <a:rPr lang="zh-CN" altLang="en-US" dirty="0">
                <a:latin typeface="Arial" panose="020B0604020202020204" pitchFamily="34" charset="0"/>
                <a:cs typeface="Arial" panose="020B0604020202020204" pitchFamily="34" charset="0"/>
              </a:rPr>
              <a:t>类问题</a:t>
            </a:r>
          </a:p>
        </p:txBody>
      </p:sp>
      <p:sp>
        <p:nvSpPr>
          <p:cNvPr id="3" name="内容占位符 2"/>
          <p:cNvSpPr>
            <a:spLocks noGrp="1"/>
          </p:cNvSpPr>
          <p:nvPr>
            <p:ph idx="1"/>
          </p:nvPr>
        </p:nvSpPr>
        <p:spPr/>
        <p:txBody>
          <a:bodyPr/>
          <a:lstStyle/>
          <a:p>
            <a:r>
              <a:rPr lang="zh-CN" altLang="en-US" b="1" dirty="0" smtClean="0">
                <a:latin typeface="Times New Roman" panose="02020603050405020304" pitchFamily="18" charset="0"/>
                <a:cs typeface="Times New Roman" panose="02020603050405020304" pitchFamily="18" charset="0"/>
              </a:rPr>
              <a:t>判定问题</a:t>
            </a:r>
            <a:endParaRPr lang="en-US" altLang="zh-CN" b="1" dirty="0" smtClean="0">
              <a:latin typeface="Times New Roman" panose="02020603050405020304" pitchFamily="18" charset="0"/>
              <a:cs typeface="Times New Roman" panose="02020603050405020304" pitchFamily="18" charset="0"/>
            </a:endParaRPr>
          </a:p>
          <a:p>
            <a:r>
              <a:rPr lang="zh-CN" altLang="en-US" b="1" dirty="0">
                <a:latin typeface="Times New Roman" panose="02020603050405020304" pitchFamily="18" charset="0"/>
                <a:cs typeface="Times New Roman" panose="02020603050405020304" pitchFamily="18" charset="0"/>
              </a:rPr>
              <a:t>确定性算法与</a:t>
            </a:r>
            <a:r>
              <a:rPr lang="en-US" altLang="zh-CN" b="1" dirty="0">
                <a:latin typeface="Times New Roman" panose="02020603050405020304" pitchFamily="18" charset="0"/>
                <a:cs typeface="Times New Roman" panose="02020603050405020304" pitchFamily="18" charset="0"/>
              </a:rPr>
              <a:t>P</a:t>
            </a:r>
            <a:r>
              <a:rPr lang="zh-CN" altLang="en-US" b="1" dirty="0">
                <a:latin typeface="Times New Roman" panose="02020603050405020304" pitchFamily="18" charset="0"/>
                <a:cs typeface="Times New Roman" panose="02020603050405020304" pitchFamily="18" charset="0"/>
              </a:rPr>
              <a:t>类</a:t>
            </a:r>
            <a:r>
              <a:rPr lang="zh-CN" altLang="en-US" b="1" dirty="0" smtClean="0">
                <a:latin typeface="Times New Roman" panose="02020603050405020304" pitchFamily="18" charset="0"/>
                <a:cs typeface="Times New Roman" panose="02020603050405020304" pitchFamily="18" charset="0"/>
              </a:rPr>
              <a:t>问题</a:t>
            </a:r>
            <a:endParaRPr lang="en-US" altLang="zh-CN" b="1" dirty="0" smtClean="0">
              <a:latin typeface="Times New Roman" panose="02020603050405020304" pitchFamily="18" charset="0"/>
              <a:cs typeface="Times New Roman" panose="02020603050405020304" pitchFamily="18" charset="0"/>
            </a:endParaRPr>
          </a:p>
          <a:p>
            <a:r>
              <a:rPr lang="zh-CN" altLang="en-US" b="1" dirty="0">
                <a:latin typeface="Times New Roman" panose="02020603050405020304" pitchFamily="18" charset="0"/>
                <a:cs typeface="Times New Roman" panose="02020603050405020304" pitchFamily="18" charset="0"/>
              </a:rPr>
              <a:t>非确定性算法与</a:t>
            </a:r>
            <a:r>
              <a:rPr lang="en-US" altLang="zh-CN" b="1" dirty="0">
                <a:latin typeface="Times New Roman" panose="02020603050405020304" pitchFamily="18" charset="0"/>
                <a:cs typeface="Times New Roman" panose="02020603050405020304" pitchFamily="18" charset="0"/>
              </a:rPr>
              <a:t>NP</a:t>
            </a:r>
            <a:r>
              <a:rPr lang="zh-CN" altLang="en-US" b="1" dirty="0">
                <a:latin typeface="Times New Roman" panose="02020603050405020304" pitchFamily="18" charset="0"/>
                <a:cs typeface="Times New Roman" panose="02020603050405020304" pitchFamily="18" charset="0"/>
              </a:rPr>
              <a:t>类</a:t>
            </a:r>
            <a:r>
              <a:rPr lang="zh-CN" altLang="en-US" b="1" dirty="0" smtClean="0">
                <a:latin typeface="Times New Roman" panose="02020603050405020304" pitchFamily="18" charset="0"/>
                <a:cs typeface="Times New Roman" panose="02020603050405020304" pitchFamily="18" charset="0"/>
              </a:rPr>
              <a:t>问题</a:t>
            </a:r>
            <a:endParaRPr lang="zh-CN" altLang="en-US"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pPr>
                <a:defRPr/>
              </a:pPr>
              <a:t>78</a:t>
            </a:fld>
            <a:endParaRPr lang="en-US" altLang="zh-CN"/>
          </a:p>
        </p:txBody>
      </p:sp>
    </p:spTree>
    <p:extLst>
      <p:ext uri="{BB962C8B-B14F-4D97-AF65-F5344CB8AC3E}">
        <p14:creationId xmlns:p14="http://schemas.microsoft.com/office/powerpoint/2010/main" val="319585848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Arial" panose="020B0604020202020204" pitchFamily="34" charset="0"/>
                <a:cs typeface="Arial" panose="020B0604020202020204" pitchFamily="34" charset="0"/>
              </a:rPr>
              <a:t>判定问题</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p:txBody>
          <a:bodyPr/>
          <a:lstStyle/>
          <a:p>
            <a:r>
              <a:rPr lang="zh-CN" altLang="en-US" b="1" dirty="0" smtClean="0">
                <a:latin typeface="Times New Roman" panose="02020603050405020304" pitchFamily="18" charset="0"/>
                <a:cs typeface="Times New Roman" panose="02020603050405020304" pitchFamily="18" charset="0"/>
              </a:rPr>
              <a:t>一</a:t>
            </a:r>
            <a:r>
              <a:rPr lang="zh-CN" altLang="en-US" b="1" dirty="0">
                <a:latin typeface="Times New Roman" panose="02020603050405020304" pitchFamily="18" charset="0"/>
                <a:cs typeface="Times New Roman" panose="02020603050405020304" pitchFamily="18" charset="0"/>
              </a:rPr>
              <a:t>个</a:t>
            </a:r>
            <a:r>
              <a:rPr lang="zh-CN" altLang="en-US" b="1" dirty="0">
                <a:solidFill>
                  <a:srgbClr val="FF0000"/>
                </a:solidFill>
                <a:latin typeface="Times New Roman" panose="02020603050405020304" pitchFamily="18" charset="0"/>
                <a:cs typeface="Times New Roman" panose="02020603050405020304" pitchFamily="18" charset="0"/>
              </a:rPr>
              <a:t>判定问题（</a:t>
            </a:r>
            <a:r>
              <a:rPr lang="en-US" altLang="zh-CN" b="1" dirty="0">
                <a:solidFill>
                  <a:srgbClr val="FF0000"/>
                </a:solidFill>
                <a:latin typeface="Times New Roman" panose="02020603050405020304" pitchFamily="18" charset="0"/>
                <a:cs typeface="Times New Roman" panose="02020603050405020304" pitchFamily="18" charset="0"/>
              </a:rPr>
              <a:t>Decision Problem</a:t>
            </a:r>
            <a:r>
              <a:rPr lang="zh-CN" altLang="en-US" b="1" dirty="0">
                <a:solidFill>
                  <a:srgbClr val="FF0000"/>
                </a:solidFill>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是仅仅要求回答</a:t>
            </a:r>
            <a:r>
              <a:rPr lang="zh-CN" altLang="en-US" b="1" dirty="0">
                <a:latin typeface="+mn-ea"/>
                <a:ea typeface="+mn-ea"/>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yes</a:t>
            </a:r>
            <a:r>
              <a:rPr lang="en-US" altLang="zh-CN" b="1" dirty="0">
                <a:latin typeface="+mn-ea"/>
                <a:ea typeface="+mn-ea"/>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或</a:t>
            </a:r>
            <a:r>
              <a:rPr lang="zh-CN" altLang="en-US" b="1" dirty="0">
                <a:latin typeface="+mn-ea"/>
                <a:ea typeface="+mn-ea"/>
                <a:cs typeface="Times New Roman" panose="02020603050405020304" pitchFamily="18" charset="0"/>
              </a:rPr>
              <a:t>“</a:t>
            </a:r>
            <a:r>
              <a:rPr lang="en-US" altLang="zh-CN" b="1" dirty="0" smtClean="0">
                <a:latin typeface="Times New Roman" panose="02020603050405020304" pitchFamily="18" charset="0"/>
                <a:cs typeface="Times New Roman" panose="02020603050405020304" pitchFamily="18" charset="0"/>
              </a:rPr>
              <a:t>no</a:t>
            </a:r>
            <a:r>
              <a:rPr lang="en-US" altLang="zh-CN" b="1" dirty="0" smtClean="0">
                <a:latin typeface="+mn-ea"/>
                <a:cs typeface="Times New Roman" panose="02020603050405020304" pitchFamily="18" charset="0"/>
              </a:rPr>
              <a:t>”</a:t>
            </a:r>
            <a:r>
              <a:rPr lang="zh-CN" altLang="en-US" b="1" dirty="0" smtClean="0">
                <a:latin typeface="Times New Roman" panose="02020603050405020304" pitchFamily="18" charset="0"/>
                <a:cs typeface="Times New Roman" panose="02020603050405020304" pitchFamily="18" charset="0"/>
              </a:rPr>
              <a:t>的问题</a:t>
            </a:r>
            <a:endParaRPr lang="en-US" altLang="zh-CN" b="1" dirty="0" smtClean="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r>
              <a:rPr lang="zh-CN" altLang="en-US" b="1" dirty="0">
                <a:latin typeface="Times New Roman" panose="02020603050405020304" pitchFamily="18" charset="0"/>
                <a:cs typeface="Times New Roman" panose="02020603050405020304" pitchFamily="18" charset="0"/>
              </a:rPr>
              <a:t>判定问题的重要</a:t>
            </a:r>
            <a:r>
              <a:rPr lang="zh-CN" altLang="en-US" b="1" dirty="0" smtClean="0">
                <a:latin typeface="Times New Roman" panose="02020603050405020304" pitchFamily="18" charset="0"/>
                <a:cs typeface="Times New Roman" panose="02020603050405020304" pitchFamily="18" charset="0"/>
              </a:rPr>
              <a:t>特性</a:t>
            </a:r>
            <a:r>
              <a:rPr lang="en-US" altLang="zh-CN" b="1" dirty="0" smtClean="0">
                <a:latin typeface="+mn-ea"/>
                <a:ea typeface="+mn-ea"/>
                <a:cs typeface="Times New Roman" panose="02020603050405020304" pitchFamily="18" charset="0"/>
              </a:rPr>
              <a:t>——</a:t>
            </a:r>
            <a:r>
              <a:rPr lang="zh-CN" altLang="en-US" b="1" dirty="0" smtClean="0">
                <a:solidFill>
                  <a:srgbClr val="FF0000"/>
                </a:solidFill>
                <a:latin typeface="Times New Roman" panose="02020603050405020304" pitchFamily="18" charset="0"/>
                <a:cs typeface="Times New Roman" panose="02020603050405020304" pitchFamily="18" charset="0"/>
              </a:rPr>
              <a:t>证明</a:t>
            </a:r>
            <a:r>
              <a:rPr lang="zh-CN" altLang="en-US" b="1" dirty="0" smtClean="0">
                <a:latin typeface="Times New Roman" panose="02020603050405020304" pitchFamily="18" charset="0"/>
                <a:cs typeface="Times New Roman" panose="02020603050405020304" pitchFamily="18" charset="0"/>
              </a:rPr>
              <a:t>比</a:t>
            </a:r>
            <a:r>
              <a:rPr lang="zh-CN" altLang="en-US" b="1" dirty="0" smtClean="0">
                <a:solidFill>
                  <a:srgbClr val="FF0000"/>
                </a:solidFill>
                <a:latin typeface="Times New Roman" panose="02020603050405020304" pitchFamily="18" charset="0"/>
                <a:cs typeface="Times New Roman" panose="02020603050405020304" pitchFamily="18" charset="0"/>
              </a:rPr>
              <a:t>求解</a:t>
            </a:r>
            <a:r>
              <a:rPr lang="zh-CN" altLang="en-US" b="1" dirty="0" smtClean="0">
                <a:latin typeface="Times New Roman" panose="02020603050405020304" pitchFamily="18" charset="0"/>
                <a:cs typeface="Times New Roman" panose="02020603050405020304" pitchFamily="18" charset="0"/>
              </a:rPr>
              <a:t>易</a:t>
            </a:r>
            <a:endParaRPr lang="zh-CN" altLang="en-US" b="1" dirty="0">
              <a:latin typeface="Times New Roman" panose="02020603050405020304" pitchFamily="18" charset="0"/>
              <a:cs typeface="Times New Roman" panose="02020603050405020304" pitchFamily="18" charset="0"/>
            </a:endParaRPr>
          </a:p>
          <a:p>
            <a:endParaRPr lang="en-US" altLang="zh-CN" b="1" dirty="0" smtClean="0">
              <a:latin typeface="Times New Roman" panose="02020603050405020304" pitchFamily="18" charset="0"/>
              <a:cs typeface="Times New Roman" panose="02020603050405020304" pitchFamily="18" charset="0"/>
            </a:endParaRPr>
          </a:p>
          <a:p>
            <a:r>
              <a:rPr lang="zh-CN" altLang="en-US" b="1" dirty="0">
                <a:latin typeface="Times New Roman" panose="02020603050405020304" pitchFamily="18" charset="0"/>
                <a:cs typeface="Times New Roman" panose="02020603050405020304" pitchFamily="18" charset="0"/>
              </a:rPr>
              <a:t>判定问题→语言的识别问题→计算模型</a:t>
            </a:r>
          </a:p>
          <a:p>
            <a:endParaRPr lang="zh-CN" altLang="en-US"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pPr>
                <a:defRPr/>
              </a:pPr>
              <a:t>79</a:t>
            </a:fld>
            <a:endParaRPr lang="en-US" altLang="zh-CN"/>
          </a:p>
        </p:txBody>
      </p:sp>
    </p:spTree>
    <p:extLst>
      <p:ext uri="{BB962C8B-B14F-4D97-AF65-F5344CB8AC3E}">
        <p14:creationId xmlns:p14="http://schemas.microsoft.com/office/powerpoint/2010/main" val="1587757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参考书目</a:t>
            </a:r>
            <a:endParaRPr lang="zh-CN" altLang="en-US" dirty="0"/>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pPr>
                <a:defRPr/>
              </a:pPr>
              <a:t>8</a:t>
            </a:fld>
            <a:endParaRPr lang="en-US" altLang="zh-CN"/>
          </a:p>
        </p:txBody>
      </p:sp>
      <p:sp>
        <p:nvSpPr>
          <p:cNvPr id="6" name="矩形 3"/>
          <p:cNvSpPr>
            <a:spLocks noChangeArrowheads="1"/>
          </p:cNvSpPr>
          <p:nvPr/>
        </p:nvSpPr>
        <p:spPr bwMode="auto">
          <a:xfrm>
            <a:off x="311150" y="1710457"/>
            <a:ext cx="8569325"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800100" indent="-3429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lnSpc>
                <a:spcPct val="125000"/>
              </a:lnSpc>
              <a:spcBef>
                <a:spcPct val="0"/>
              </a:spcBef>
              <a:buFontTx/>
              <a:buNone/>
            </a:pPr>
            <a:r>
              <a:rPr lang="zh-CN" altLang="en-US" sz="28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主要教材</a:t>
            </a:r>
            <a:endParaRPr lang="en-US" altLang="zh-CN" sz="2800" b="1"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a:p>
            <a:pPr lvl="1" algn="just">
              <a:lnSpc>
                <a:spcPct val="125000"/>
              </a:lnSpc>
              <a:spcBef>
                <a:spcPct val="0"/>
              </a:spcBef>
              <a:buFont typeface="Wingdings" panose="05000000000000000000" pitchFamily="2" charset="2"/>
              <a:buChar char="n"/>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王</a:t>
            </a:r>
            <a:r>
              <a:rPr kumimoji="1"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晓东</a:t>
            </a:r>
            <a:r>
              <a:rPr kumimoji="1"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400" b="1" dirty="0">
                <a:latin typeface="Times New Roman" panose="02020603050405020304" pitchFamily="18" charset="0"/>
                <a:ea typeface="黑体" panose="02010609060101010101" pitchFamily="49" charset="-122"/>
                <a:cs typeface="Times New Roman" panose="02020603050405020304" pitchFamily="18" charset="0"/>
              </a:rPr>
              <a:t>算法设计与分析</a:t>
            </a:r>
            <a:r>
              <a:rPr kumimoji="1"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400" dirty="0">
                <a:latin typeface="Times New Roman" panose="02020603050405020304" pitchFamily="18" charset="0"/>
                <a:ea typeface="黑体" panose="02010609060101010101" pitchFamily="49" charset="-122"/>
                <a:cs typeface="Times New Roman" panose="02020603050405020304" pitchFamily="18" charset="0"/>
              </a:rPr>
              <a:t>电子工业</a:t>
            </a:r>
            <a:r>
              <a:rPr kumimoji="1"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出版社</a:t>
            </a:r>
          </a:p>
          <a:p>
            <a:pPr algn="just">
              <a:lnSpc>
                <a:spcPct val="125000"/>
              </a:lnSpc>
              <a:spcBef>
                <a:spcPct val="0"/>
              </a:spcBef>
              <a:buFontTx/>
              <a:buNone/>
            </a:pPr>
            <a:r>
              <a:rPr lang="zh-CN" altLang="en-US" sz="2800" b="1" dirty="0" smtClean="0">
                <a:solidFill>
                  <a:srgbClr val="0000FF"/>
                </a:solidFill>
                <a:latin typeface="黑体" panose="02010609060101010101" pitchFamily="49" charset="-122"/>
                <a:ea typeface="黑体" panose="02010609060101010101" pitchFamily="49" charset="-122"/>
                <a:cs typeface="Times New Roman" panose="02020603050405020304" pitchFamily="18" charset="0"/>
              </a:rPr>
              <a:t>参考教材</a:t>
            </a:r>
            <a:endParaRPr lang="en-US" altLang="zh-CN" sz="2800" b="1"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a:p>
            <a:pPr lvl="1" algn="just">
              <a:lnSpc>
                <a:spcPct val="125000"/>
              </a:lnSpc>
              <a:spcBef>
                <a:spcPct val="0"/>
              </a:spcBef>
              <a:buFont typeface="Wingdings" panose="05000000000000000000" pitchFamily="2" charset="2"/>
              <a:buChar char="n"/>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Alfred V.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Aho</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John E. Hopcroft, Jeffrey D. Ullman. </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The Design and Analysis of Computer Algorithms</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1974</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年影印本，铁道出版社</a:t>
            </a:r>
          </a:p>
          <a:p>
            <a:pPr lvl="1" algn="just">
              <a:lnSpc>
                <a:spcPct val="125000"/>
              </a:lnSpc>
              <a:spcBef>
                <a:spcPct val="0"/>
              </a:spcBef>
              <a:buFont typeface="Wingdings" panose="05000000000000000000" pitchFamily="2" charset="2"/>
              <a:buChar char="n"/>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Alfred V.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Aho</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John E. Hopcroft, Jeffrey D. Ullman.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数据结构与算法</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1983</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年影印本，清华大学出版社</a:t>
            </a:r>
          </a:p>
          <a:p>
            <a:pPr lvl="1" algn="just">
              <a:lnSpc>
                <a:spcPct val="125000"/>
              </a:lnSpc>
              <a:spcBef>
                <a:spcPct val="0"/>
              </a:spcBef>
              <a:buFont typeface="Wingdings" panose="05000000000000000000" pitchFamily="2" charset="2"/>
              <a:buChar char="n"/>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Thomas H.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Cormen</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等</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算法导论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MIT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版影印本，高教出版社</a:t>
            </a:r>
          </a:p>
        </p:txBody>
      </p:sp>
    </p:spTree>
    <p:extLst>
      <p:ext uri="{BB962C8B-B14F-4D97-AF65-F5344CB8AC3E}">
        <p14:creationId xmlns:p14="http://schemas.microsoft.com/office/powerpoint/2010/main" val="28922014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确定性算法与</a:t>
            </a:r>
            <a:r>
              <a:rPr lang="en-US" altLang="zh-CN" dirty="0">
                <a:latin typeface="Arial" panose="020B0604020202020204" pitchFamily="34" charset="0"/>
                <a:cs typeface="Arial" panose="020B0604020202020204" pitchFamily="34" charset="0"/>
              </a:rPr>
              <a:t>P</a:t>
            </a:r>
            <a:r>
              <a:rPr lang="zh-CN" altLang="en-US" dirty="0">
                <a:latin typeface="Arial" panose="020B0604020202020204" pitchFamily="34" charset="0"/>
                <a:cs typeface="Arial" panose="020B0604020202020204" pitchFamily="34" charset="0"/>
              </a:rPr>
              <a:t>类问题 </a:t>
            </a:r>
          </a:p>
        </p:txBody>
      </p:sp>
      <p:sp>
        <p:nvSpPr>
          <p:cNvPr id="3" name="内容占位符 2"/>
          <p:cNvSpPr>
            <a:spLocks noGrp="1"/>
          </p:cNvSpPr>
          <p:nvPr>
            <p:ph idx="1"/>
          </p:nvPr>
        </p:nvSpPr>
        <p:spPr/>
        <p:txBody>
          <a:bodyPr/>
          <a:lstStyle/>
          <a:p>
            <a:pPr algn="just">
              <a:spcAft>
                <a:spcPts val="1200"/>
              </a:spcAft>
            </a:pPr>
            <a:r>
              <a:rPr lang="zh-CN" altLang="en-US" sz="2800" b="1" dirty="0" smtClean="0">
                <a:solidFill>
                  <a:srgbClr val="FF0000"/>
                </a:solidFill>
                <a:latin typeface="Times New Roman" panose="02020603050405020304" pitchFamily="18" charset="0"/>
                <a:cs typeface="Times New Roman" panose="02020603050405020304" pitchFamily="18" charset="0"/>
              </a:rPr>
              <a:t>定义</a:t>
            </a:r>
            <a:r>
              <a:rPr lang="en-US" altLang="zh-CN" sz="2800" b="1" dirty="0" smtClean="0">
                <a:solidFill>
                  <a:srgbClr val="FF0000"/>
                </a:solidFill>
                <a:latin typeface="Times New Roman" panose="02020603050405020304" pitchFamily="18" charset="0"/>
                <a:cs typeface="Times New Roman" panose="02020603050405020304" pitchFamily="18" charset="0"/>
              </a:rPr>
              <a:t>1  </a:t>
            </a:r>
            <a:r>
              <a:rPr lang="zh-CN" altLang="en-US" sz="2800" b="1" dirty="0">
                <a:latin typeface="Times New Roman" panose="02020603050405020304" pitchFamily="18" charset="0"/>
                <a:cs typeface="Times New Roman" panose="02020603050405020304" pitchFamily="18" charset="0"/>
              </a:rPr>
              <a:t>设</a:t>
            </a:r>
            <a:r>
              <a:rPr lang="en-US" altLang="zh-CN" sz="2800" b="1" dirty="0">
                <a:latin typeface="Times New Roman" panose="02020603050405020304" pitchFamily="18" charset="0"/>
                <a:cs typeface="Times New Roman" panose="02020603050405020304" pitchFamily="18" charset="0"/>
              </a:rPr>
              <a:t>A</a:t>
            </a:r>
            <a:r>
              <a:rPr lang="zh-CN" altLang="en-US" sz="2800" b="1" dirty="0">
                <a:latin typeface="Times New Roman" panose="02020603050405020304" pitchFamily="18" charset="0"/>
                <a:cs typeface="Times New Roman" panose="02020603050405020304" pitchFamily="18" charset="0"/>
              </a:rPr>
              <a:t>是求解问题</a:t>
            </a:r>
            <a:r>
              <a:rPr lang="en-US" altLang="zh-CN" sz="2800" b="1" dirty="0">
                <a:latin typeface="Times New Roman" panose="02020603050405020304" pitchFamily="18" charset="0"/>
                <a:cs typeface="Times New Roman" panose="02020603050405020304" pitchFamily="18" charset="0"/>
              </a:rPr>
              <a:t>Π</a:t>
            </a:r>
            <a:r>
              <a:rPr lang="zh-CN" altLang="en-US" sz="2800" b="1" dirty="0">
                <a:latin typeface="Times New Roman" panose="02020603050405020304" pitchFamily="18" charset="0"/>
                <a:cs typeface="Times New Roman" panose="02020603050405020304" pitchFamily="18" charset="0"/>
              </a:rPr>
              <a:t>的一个算法，如果在算法的整个执行过程中，每一步只有一个确定的选择，则称算法</a:t>
            </a:r>
            <a:r>
              <a:rPr lang="en-US" altLang="zh-CN" sz="2800" b="1" dirty="0">
                <a:latin typeface="Times New Roman" panose="02020603050405020304" pitchFamily="18" charset="0"/>
                <a:cs typeface="Times New Roman" panose="02020603050405020304" pitchFamily="18" charset="0"/>
              </a:rPr>
              <a:t>A</a:t>
            </a:r>
            <a:r>
              <a:rPr lang="zh-CN" altLang="en-US" sz="2800" b="1" dirty="0">
                <a:latin typeface="Times New Roman" panose="02020603050405020304" pitchFamily="18" charset="0"/>
                <a:cs typeface="Times New Roman" panose="02020603050405020304" pitchFamily="18" charset="0"/>
              </a:rPr>
              <a:t>是</a:t>
            </a:r>
            <a:r>
              <a:rPr lang="zh-CN" altLang="en-US" sz="2800" b="1" dirty="0" smtClean="0">
                <a:solidFill>
                  <a:srgbClr val="FF0000"/>
                </a:solidFill>
                <a:latin typeface="Times New Roman" panose="02020603050405020304" pitchFamily="18" charset="0"/>
                <a:cs typeface="Times New Roman" panose="02020603050405020304" pitchFamily="18" charset="0"/>
              </a:rPr>
              <a:t>确定性</a:t>
            </a:r>
            <a:r>
              <a:rPr lang="en-US" altLang="zh-CN" sz="2800" b="1" dirty="0" smtClean="0">
                <a:solidFill>
                  <a:srgbClr val="FF0000"/>
                </a:solidFill>
                <a:latin typeface="Times New Roman" panose="02020603050405020304" pitchFamily="18" charset="0"/>
                <a:cs typeface="Times New Roman" panose="02020603050405020304" pitchFamily="18" charset="0"/>
              </a:rPr>
              <a:t>(Determinism)</a:t>
            </a:r>
            <a:r>
              <a:rPr lang="zh-CN" altLang="en-US" sz="2800" b="1" dirty="0" smtClean="0">
                <a:solidFill>
                  <a:srgbClr val="FF0000"/>
                </a:solidFill>
                <a:latin typeface="Times New Roman" panose="02020603050405020304" pitchFamily="18" charset="0"/>
                <a:cs typeface="Times New Roman" panose="02020603050405020304" pitchFamily="18" charset="0"/>
              </a:rPr>
              <a:t>算法</a:t>
            </a:r>
            <a:endParaRPr lang="zh-CN" altLang="en-US" sz="2800" b="1" dirty="0">
              <a:latin typeface="Times New Roman" panose="02020603050405020304" pitchFamily="18" charset="0"/>
              <a:cs typeface="Times New Roman" panose="02020603050405020304" pitchFamily="18" charset="0"/>
            </a:endParaRPr>
          </a:p>
          <a:p>
            <a:pPr algn="just"/>
            <a:r>
              <a:rPr lang="zh-CN" altLang="en-US" sz="2800" b="1" dirty="0" smtClean="0">
                <a:solidFill>
                  <a:srgbClr val="FF0000"/>
                </a:solidFill>
                <a:latin typeface="Times New Roman" panose="02020603050405020304" pitchFamily="18" charset="0"/>
                <a:cs typeface="Times New Roman" panose="02020603050405020304" pitchFamily="18" charset="0"/>
              </a:rPr>
              <a:t>定义</a:t>
            </a:r>
            <a:r>
              <a:rPr lang="en-US" altLang="zh-CN" sz="2800" b="1" dirty="0" smtClean="0">
                <a:solidFill>
                  <a:srgbClr val="FF0000"/>
                </a:solidFill>
                <a:latin typeface="Times New Roman" panose="02020603050405020304" pitchFamily="18" charset="0"/>
                <a:cs typeface="Times New Roman" panose="02020603050405020304" pitchFamily="18" charset="0"/>
              </a:rPr>
              <a:t>2  </a:t>
            </a:r>
            <a:r>
              <a:rPr lang="zh-CN" altLang="en-US" sz="2800" b="1" dirty="0">
                <a:latin typeface="Times New Roman" panose="02020603050405020304" pitchFamily="18" charset="0"/>
                <a:cs typeface="Times New Roman" panose="02020603050405020304" pitchFamily="18" charset="0"/>
              </a:rPr>
              <a:t>如果对于某个判定问题</a:t>
            </a:r>
            <a:r>
              <a:rPr lang="en-US" altLang="zh-CN" sz="2800" b="1" dirty="0">
                <a:latin typeface="Times New Roman" panose="02020603050405020304" pitchFamily="18" charset="0"/>
                <a:cs typeface="Times New Roman" panose="02020603050405020304" pitchFamily="18" charset="0"/>
              </a:rPr>
              <a:t>Π</a:t>
            </a:r>
            <a:r>
              <a:rPr lang="zh-CN" altLang="en-US" sz="2800" b="1" dirty="0">
                <a:latin typeface="Times New Roman" panose="02020603050405020304" pitchFamily="18" charset="0"/>
                <a:cs typeface="Times New Roman" panose="02020603050405020304" pitchFamily="18" charset="0"/>
              </a:rPr>
              <a:t>，存在一个非负整数</a:t>
            </a:r>
            <a:r>
              <a:rPr lang="en-US" altLang="zh-CN" sz="2800" b="1" i="1" dirty="0">
                <a:latin typeface="Times New Roman" panose="02020603050405020304" pitchFamily="18" charset="0"/>
                <a:cs typeface="Times New Roman" panose="02020603050405020304" pitchFamily="18" charset="0"/>
              </a:rPr>
              <a:t>k</a:t>
            </a:r>
            <a:r>
              <a:rPr lang="zh-CN" altLang="en-US" sz="2800" b="1" dirty="0">
                <a:latin typeface="Times New Roman" panose="02020603050405020304" pitchFamily="18" charset="0"/>
                <a:cs typeface="Times New Roman" panose="02020603050405020304" pitchFamily="18" charset="0"/>
              </a:rPr>
              <a:t>，对于输入规模为</a:t>
            </a:r>
            <a:r>
              <a:rPr lang="en-US" altLang="zh-CN" sz="2800" b="1" i="1" dirty="0">
                <a:latin typeface="Times New Roman" panose="02020603050405020304" pitchFamily="18" charset="0"/>
                <a:cs typeface="Times New Roman" panose="02020603050405020304" pitchFamily="18" charset="0"/>
              </a:rPr>
              <a:t>n</a:t>
            </a:r>
            <a:r>
              <a:rPr lang="zh-CN" altLang="en-US" sz="2800" b="1" dirty="0">
                <a:latin typeface="Times New Roman" panose="02020603050405020304" pitchFamily="18" charset="0"/>
                <a:cs typeface="Times New Roman" panose="02020603050405020304" pitchFamily="18" charset="0"/>
              </a:rPr>
              <a:t>的实例，能够以</a:t>
            </a:r>
            <a:r>
              <a:rPr lang="en-US" altLang="zh-CN" sz="2800" b="1" i="1" dirty="0">
                <a:latin typeface="Times New Roman" panose="02020603050405020304" pitchFamily="18" charset="0"/>
                <a:cs typeface="Times New Roman" panose="02020603050405020304" pitchFamily="18" charset="0"/>
              </a:rPr>
              <a:t>O</a:t>
            </a:r>
            <a:r>
              <a:rPr lang="en-US" altLang="zh-CN" sz="2800" b="1" dirty="0">
                <a:latin typeface="Times New Roman" panose="02020603050405020304" pitchFamily="18" charset="0"/>
                <a:cs typeface="Times New Roman" panose="02020603050405020304" pitchFamily="18" charset="0"/>
              </a:rPr>
              <a:t>(</a:t>
            </a:r>
            <a:r>
              <a:rPr lang="en-US" altLang="zh-CN" sz="2800" b="1" i="1" dirty="0" err="1">
                <a:latin typeface="Times New Roman" panose="02020603050405020304" pitchFamily="18" charset="0"/>
                <a:cs typeface="Times New Roman" panose="02020603050405020304" pitchFamily="18" charset="0"/>
              </a:rPr>
              <a:t>n</a:t>
            </a:r>
            <a:r>
              <a:rPr lang="en-US" altLang="zh-CN" sz="2800" b="1" i="1" baseline="30000" dirty="0" err="1">
                <a:latin typeface="Times New Roman" panose="02020603050405020304" pitchFamily="18" charset="0"/>
                <a:cs typeface="Times New Roman" panose="02020603050405020304" pitchFamily="18" charset="0"/>
              </a:rPr>
              <a:t>k</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的时间运行一个确定性算法，得到</a:t>
            </a:r>
            <a:r>
              <a:rPr lang="en-US" altLang="zh-CN" sz="2800" b="1" dirty="0">
                <a:latin typeface="Times New Roman" panose="02020603050405020304" pitchFamily="18" charset="0"/>
                <a:cs typeface="Times New Roman" panose="02020603050405020304" pitchFamily="18" charset="0"/>
              </a:rPr>
              <a:t>yes</a:t>
            </a:r>
            <a:r>
              <a:rPr lang="zh-CN" altLang="en-US" sz="2800" b="1" dirty="0">
                <a:latin typeface="Times New Roman" panose="02020603050405020304" pitchFamily="18" charset="0"/>
                <a:cs typeface="Times New Roman" panose="02020603050405020304" pitchFamily="18" charset="0"/>
              </a:rPr>
              <a:t>或</a:t>
            </a:r>
            <a:r>
              <a:rPr lang="en-US" altLang="zh-CN" sz="2800" b="1" dirty="0">
                <a:latin typeface="Times New Roman" panose="02020603050405020304" pitchFamily="18" charset="0"/>
                <a:cs typeface="Times New Roman" panose="02020603050405020304" pitchFamily="18" charset="0"/>
              </a:rPr>
              <a:t>no</a:t>
            </a:r>
            <a:r>
              <a:rPr lang="zh-CN" altLang="en-US" sz="2800" b="1" dirty="0">
                <a:latin typeface="Times New Roman" panose="02020603050405020304" pitchFamily="18" charset="0"/>
                <a:cs typeface="Times New Roman" panose="02020603050405020304" pitchFamily="18" charset="0"/>
              </a:rPr>
              <a:t>的答案，则该判定问题</a:t>
            </a:r>
            <a:r>
              <a:rPr lang="en-US" altLang="zh-CN" sz="2800" b="1" dirty="0">
                <a:latin typeface="Times New Roman" panose="02020603050405020304" pitchFamily="18" charset="0"/>
                <a:cs typeface="Times New Roman" panose="02020603050405020304" pitchFamily="18" charset="0"/>
              </a:rPr>
              <a:t>Π</a:t>
            </a:r>
            <a:r>
              <a:rPr lang="zh-CN" altLang="en-US" sz="2800" b="1" dirty="0">
                <a:latin typeface="Times New Roman" panose="02020603050405020304" pitchFamily="18" charset="0"/>
                <a:cs typeface="Times New Roman" panose="02020603050405020304" pitchFamily="18" charset="0"/>
              </a:rPr>
              <a:t>是一</a:t>
            </a:r>
            <a:r>
              <a:rPr lang="zh-CN" altLang="en-US" sz="2800" b="1" dirty="0" smtClean="0">
                <a:latin typeface="Times New Roman" panose="02020603050405020304" pitchFamily="18" charset="0"/>
                <a:cs typeface="Times New Roman" panose="02020603050405020304" pitchFamily="18" charset="0"/>
              </a:rPr>
              <a:t>个</a:t>
            </a:r>
            <a:r>
              <a:rPr lang="en-US" altLang="zh-CN" sz="2800" b="1" dirty="0" smtClean="0">
                <a:solidFill>
                  <a:srgbClr val="FF0000"/>
                </a:solidFill>
                <a:latin typeface="Times New Roman" panose="02020603050405020304" pitchFamily="18" charset="0"/>
                <a:cs typeface="Times New Roman" panose="02020603050405020304" pitchFamily="18" charset="0"/>
              </a:rPr>
              <a:t>P</a:t>
            </a:r>
            <a:r>
              <a:rPr lang="zh-CN" altLang="en-US" sz="2800" b="1" dirty="0" smtClean="0">
                <a:solidFill>
                  <a:srgbClr val="FF0000"/>
                </a:solidFill>
                <a:latin typeface="Times New Roman" panose="02020603050405020304" pitchFamily="18" charset="0"/>
                <a:cs typeface="Times New Roman" panose="02020603050405020304" pitchFamily="18" charset="0"/>
              </a:rPr>
              <a:t>类</a:t>
            </a:r>
            <a:r>
              <a:rPr lang="en-US" altLang="zh-CN" sz="2800" b="1" dirty="0" smtClean="0">
                <a:solidFill>
                  <a:srgbClr val="FF0000"/>
                </a:solidFill>
                <a:latin typeface="Times New Roman" panose="02020603050405020304" pitchFamily="18" charset="0"/>
                <a:cs typeface="Times New Roman" panose="02020603050405020304" pitchFamily="18" charset="0"/>
              </a:rPr>
              <a:t>(Polynomial)</a:t>
            </a:r>
            <a:r>
              <a:rPr lang="zh-CN" altLang="en-US" sz="2800" b="1" dirty="0" smtClean="0">
                <a:solidFill>
                  <a:srgbClr val="FF0000"/>
                </a:solidFill>
                <a:latin typeface="Times New Roman" panose="02020603050405020304" pitchFamily="18" charset="0"/>
                <a:cs typeface="Times New Roman" panose="02020603050405020304" pitchFamily="18" charset="0"/>
              </a:rPr>
              <a:t>问题</a:t>
            </a:r>
            <a:r>
              <a:rPr lang="zh-CN" altLang="en-US" sz="2800" b="1" dirty="0" smtClean="0">
                <a:latin typeface="Times New Roman" panose="02020603050405020304" pitchFamily="18" charset="0"/>
                <a:cs typeface="Times New Roman" panose="02020603050405020304" pitchFamily="18" charset="0"/>
              </a:rPr>
              <a:t> </a:t>
            </a:r>
            <a:endParaRPr lang="zh-CN" altLang="en-US" sz="2800" b="1" dirty="0">
              <a:latin typeface="Times New Roman" panose="02020603050405020304" pitchFamily="18" charset="0"/>
              <a:cs typeface="Times New Roman" panose="02020603050405020304" pitchFamily="18" charset="0"/>
            </a:endParaRPr>
          </a:p>
          <a:p>
            <a:pPr algn="just"/>
            <a:endParaRPr lang="zh-CN" altLang="en-US" sz="2800"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pPr>
                <a:defRPr/>
              </a:pPr>
              <a:t>80</a:t>
            </a:fld>
            <a:endParaRPr lang="en-US" altLang="zh-CN"/>
          </a:p>
        </p:txBody>
      </p:sp>
      <p:sp>
        <p:nvSpPr>
          <p:cNvPr id="5" name="文本框 4"/>
          <p:cNvSpPr txBox="1"/>
          <p:nvPr/>
        </p:nvSpPr>
        <p:spPr>
          <a:xfrm>
            <a:off x="1166040" y="5301208"/>
            <a:ext cx="4390946" cy="523220"/>
          </a:xfrm>
          <a:prstGeom prst="rect">
            <a:avLst/>
          </a:prstGeom>
          <a:noFill/>
        </p:spPr>
        <p:txBody>
          <a:bodyPr wrap="none" rtlCol="0">
            <a:spAutoFit/>
          </a:bodyPr>
          <a:lstStyle/>
          <a:p>
            <a:r>
              <a:rPr lang="zh-CN" altLang="en-US" sz="2800" dirty="0">
                <a:solidFill>
                  <a:srgbClr val="0000FF"/>
                </a:solidFill>
                <a:latin typeface="Arial" panose="020B0604020202020204" pitchFamily="34" charset="0"/>
                <a:ea typeface="黑体" panose="02010609060101010101" pitchFamily="49" charset="-122"/>
                <a:cs typeface="Arial" panose="020B0604020202020204" pitchFamily="34" charset="0"/>
              </a:rPr>
              <a:t>所有易解问题都是</a:t>
            </a:r>
            <a:r>
              <a:rPr lang="en-US" altLang="zh-CN" sz="2800" dirty="0">
                <a:solidFill>
                  <a:srgbClr val="0000FF"/>
                </a:solidFill>
                <a:latin typeface="Arial" panose="020B0604020202020204" pitchFamily="34" charset="0"/>
                <a:ea typeface="黑体" panose="02010609060101010101" pitchFamily="49" charset="-122"/>
                <a:cs typeface="Arial" panose="020B0604020202020204" pitchFamily="34" charset="0"/>
              </a:rPr>
              <a:t>P</a:t>
            </a:r>
            <a:r>
              <a:rPr lang="zh-CN" altLang="en-US" sz="2800" dirty="0">
                <a:solidFill>
                  <a:srgbClr val="0000FF"/>
                </a:solidFill>
                <a:latin typeface="Arial" panose="020B0604020202020204" pitchFamily="34" charset="0"/>
                <a:ea typeface="黑体" panose="02010609060101010101" pitchFamily="49" charset="-122"/>
                <a:cs typeface="Arial" panose="020B0604020202020204" pitchFamily="34" charset="0"/>
              </a:rPr>
              <a:t>类</a:t>
            </a:r>
            <a:r>
              <a:rPr lang="zh-CN" altLang="en-US" sz="2800" dirty="0" smtClean="0">
                <a:solidFill>
                  <a:srgbClr val="0000FF"/>
                </a:solidFill>
                <a:latin typeface="Arial" panose="020B0604020202020204" pitchFamily="34" charset="0"/>
                <a:ea typeface="黑体" panose="02010609060101010101" pitchFamily="49" charset="-122"/>
                <a:cs typeface="Arial" panose="020B0604020202020204" pitchFamily="34" charset="0"/>
              </a:rPr>
              <a:t>问题</a:t>
            </a:r>
            <a:endParaRPr lang="zh-CN" altLang="en-US" sz="2800" dirty="0">
              <a:solidFill>
                <a:srgbClr val="0000FF"/>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4238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非确定性算法与</a:t>
            </a:r>
            <a:r>
              <a:rPr lang="en-US" altLang="zh-CN" dirty="0">
                <a:latin typeface="Arial" panose="020B0604020202020204" pitchFamily="34" charset="0"/>
                <a:cs typeface="Arial" panose="020B0604020202020204" pitchFamily="34" charset="0"/>
              </a:rPr>
              <a:t>NP</a:t>
            </a:r>
            <a:r>
              <a:rPr lang="zh-CN" altLang="en-US" dirty="0">
                <a:latin typeface="Arial" panose="020B0604020202020204" pitchFamily="34" charset="0"/>
                <a:cs typeface="Arial" panose="020B0604020202020204" pitchFamily="34" charset="0"/>
              </a:rPr>
              <a:t>类问题</a:t>
            </a:r>
          </a:p>
        </p:txBody>
      </p:sp>
      <p:sp>
        <p:nvSpPr>
          <p:cNvPr id="3" name="内容占位符 2"/>
          <p:cNvSpPr>
            <a:spLocks noGrp="1"/>
          </p:cNvSpPr>
          <p:nvPr>
            <p:ph idx="1"/>
          </p:nvPr>
        </p:nvSpPr>
        <p:spPr/>
        <p:txBody>
          <a:bodyPr/>
          <a:lstStyle/>
          <a:p>
            <a:pPr algn="just">
              <a:spcAft>
                <a:spcPts val="1200"/>
              </a:spcAft>
            </a:pPr>
            <a:r>
              <a:rPr lang="zh-CN" altLang="en-US" sz="2800" b="1" dirty="0" smtClean="0">
                <a:solidFill>
                  <a:srgbClr val="FF0000"/>
                </a:solidFill>
                <a:latin typeface="Times New Roman" panose="02020603050405020304" pitchFamily="18" charset="0"/>
                <a:cs typeface="Times New Roman" panose="02020603050405020304" pitchFamily="18" charset="0"/>
              </a:rPr>
              <a:t>定义</a:t>
            </a:r>
            <a:r>
              <a:rPr lang="en-US" altLang="zh-CN" sz="2800" b="1" dirty="0" smtClean="0">
                <a:solidFill>
                  <a:srgbClr val="FF0000"/>
                </a:solidFill>
                <a:latin typeface="Times New Roman" panose="02020603050405020304" pitchFamily="18" charset="0"/>
                <a:cs typeface="Times New Roman" panose="02020603050405020304" pitchFamily="18" charset="0"/>
              </a:rPr>
              <a:t>3  </a:t>
            </a:r>
            <a:r>
              <a:rPr lang="zh-CN" altLang="en-US" sz="2800" b="1" dirty="0">
                <a:latin typeface="Times New Roman" panose="02020603050405020304" pitchFamily="18" charset="0"/>
                <a:cs typeface="Times New Roman" panose="02020603050405020304" pitchFamily="18" charset="0"/>
              </a:rPr>
              <a:t>设</a:t>
            </a:r>
            <a:r>
              <a:rPr lang="en-US" altLang="zh-CN" sz="2800" b="1" dirty="0">
                <a:latin typeface="Times New Roman" panose="02020603050405020304" pitchFamily="18" charset="0"/>
                <a:cs typeface="Times New Roman" panose="02020603050405020304" pitchFamily="18" charset="0"/>
              </a:rPr>
              <a:t>A</a:t>
            </a:r>
            <a:r>
              <a:rPr lang="zh-CN" altLang="en-US" sz="2800" b="1" dirty="0">
                <a:latin typeface="Times New Roman" panose="02020603050405020304" pitchFamily="18" charset="0"/>
                <a:cs typeface="Times New Roman" panose="02020603050405020304" pitchFamily="18" charset="0"/>
              </a:rPr>
              <a:t>是求解问题</a:t>
            </a:r>
            <a:r>
              <a:rPr lang="en-US" altLang="zh-CN" sz="2800" b="1" dirty="0">
                <a:latin typeface="Times New Roman" panose="02020603050405020304" pitchFamily="18" charset="0"/>
                <a:cs typeface="Times New Roman" panose="02020603050405020304" pitchFamily="18" charset="0"/>
              </a:rPr>
              <a:t>Π</a:t>
            </a:r>
            <a:r>
              <a:rPr lang="zh-CN" altLang="en-US" sz="2800" b="1" dirty="0">
                <a:latin typeface="Times New Roman" panose="02020603050405020304" pitchFamily="18" charset="0"/>
                <a:cs typeface="Times New Roman" panose="02020603050405020304" pitchFamily="18" charset="0"/>
              </a:rPr>
              <a:t>的一个算法，如果算法</a:t>
            </a:r>
            <a:r>
              <a:rPr lang="en-US" altLang="zh-CN" sz="2800" b="1" dirty="0">
                <a:latin typeface="Times New Roman" panose="02020603050405020304" pitchFamily="18" charset="0"/>
                <a:cs typeface="Times New Roman" panose="02020603050405020304" pitchFamily="18" charset="0"/>
              </a:rPr>
              <a:t>A</a:t>
            </a:r>
            <a:r>
              <a:rPr lang="zh-CN" altLang="en-US" sz="2800" b="1" dirty="0">
                <a:latin typeface="Times New Roman" panose="02020603050405020304" pitchFamily="18" charset="0"/>
                <a:cs typeface="Times New Roman" panose="02020603050405020304" pitchFamily="18" charset="0"/>
              </a:rPr>
              <a:t>以如下猜测并验证的方式工作，就称算法</a:t>
            </a:r>
            <a:r>
              <a:rPr lang="en-US" altLang="zh-CN" sz="2800" b="1" dirty="0">
                <a:latin typeface="Times New Roman" panose="02020603050405020304" pitchFamily="18" charset="0"/>
                <a:cs typeface="Times New Roman" panose="02020603050405020304" pitchFamily="18" charset="0"/>
              </a:rPr>
              <a:t>A</a:t>
            </a:r>
            <a:r>
              <a:rPr lang="zh-CN" altLang="en-US" sz="2800" b="1" dirty="0">
                <a:latin typeface="Times New Roman" panose="02020603050405020304" pitchFamily="18" charset="0"/>
                <a:cs typeface="Times New Roman" panose="02020603050405020304" pitchFamily="18" charset="0"/>
              </a:rPr>
              <a:t>是</a:t>
            </a:r>
            <a:r>
              <a:rPr lang="zh-CN" altLang="en-US" sz="2800" b="1" dirty="0">
                <a:solidFill>
                  <a:srgbClr val="FF0000"/>
                </a:solidFill>
                <a:latin typeface="Times New Roman" panose="02020603050405020304" pitchFamily="18" charset="0"/>
                <a:cs typeface="Times New Roman" panose="02020603050405020304" pitchFamily="18" charset="0"/>
              </a:rPr>
              <a:t>非</a:t>
            </a:r>
            <a:r>
              <a:rPr lang="zh-CN" altLang="en-US" sz="2800" b="1" dirty="0" smtClean="0">
                <a:solidFill>
                  <a:srgbClr val="FF0000"/>
                </a:solidFill>
                <a:latin typeface="Times New Roman" panose="02020603050405020304" pitchFamily="18" charset="0"/>
                <a:cs typeface="Times New Roman" panose="02020603050405020304" pitchFamily="18" charset="0"/>
              </a:rPr>
              <a:t>确定性</a:t>
            </a:r>
            <a:r>
              <a:rPr lang="en-US" altLang="zh-CN" sz="2800" b="1" dirty="0" smtClean="0">
                <a:solidFill>
                  <a:srgbClr val="FF0000"/>
                </a:solidFill>
                <a:latin typeface="Times New Roman" panose="02020603050405020304" pitchFamily="18" charset="0"/>
                <a:cs typeface="Times New Roman" panose="02020603050405020304" pitchFamily="18" charset="0"/>
              </a:rPr>
              <a:t>(Nondeterminism)</a:t>
            </a:r>
            <a:r>
              <a:rPr lang="zh-CN" altLang="en-US" sz="2800" b="1" dirty="0" smtClean="0">
                <a:solidFill>
                  <a:srgbClr val="FF0000"/>
                </a:solidFill>
                <a:latin typeface="Times New Roman" panose="02020603050405020304" pitchFamily="18" charset="0"/>
                <a:cs typeface="Times New Roman" panose="02020603050405020304" pitchFamily="18" charset="0"/>
              </a:rPr>
              <a:t>算法</a:t>
            </a:r>
            <a:endParaRPr lang="en-US" altLang="zh-CN" sz="2800" b="1" dirty="0" smtClean="0">
              <a:solidFill>
                <a:srgbClr val="FF0000"/>
              </a:solidFill>
              <a:latin typeface="Times New Roman" panose="02020603050405020304" pitchFamily="18" charset="0"/>
              <a:cs typeface="Times New Roman" panose="02020603050405020304" pitchFamily="18" charset="0"/>
            </a:endParaRPr>
          </a:p>
          <a:p>
            <a:pPr lvl="1" algn="just">
              <a:spcAft>
                <a:spcPts val="600"/>
              </a:spcAft>
            </a:pPr>
            <a:r>
              <a:rPr lang="zh-CN" altLang="en-US" sz="2400" b="1" dirty="0">
                <a:solidFill>
                  <a:srgbClr val="0000FF"/>
                </a:solidFill>
                <a:latin typeface="Times New Roman" panose="02020603050405020304" pitchFamily="18" charset="0"/>
                <a:cs typeface="Times New Roman" panose="02020603050405020304" pitchFamily="18" charset="0"/>
              </a:rPr>
              <a:t>猜测阶段：</a:t>
            </a:r>
            <a:r>
              <a:rPr lang="zh-CN" altLang="en-US" sz="2400" b="1" dirty="0">
                <a:latin typeface="Times New Roman" panose="02020603050405020304" pitchFamily="18" charset="0"/>
                <a:cs typeface="Times New Roman" panose="02020603050405020304" pitchFamily="18" charset="0"/>
              </a:rPr>
              <a:t>在这个阶段，对问题的输入实例产生一个任意字符串</a:t>
            </a:r>
            <a:r>
              <a:rPr lang="en-US" altLang="zh-CN" sz="2400" b="1" dirty="0">
                <a:latin typeface="Times New Roman" panose="02020603050405020304" pitchFamily="18" charset="0"/>
                <a:cs typeface="Times New Roman" panose="02020603050405020304" pitchFamily="18" charset="0"/>
              </a:rPr>
              <a:t>y</a:t>
            </a:r>
            <a:r>
              <a:rPr lang="zh-CN" altLang="en-US" sz="2400" b="1" dirty="0">
                <a:latin typeface="Times New Roman" panose="02020603050405020304" pitchFamily="18" charset="0"/>
                <a:cs typeface="Times New Roman" panose="02020603050405020304" pitchFamily="18" charset="0"/>
              </a:rPr>
              <a:t>，在算法的每一次运行时，串</a:t>
            </a:r>
            <a:r>
              <a:rPr lang="en-US" altLang="zh-CN" sz="2400" b="1" dirty="0">
                <a:latin typeface="Times New Roman" panose="02020603050405020304" pitchFamily="18" charset="0"/>
                <a:cs typeface="Times New Roman" panose="02020603050405020304" pitchFamily="18" charset="0"/>
              </a:rPr>
              <a:t>y</a:t>
            </a:r>
            <a:r>
              <a:rPr lang="zh-CN" altLang="en-US" sz="2400" b="1" dirty="0">
                <a:latin typeface="Times New Roman" panose="02020603050405020304" pitchFamily="18" charset="0"/>
                <a:cs typeface="Times New Roman" panose="02020603050405020304" pitchFamily="18" charset="0"/>
              </a:rPr>
              <a:t>的值可能不同，因此，猜测以一种非确定的形式</a:t>
            </a:r>
            <a:r>
              <a:rPr lang="zh-CN" altLang="en-US" sz="2400" b="1" dirty="0" smtClean="0">
                <a:latin typeface="Times New Roman" panose="02020603050405020304" pitchFamily="18" charset="0"/>
                <a:cs typeface="Times New Roman" panose="02020603050405020304" pitchFamily="18" charset="0"/>
              </a:rPr>
              <a:t>工作；</a:t>
            </a:r>
            <a:endParaRPr lang="en-US" altLang="zh-CN" sz="2400" b="1" dirty="0" smtClean="0">
              <a:latin typeface="Times New Roman" panose="02020603050405020304" pitchFamily="18" charset="0"/>
              <a:cs typeface="Times New Roman" panose="02020603050405020304" pitchFamily="18" charset="0"/>
            </a:endParaRPr>
          </a:p>
          <a:p>
            <a:pPr lvl="1" algn="just"/>
            <a:r>
              <a:rPr lang="zh-CN" altLang="en-US" sz="2400" b="1" dirty="0">
                <a:solidFill>
                  <a:srgbClr val="0000FF"/>
                </a:solidFill>
                <a:latin typeface="Times New Roman" panose="02020603050405020304" pitchFamily="18" charset="0"/>
                <a:cs typeface="Times New Roman" panose="02020603050405020304" pitchFamily="18" charset="0"/>
              </a:rPr>
              <a:t>验证阶段：</a:t>
            </a:r>
            <a:r>
              <a:rPr lang="zh-CN" altLang="en-US" sz="2400" b="1" dirty="0">
                <a:latin typeface="Times New Roman" panose="02020603050405020304" pitchFamily="18" charset="0"/>
                <a:cs typeface="Times New Roman" panose="02020603050405020304" pitchFamily="18" charset="0"/>
              </a:rPr>
              <a:t>在这个阶段，用一个确定性算法验证：</a:t>
            </a:r>
          </a:p>
          <a:p>
            <a:pPr lvl="2" algn="just"/>
            <a:r>
              <a:rPr lang="zh-CN" altLang="en-US" sz="2000" b="1" dirty="0" smtClean="0">
                <a:latin typeface="Times New Roman" panose="02020603050405020304" pitchFamily="18" charset="0"/>
                <a:cs typeface="Times New Roman" panose="02020603050405020304" pitchFamily="18" charset="0"/>
              </a:rPr>
              <a:t>检查</a:t>
            </a:r>
            <a:r>
              <a:rPr lang="zh-CN" altLang="en-US" sz="2000" b="1" dirty="0">
                <a:latin typeface="Times New Roman" panose="02020603050405020304" pitchFamily="18" charset="0"/>
                <a:cs typeface="Times New Roman" panose="02020603050405020304" pitchFamily="18" charset="0"/>
              </a:rPr>
              <a:t>在猜测阶段产生的串</a:t>
            </a:r>
            <a:r>
              <a:rPr lang="en-US" altLang="zh-CN" sz="2000" b="1" dirty="0">
                <a:latin typeface="Times New Roman" panose="02020603050405020304" pitchFamily="18" charset="0"/>
                <a:cs typeface="Times New Roman" panose="02020603050405020304" pitchFamily="18" charset="0"/>
              </a:rPr>
              <a:t>y</a:t>
            </a:r>
            <a:r>
              <a:rPr lang="zh-CN" altLang="en-US" sz="2000" b="1" dirty="0">
                <a:latin typeface="Times New Roman" panose="02020603050405020304" pitchFamily="18" charset="0"/>
                <a:cs typeface="Times New Roman" panose="02020603050405020304" pitchFamily="18" charset="0"/>
              </a:rPr>
              <a:t>是否是合适的形式，如果不是，则算法停下来并得到</a:t>
            </a:r>
            <a:r>
              <a:rPr lang="en-US" altLang="zh-CN" sz="2000" b="1" dirty="0">
                <a:latin typeface="Times New Roman" panose="02020603050405020304" pitchFamily="18" charset="0"/>
                <a:cs typeface="Times New Roman" panose="02020603050405020304" pitchFamily="18" charset="0"/>
              </a:rPr>
              <a:t>no</a:t>
            </a:r>
            <a:r>
              <a:rPr lang="zh-CN" altLang="en-US" sz="2000" b="1" dirty="0">
                <a:latin typeface="Times New Roman" panose="02020603050405020304" pitchFamily="18" charset="0"/>
                <a:cs typeface="Times New Roman" panose="02020603050405020304" pitchFamily="18" charset="0"/>
              </a:rPr>
              <a:t>；</a:t>
            </a:r>
          </a:p>
          <a:p>
            <a:pPr lvl="2" algn="just"/>
            <a:r>
              <a:rPr lang="zh-CN" altLang="en-US" sz="2000" b="1" dirty="0" smtClean="0">
                <a:latin typeface="Times New Roman" panose="02020603050405020304" pitchFamily="18" charset="0"/>
                <a:cs typeface="Times New Roman" panose="02020603050405020304" pitchFamily="18" charset="0"/>
              </a:rPr>
              <a:t>如果</a:t>
            </a:r>
            <a:r>
              <a:rPr lang="zh-CN" altLang="en-US" sz="2000" b="1" dirty="0">
                <a:latin typeface="Times New Roman" panose="02020603050405020304" pitchFamily="18" charset="0"/>
                <a:cs typeface="Times New Roman" panose="02020603050405020304" pitchFamily="18" charset="0"/>
              </a:rPr>
              <a:t>串</a:t>
            </a:r>
            <a:r>
              <a:rPr lang="en-US" altLang="zh-CN" sz="2000" b="1" dirty="0">
                <a:latin typeface="Times New Roman" panose="02020603050405020304" pitchFamily="18" charset="0"/>
                <a:cs typeface="Times New Roman" panose="02020603050405020304" pitchFamily="18" charset="0"/>
              </a:rPr>
              <a:t>y</a:t>
            </a:r>
            <a:r>
              <a:rPr lang="zh-CN" altLang="en-US" sz="2000" b="1" dirty="0">
                <a:latin typeface="Times New Roman" panose="02020603050405020304" pitchFamily="18" charset="0"/>
                <a:cs typeface="Times New Roman" panose="02020603050405020304" pitchFamily="18" charset="0"/>
              </a:rPr>
              <a:t>是合适的形式，则验证它是否是问题的解，如果是，则算法停下来并得到</a:t>
            </a:r>
            <a:r>
              <a:rPr lang="en-US" altLang="zh-CN" sz="2000" b="1" dirty="0">
                <a:latin typeface="Times New Roman" panose="02020603050405020304" pitchFamily="18" charset="0"/>
                <a:cs typeface="Times New Roman" panose="02020603050405020304" pitchFamily="18" charset="0"/>
              </a:rPr>
              <a:t>yes</a:t>
            </a:r>
            <a:r>
              <a:rPr lang="zh-CN" altLang="en-US" sz="2000" b="1" dirty="0">
                <a:latin typeface="Times New Roman" panose="02020603050405020304" pitchFamily="18" charset="0"/>
                <a:cs typeface="Times New Roman" panose="02020603050405020304" pitchFamily="18" charset="0"/>
              </a:rPr>
              <a:t>，否则算法停下来并得到</a:t>
            </a:r>
            <a:r>
              <a:rPr lang="en-US" altLang="zh-CN" sz="2000" b="1" dirty="0">
                <a:latin typeface="Times New Roman" panose="02020603050405020304" pitchFamily="18" charset="0"/>
                <a:cs typeface="Times New Roman" panose="02020603050405020304" pitchFamily="18" charset="0"/>
              </a:rPr>
              <a:t>no</a:t>
            </a:r>
            <a:r>
              <a:rPr lang="zh-CN" altLang="en-US" sz="2000" b="1" dirty="0">
                <a:latin typeface="Times New Roman" panose="02020603050405020304" pitchFamily="18" charset="0"/>
                <a:cs typeface="Times New Roman" panose="02020603050405020304" pitchFamily="18" charset="0"/>
              </a:rPr>
              <a:t>。</a:t>
            </a:r>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pPr>
                <a:defRPr/>
              </a:pPr>
              <a:t>81</a:t>
            </a:fld>
            <a:endParaRPr lang="en-US" altLang="zh-CN"/>
          </a:p>
        </p:txBody>
      </p:sp>
    </p:spTree>
    <p:extLst>
      <p:ext uri="{BB962C8B-B14F-4D97-AF65-F5344CB8AC3E}">
        <p14:creationId xmlns:p14="http://schemas.microsoft.com/office/powerpoint/2010/main" val="40907111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非确定性算法与</a:t>
            </a:r>
            <a:r>
              <a:rPr lang="en-US" altLang="zh-CN" dirty="0">
                <a:latin typeface="Arial" panose="020B0604020202020204" pitchFamily="34" charset="0"/>
                <a:cs typeface="Arial" panose="020B0604020202020204" pitchFamily="34" charset="0"/>
              </a:rPr>
              <a:t>NP</a:t>
            </a:r>
            <a:r>
              <a:rPr lang="zh-CN" altLang="en-US" dirty="0">
                <a:latin typeface="Arial" panose="020B0604020202020204" pitchFamily="34" charset="0"/>
                <a:cs typeface="Arial" panose="020B0604020202020204" pitchFamily="34" charset="0"/>
              </a:rPr>
              <a:t>类问题</a:t>
            </a:r>
          </a:p>
        </p:txBody>
      </p:sp>
      <p:sp>
        <p:nvSpPr>
          <p:cNvPr id="3" name="内容占位符 2"/>
          <p:cNvSpPr>
            <a:spLocks noGrp="1"/>
          </p:cNvSpPr>
          <p:nvPr>
            <p:ph idx="1"/>
          </p:nvPr>
        </p:nvSpPr>
        <p:spPr/>
        <p:txBody>
          <a:bodyPr/>
          <a:lstStyle/>
          <a:p>
            <a:pPr algn="just">
              <a:spcAft>
                <a:spcPts val="1200"/>
              </a:spcAft>
            </a:pPr>
            <a:r>
              <a:rPr lang="zh-CN" altLang="en-US" sz="2800" b="1" dirty="0" smtClean="0">
                <a:solidFill>
                  <a:srgbClr val="FF0000"/>
                </a:solidFill>
                <a:latin typeface="Times New Roman" panose="02020603050405020304" pitchFamily="18" charset="0"/>
                <a:cs typeface="Times New Roman" panose="02020603050405020304" pitchFamily="18" charset="0"/>
              </a:rPr>
              <a:t>定义</a:t>
            </a:r>
            <a:r>
              <a:rPr lang="en-US" altLang="zh-CN" sz="2800" b="1" dirty="0" smtClean="0">
                <a:solidFill>
                  <a:srgbClr val="FF0000"/>
                </a:solidFill>
                <a:latin typeface="Times New Roman" panose="02020603050405020304" pitchFamily="18" charset="0"/>
                <a:cs typeface="Times New Roman" panose="02020603050405020304" pitchFamily="18" charset="0"/>
              </a:rPr>
              <a:t>4  </a:t>
            </a:r>
            <a:r>
              <a:rPr lang="zh-CN" altLang="en-US" sz="2800" b="1" dirty="0" smtClean="0">
                <a:latin typeface="Times New Roman" panose="02020603050405020304" pitchFamily="18" charset="0"/>
                <a:cs typeface="Times New Roman" panose="02020603050405020304" pitchFamily="18" charset="0"/>
              </a:rPr>
              <a:t>如果</a:t>
            </a:r>
            <a:r>
              <a:rPr lang="zh-CN" altLang="en-US" sz="2800" b="1" dirty="0">
                <a:latin typeface="Times New Roman" panose="02020603050405020304" pitchFamily="18" charset="0"/>
                <a:cs typeface="Times New Roman" panose="02020603050405020304" pitchFamily="18" charset="0"/>
              </a:rPr>
              <a:t>对于某个判定问题</a:t>
            </a:r>
            <a:r>
              <a:rPr lang="en-US" altLang="zh-CN" sz="2800" b="1" dirty="0">
                <a:latin typeface="Times New Roman" panose="02020603050405020304" pitchFamily="18" charset="0"/>
                <a:cs typeface="Times New Roman" panose="02020603050405020304" pitchFamily="18" charset="0"/>
              </a:rPr>
              <a:t>Π</a:t>
            </a:r>
            <a:r>
              <a:rPr lang="zh-CN" altLang="en-US" sz="2800" b="1" dirty="0">
                <a:latin typeface="Times New Roman" panose="02020603050405020304" pitchFamily="18" charset="0"/>
                <a:cs typeface="Times New Roman" panose="02020603050405020304" pitchFamily="18" charset="0"/>
              </a:rPr>
              <a:t>，存在一个非负整数</a:t>
            </a:r>
            <a:r>
              <a:rPr lang="en-US" altLang="zh-CN" sz="2800" b="1" i="1" dirty="0">
                <a:latin typeface="Times New Roman" panose="02020603050405020304" pitchFamily="18" charset="0"/>
                <a:cs typeface="Times New Roman" panose="02020603050405020304" pitchFamily="18" charset="0"/>
              </a:rPr>
              <a:t>k</a:t>
            </a:r>
            <a:r>
              <a:rPr lang="zh-CN" altLang="en-US" sz="2800" b="1" dirty="0">
                <a:latin typeface="Times New Roman" panose="02020603050405020304" pitchFamily="18" charset="0"/>
                <a:cs typeface="Times New Roman" panose="02020603050405020304" pitchFamily="18" charset="0"/>
              </a:rPr>
              <a:t>，对于输入规模为</a:t>
            </a:r>
            <a:r>
              <a:rPr lang="en-US" altLang="zh-CN" sz="2800" b="1" i="1" dirty="0">
                <a:latin typeface="Times New Roman" panose="02020603050405020304" pitchFamily="18" charset="0"/>
                <a:cs typeface="Times New Roman" panose="02020603050405020304" pitchFamily="18" charset="0"/>
              </a:rPr>
              <a:t>n</a:t>
            </a:r>
            <a:r>
              <a:rPr lang="zh-CN" altLang="en-US" sz="2800" b="1" dirty="0">
                <a:latin typeface="Times New Roman" panose="02020603050405020304" pitchFamily="18" charset="0"/>
                <a:cs typeface="Times New Roman" panose="02020603050405020304" pitchFamily="18" charset="0"/>
              </a:rPr>
              <a:t>的实例，能够</a:t>
            </a:r>
            <a:r>
              <a:rPr lang="zh-CN" altLang="en-US" sz="2800" b="1" dirty="0" smtClean="0">
                <a:latin typeface="Times New Roman" panose="02020603050405020304" pitchFamily="18" charset="0"/>
                <a:cs typeface="Times New Roman" panose="02020603050405020304" pitchFamily="18" charset="0"/>
              </a:rPr>
              <a:t>以</a:t>
            </a:r>
            <a:r>
              <a:rPr lang="en-US" altLang="zh-CN" sz="2800" b="1" i="1" dirty="0">
                <a:latin typeface="Times New Roman" panose="02020603050405020304" pitchFamily="18" charset="0"/>
                <a:cs typeface="Times New Roman" panose="02020603050405020304" pitchFamily="18" charset="0"/>
              </a:rPr>
              <a:t>O</a:t>
            </a:r>
            <a:r>
              <a:rPr lang="en-US" altLang="zh-CN" sz="2800" b="1" dirty="0">
                <a:latin typeface="Times New Roman" panose="02020603050405020304" pitchFamily="18" charset="0"/>
                <a:cs typeface="Times New Roman" panose="02020603050405020304" pitchFamily="18" charset="0"/>
              </a:rPr>
              <a:t>(</a:t>
            </a:r>
            <a:r>
              <a:rPr lang="en-US" altLang="zh-CN" sz="2800" b="1" i="1" dirty="0" err="1">
                <a:latin typeface="Times New Roman" panose="02020603050405020304" pitchFamily="18" charset="0"/>
                <a:cs typeface="Times New Roman" panose="02020603050405020304" pitchFamily="18" charset="0"/>
              </a:rPr>
              <a:t>n</a:t>
            </a:r>
            <a:r>
              <a:rPr lang="en-US" altLang="zh-CN" sz="2800" b="1" i="1" baseline="30000" dirty="0" err="1">
                <a:latin typeface="Times New Roman" panose="02020603050405020304" pitchFamily="18" charset="0"/>
                <a:cs typeface="Times New Roman" panose="02020603050405020304" pitchFamily="18" charset="0"/>
              </a:rPr>
              <a:t>k</a:t>
            </a:r>
            <a:r>
              <a:rPr lang="en-US" altLang="zh-CN" sz="2800" b="1" dirty="0">
                <a:latin typeface="Times New Roman" panose="02020603050405020304" pitchFamily="18" charset="0"/>
                <a:cs typeface="Times New Roman" panose="02020603050405020304" pitchFamily="18" charset="0"/>
              </a:rPr>
              <a:t>)</a:t>
            </a:r>
            <a:r>
              <a:rPr lang="zh-CN" altLang="en-US" sz="2800" b="1" dirty="0" smtClean="0">
                <a:latin typeface="Times New Roman" panose="02020603050405020304" pitchFamily="18" charset="0"/>
                <a:cs typeface="Times New Roman" panose="02020603050405020304" pitchFamily="18" charset="0"/>
              </a:rPr>
              <a:t>的</a:t>
            </a:r>
            <a:r>
              <a:rPr lang="zh-CN" altLang="en-US" sz="2800" b="1" dirty="0">
                <a:latin typeface="Times New Roman" panose="02020603050405020304" pitchFamily="18" charset="0"/>
                <a:cs typeface="Times New Roman" panose="02020603050405020304" pitchFamily="18" charset="0"/>
              </a:rPr>
              <a:t>时间运行一个非确定性算法，得到</a:t>
            </a:r>
            <a:r>
              <a:rPr lang="en-US" altLang="zh-CN" sz="2800" b="1" dirty="0">
                <a:latin typeface="Times New Roman" panose="02020603050405020304" pitchFamily="18" charset="0"/>
                <a:cs typeface="Times New Roman" panose="02020603050405020304" pitchFamily="18" charset="0"/>
              </a:rPr>
              <a:t>yes</a:t>
            </a:r>
            <a:r>
              <a:rPr lang="zh-CN" altLang="en-US" sz="2800" b="1" dirty="0">
                <a:latin typeface="Times New Roman" panose="02020603050405020304" pitchFamily="18" charset="0"/>
                <a:cs typeface="Times New Roman" panose="02020603050405020304" pitchFamily="18" charset="0"/>
              </a:rPr>
              <a:t>或</a:t>
            </a:r>
            <a:r>
              <a:rPr lang="en-US" altLang="zh-CN" sz="2800" b="1" dirty="0">
                <a:latin typeface="Times New Roman" panose="02020603050405020304" pitchFamily="18" charset="0"/>
                <a:cs typeface="Times New Roman" panose="02020603050405020304" pitchFamily="18" charset="0"/>
              </a:rPr>
              <a:t>no</a:t>
            </a:r>
            <a:r>
              <a:rPr lang="zh-CN" altLang="en-US" sz="2800" b="1" dirty="0">
                <a:latin typeface="Times New Roman" panose="02020603050405020304" pitchFamily="18" charset="0"/>
                <a:cs typeface="Times New Roman" panose="02020603050405020304" pitchFamily="18" charset="0"/>
              </a:rPr>
              <a:t>的答案，则</a:t>
            </a:r>
            <a:r>
              <a:rPr lang="zh-CN" altLang="en-US" sz="2800" b="1" dirty="0" smtClean="0">
                <a:latin typeface="Times New Roman" panose="02020603050405020304" pitchFamily="18" charset="0"/>
                <a:cs typeface="Times New Roman" panose="02020603050405020304" pitchFamily="18" charset="0"/>
              </a:rPr>
              <a:t>该问题是</a:t>
            </a:r>
            <a:r>
              <a:rPr lang="zh-CN" altLang="en-US" sz="2800" b="1" dirty="0">
                <a:latin typeface="Times New Roman" panose="02020603050405020304" pitchFamily="18" charset="0"/>
                <a:cs typeface="Times New Roman" panose="02020603050405020304" pitchFamily="18" charset="0"/>
              </a:rPr>
              <a:t>一</a:t>
            </a:r>
            <a:r>
              <a:rPr lang="zh-CN" altLang="en-US" sz="2800" b="1" dirty="0" smtClean="0">
                <a:latin typeface="Times New Roman" panose="02020603050405020304" pitchFamily="18" charset="0"/>
                <a:cs typeface="Times New Roman" panose="02020603050405020304" pitchFamily="18" charset="0"/>
              </a:rPr>
              <a:t>个</a:t>
            </a:r>
            <a:r>
              <a:rPr lang="en-US" altLang="zh-CN" sz="2800" b="1" dirty="0" smtClean="0">
                <a:solidFill>
                  <a:srgbClr val="FF0000"/>
                </a:solidFill>
                <a:latin typeface="Times New Roman" panose="02020603050405020304" pitchFamily="18" charset="0"/>
                <a:cs typeface="Times New Roman" panose="02020603050405020304" pitchFamily="18" charset="0"/>
              </a:rPr>
              <a:t>NP</a:t>
            </a:r>
            <a:r>
              <a:rPr lang="zh-CN" altLang="en-US" sz="2800" b="1" dirty="0" smtClean="0">
                <a:solidFill>
                  <a:srgbClr val="FF0000"/>
                </a:solidFill>
                <a:latin typeface="Times New Roman" panose="02020603050405020304" pitchFamily="18" charset="0"/>
                <a:cs typeface="Times New Roman" panose="02020603050405020304" pitchFamily="18" charset="0"/>
              </a:rPr>
              <a:t>类</a:t>
            </a:r>
            <a:r>
              <a:rPr lang="en-US" altLang="zh-CN" sz="2800" b="1" dirty="0" smtClean="0">
                <a:solidFill>
                  <a:srgbClr val="FF0000"/>
                </a:solidFill>
                <a:latin typeface="Times New Roman" panose="02020603050405020304" pitchFamily="18" charset="0"/>
                <a:cs typeface="Times New Roman" panose="02020603050405020304" pitchFamily="18" charset="0"/>
              </a:rPr>
              <a:t>(Nondeterministic Polynomial)</a:t>
            </a:r>
            <a:r>
              <a:rPr lang="zh-CN" altLang="en-US" sz="2800" b="1" dirty="0" smtClean="0">
                <a:solidFill>
                  <a:srgbClr val="FF0000"/>
                </a:solidFill>
                <a:latin typeface="Times New Roman" panose="02020603050405020304" pitchFamily="18" charset="0"/>
                <a:cs typeface="Times New Roman" panose="02020603050405020304" pitchFamily="18" charset="0"/>
              </a:rPr>
              <a:t>问题</a:t>
            </a:r>
            <a:endParaRPr lang="en-US" altLang="zh-CN" sz="2800" b="1" dirty="0" smtClean="0">
              <a:solidFill>
                <a:srgbClr val="FF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pPr>
                <a:defRPr/>
              </a:pPr>
              <a:t>82</a:t>
            </a:fld>
            <a:endParaRPr lang="en-US" altLang="zh-CN"/>
          </a:p>
        </p:txBody>
      </p:sp>
      <p:sp>
        <p:nvSpPr>
          <p:cNvPr id="5" name="文本框 4"/>
          <p:cNvSpPr txBox="1"/>
          <p:nvPr/>
        </p:nvSpPr>
        <p:spPr>
          <a:xfrm>
            <a:off x="467544" y="4149080"/>
            <a:ext cx="8487544" cy="1015663"/>
          </a:xfrm>
          <a:prstGeom prst="rect">
            <a:avLst/>
          </a:prstGeom>
          <a:noFill/>
        </p:spPr>
        <p:txBody>
          <a:bodyPr wrap="square" rtlCol="0">
            <a:spAutoFit/>
          </a:bodyPr>
          <a:lstStyle/>
          <a:p>
            <a:pPr algn="just"/>
            <a:r>
              <a:rPr lang="zh-CN" altLang="en-US" sz="3200" dirty="0" smtClean="0">
                <a:solidFill>
                  <a:srgbClr val="0000FF"/>
                </a:solidFill>
                <a:latin typeface="黑体" panose="02010609060101010101" pitchFamily="49" charset="-122"/>
                <a:ea typeface="黑体" panose="02010609060101010101" pitchFamily="49" charset="-122"/>
              </a:rPr>
              <a:t>关键：</a:t>
            </a:r>
            <a:r>
              <a:rPr lang="zh-CN" altLang="en-US" sz="2800" dirty="0" smtClean="0">
                <a:latin typeface="黑体" panose="02010609060101010101" pitchFamily="49" charset="-122"/>
                <a:ea typeface="黑体" panose="02010609060101010101" pitchFamily="49" charset="-122"/>
              </a:rPr>
              <a:t>存在</a:t>
            </a:r>
            <a:r>
              <a:rPr lang="zh-CN" altLang="en-US" sz="2800" dirty="0">
                <a:latin typeface="黑体" panose="02010609060101010101" pitchFamily="49" charset="-122"/>
                <a:ea typeface="黑体" panose="02010609060101010101" pitchFamily="49" charset="-122"/>
              </a:rPr>
              <a:t>一个</a:t>
            </a:r>
            <a:r>
              <a:rPr lang="zh-CN" altLang="en-US" sz="2800" dirty="0">
                <a:solidFill>
                  <a:srgbClr val="FF0000"/>
                </a:solidFill>
                <a:latin typeface="黑体" panose="02010609060101010101" pitchFamily="49" charset="-122"/>
                <a:ea typeface="黑体" panose="02010609060101010101" pitchFamily="49" charset="-122"/>
              </a:rPr>
              <a:t>确定性算法</a:t>
            </a:r>
            <a:r>
              <a:rPr lang="zh-CN" altLang="en-US" sz="2800" dirty="0">
                <a:latin typeface="黑体" panose="02010609060101010101" pitchFamily="49" charset="-122"/>
                <a:ea typeface="黑体" panose="02010609060101010101" pitchFamily="49" charset="-122"/>
              </a:rPr>
              <a:t>，能够以</a:t>
            </a:r>
            <a:r>
              <a:rPr lang="zh-CN" altLang="en-US" sz="2800" dirty="0">
                <a:solidFill>
                  <a:srgbClr val="FF0000"/>
                </a:solidFill>
                <a:latin typeface="黑体" panose="02010609060101010101" pitchFamily="49" charset="-122"/>
                <a:ea typeface="黑体" panose="02010609060101010101" pitchFamily="49" charset="-122"/>
              </a:rPr>
              <a:t>多项式时间</a:t>
            </a:r>
            <a:r>
              <a:rPr lang="zh-CN" altLang="en-US" sz="2800" dirty="0">
                <a:latin typeface="黑体" panose="02010609060101010101" pitchFamily="49" charset="-122"/>
                <a:ea typeface="黑体" panose="02010609060101010101" pitchFamily="49" charset="-122"/>
              </a:rPr>
              <a:t>来检查和</a:t>
            </a:r>
            <a:r>
              <a:rPr lang="zh-CN" altLang="en-US" sz="2800" dirty="0">
                <a:solidFill>
                  <a:srgbClr val="FF0000"/>
                </a:solidFill>
                <a:latin typeface="黑体" panose="02010609060101010101" pitchFamily="49" charset="-122"/>
                <a:ea typeface="黑体" panose="02010609060101010101" pitchFamily="49" charset="-122"/>
              </a:rPr>
              <a:t>验证</a:t>
            </a:r>
            <a:r>
              <a:rPr lang="zh-CN" altLang="en-US" sz="2800" dirty="0">
                <a:latin typeface="黑体" panose="02010609060101010101" pitchFamily="49" charset="-122"/>
                <a:ea typeface="黑体" panose="02010609060101010101" pitchFamily="49" charset="-122"/>
              </a:rPr>
              <a:t>猜测阶段所产生的答案</a:t>
            </a:r>
            <a:r>
              <a:rPr lang="zh-CN" altLang="en-US" sz="2800" dirty="0" smtClean="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sp>
        <p:nvSpPr>
          <p:cNvPr id="6" name="文本框 5"/>
          <p:cNvSpPr txBox="1"/>
          <p:nvPr/>
        </p:nvSpPr>
        <p:spPr>
          <a:xfrm>
            <a:off x="467544" y="5392514"/>
            <a:ext cx="8476431" cy="1077218"/>
          </a:xfrm>
          <a:prstGeom prst="rect">
            <a:avLst/>
          </a:prstGeom>
          <a:noFill/>
        </p:spPr>
        <p:txBody>
          <a:bodyPr wrap="square" rtlCol="0">
            <a:spAutoFit/>
          </a:bodyPr>
          <a:lstStyle>
            <a:defPPr>
              <a:defRPr lang="zh-CN"/>
            </a:defPPr>
            <a:lvl1pPr algn="just">
              <a:defRPr sz="3200">
                <a:solidFill>
                  <a:srgbClr val="0000FF"/>
                </a:solidFill>
                <a:latin typeface="黑体" panose="02010609060101010101" pitchFamily="49" charset="-122"/>
                <a:ea typeface="黑体" panose="02010609060101010101" pitchFamily="49" charset="-122"/>
              </a:defRPr>
            </a:lvl1pPr>
          </a:lstStyle>
          <a:p>
            <a:r>
              <a:rPr lang="zh-CN" altLang="en-US" dirty="0" smtClean="0"/>
              <a:t>例如：</a:t>
            </a:r>
            <a:r>
              <a:rPr lang="en-US" altLang="zh-CN" dirty="0" smtClean="0">
                <a:solidFill>
                  <a:schemeClr val="tx1"/>
                </a:solidFill>
                <a:latin typeface="Times New Roman" panose="02020603050405020304" pitchFamily="18" charset="0"/>
                <a:cs typeface="Times New Roman" panose="02020603050405020304" pitchFamily="18" charset="0"/>
              </a:rPr>
              <a:t>NP</a:t>
            </a:r>
            <a:r>
              <a:rPr lang="zh-CN" altLang="en-US" dirty="0">
                <a:solidFill>
                  <a:schemeClr val="tx1"/>
                </a:solidFill>
                <a:latin typeface="Times New Roman" panose="02020603050405020304" pitchFamily="18" charset="0"/>
                <a:cs typeface="Times New Roman" panose="02020603050405020304" pitchFamily="18" charset="0"/>
              </a:rPr>
              <a:t>类问题</a:t>
            </a:r>
            <a:r>
              <a:rPr lang="en-US" altLang="zh-CN" dirty="0">
                <a:solidFill>
                  <a:schemeClr val="tx1"/>
                </a:solidFill>
                <a:latin typeface="+mn-ea"/>
                <a:ea typeface="+mn-ea"/>
                <a:cs typeface="Times New Roman" panose="02020603050405020304" pitchFamily="18" charset="0"/>
              </a:rPr>
              <a:t>——</a:t>
            </a:r>
            <a:r>
              <a:rPr lang="en-US" altLang="zh-CN" dirty="0">
                <a:solidFill>
                  <a:schemeClr val="tx1"/>
                </a:solidFill>
                <a:latin typeface="Times New Roman" panose="02020603050405020304" pitchFamily="18" charset="0"/>
                <a:cs typeface="Times New Roman" panose="02020603050405020304" pitchFamily="18" charset="0"/>
              </a:rPr>
              <a:t>Hamilton</a:t>
            </a:r>
            <a:r>
              <a:rPr lang="zh-CN" altLang="en-US" dirty="0">
                <a:solidFill>
                  <a:schemeClr val="tx1"/>
                </a:solidFill>
                <a:latin typeface="Times New Roman" panose="02020603050405020304" pitchFamily="18" charset="0"/>
                <a:cs typeface="Times New Roman" panose="02020603050405020304" pitchFamily="18" charset="0"/>
              </a:rPr>
              <a:t>问题</a:t>
            </a:r>
          </a:p>
          <a:p>
            <a:r>
              <a:rPr lang="zh-CN" altLang="en-US" dirty="0">
                <a:solidFill>
                  <a:schemeClr val="tx1"/>
                </a:solidFill>
                <a:latin typeface="Times New Roman" panose="02020603050405020304" pitchFamily="18" charset="0"/>
                <a:cs typeface="Times New Roman" panose="02020603050405020304" pitchFamily="18" charset="0"/>
              </a:rPr>
              <a:t>     </a:t>
            </a:r>
            <a:r>
              <a:rPr lang="zh-CN" altLang="en-US" dirty="0" smtClean="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Hanoi</a:t>
            </a:r>
            <a:r>
              <a:rPr lang="zh-CN" altLang="en-US" dirty="0">
                <a:solidFill>
                  <a:schemeClr val="tx1"/>
                </a:solidFill>
                <a:latin typeface="Times New Roman" panose="02020603050405020304" pitchFamily="18" charset="0"/>
                <a:cs typeface="Times New Roman" panose="02020603050405020304" pitchFamily="18" charset="0"/>
              </a:rPr>
              <a:t>塔问题不是</a:t>
            </a:r>
            <a:r>
              <a:rPr lang="en-US" altLang="zh-CN" dirty="0">
                <a:solidFill>
                  <a:schemeClr val="tx1"/>
                </a:solidFill>
                <a:latin typeface="Times New Roman" panose="02020603050405020304" pitchFamily="18" charset="0"/>
                <a:cs typeface="Times New Roman" panose="02020603050405020304" pitchFamily="18" charset="0"/>
              </a:rPr>
              <a:t>NP</a:t>
            </a:r>
            <a:r>
              <a:rPr lang="zh-CN" altLang="en-US" dirty="0">
                <a:solidFill>
                  <a:schemeClr val="tx1"/>
                </a:solidFill>
                <a:latin typeface="Times New Roman" panose="02020603050405020304" pitchFamily="18" charset="0"/>
                <a:cs typeface="Times New Roman" panose="02020603050405020304" pitchFamily="18" charset="0"/>
              </a:rPr>
              <a:t>类</a:t>
            </a:r>
            <a:r>
              <a:rPr lang="zh-CN" altLang="en-US" dirty="0" smtClean="0">
                <a:solidFill>
                  <a:schemeClr val="tx1"/>
                </a:solidFill>
                <a:latin typeface="Times New Roman" panose="02020603050405020304" pitchFamily="18" charset="0"/>
                <a:cs typeface="Times New Roman" panose="02020603050405020304" pitchFamily="18" charset="0"/>
              </a:rPr>
              <a:t>问题</a:t>
            </a:r>
            <a:endParaRPr lang="zh-CN" altLang="en-US" dirty="0"/>
          </a:p>
        </p:txBody>
      </p:sp>
    </p:spTree>
    <p:extLst>
      <p:ext uri="{BB962C8B-B14F-4D97-AF65-F5344CB8AC3E}">
        <p14:creationId xmlns:p14="http://schemas.microsoft.com/office/powerpoint/2010/main" val="392383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P</a:t>
            </a:r>
            <a:r>
              <a:rPr lang="zh-CN" altLang="en-US" dirty="0" smtClean="0">
                <a:latin typeface="Arial" panose="020B0604020202020204" pitchFamily="34" charset="0"/>
                <a:cs typeface="Arial" panose="020B0604020202020204" pitchFamily="34" charset="0"/>
              </a:rPr>
              <a:t>类和</a:t>
            </a:r>
            <a:r>
              <a:rPr lang="en-US" altLang="zh-CN" dirty="0">
                <a:latin typeface="Arial" panose="020B0604020202020204" pitchFamily="34" charset="0"/>
                <a:cs typeface="Arial" panose="020B0604020202020204" pitchFamily="34" charset="0"/>
              </a:rPr>
              <a:t>NP</a:t>
            </a:r>
            <a:r>
              <a:rPr lang="zh-CN" altLang="en-US" dirty="0">
                <a:latin typeface="Arial" panose="020B0604020202020204" pitchFamily="34" charset="0"/>
                <a:cs typeface="Arial" panose="020B0604020202020204" pitchFamily="34" charset="0"/>
              </a:rPr>
              <a:t>类问题的主要差别</a:t>
            </a:r>
          </a:p>
        </p:txBody>
      </p:sp>
      <p:sp>
        <p:nvSpPr>
          <p:cNvPr id="3" name="内容占位符 2"/>
          <p:cNvSpPr>
            <a:spLocks noGrp="1"/>
          </p:cNvSpPr>
          <p:nvPr>
            <p:ph idx="1"/>
          </p:nvPr>
        </p:nvSpPr>
        <p:spPr/>
        <p:txBody>
          <a:bodyPr/>
          <a:lstStyle/>
          <a:p>
            <a:pPr algn="just"/>
            <a:r>
              <a:rPr lang="en-US" altLang="zh-CN" b="1" dirty="0" smtClean="0">
                <a:latin typeface="Times New Roman" panose="02020603050405020304" pitchFamily="18" charset="0"/>
                <a:cs typeface="Times New Roman" panose="02020603050405020304" pitchFamily="18" charset="0"/>
              </a:rPr>
              <a:t>P</a:t>
            </a:r>
            <a:r>
              <a:rPr lang="zh-CN" altLang="en-US" b="1" dirty="0">
                <a:latin typeface="Times New Roman" panose="02020603050405020304" pitchFamily="18" charset="0"/>
                <a:cs typeface="Times New Roman" panose="02020603050405020304" pitchFamily="18" charset="0"/>
              </a:rPr>
              <a:t>类问题可以用多项式时间的</a:t>
            </a:r>
            <a:r>
              <a:rPr lang="zh-CN" altLang="en-US" b="1" dirty="0">
                <a:solidFill>
                  <a:srgbClr val="FF0000"/>
                </a:solidFill>
                <a:latin typeface="Times New Roman" panose="02020603050405020304" pitchFamily="18" charset="0"/>
                <a:cs typeface="Times New Roman" panose="02020603050405020304" pitchFamily="18" charset="0"/>
              </a:rPr>
              <a:t>确定性算法</a:t>
            </a:r>
            <a:r>
              <a:rPr lang="zh-CN" altLang="en-US" b="1" dirty="0">
                <a:latin typeface="Times New Roman" panose="02020603050405020304" pitchFamily="18" charset="0"/>
                <a:cs typeface="Times New Roman" panose="02020603050405020304" pitchFamily="18" charset="0"/>
              </a:rPr>
              <a:t>来进行判定或求解；</a:t>
            </a:r>
          </a:p>
          <a:p>
            <a:pPr algn="just"/>
            <a:r>
              <a:rPr lang="en-US" altLang="zh-CN" b="1" dirty="0" smtClean="0">
                <a:latin typeface="Times New Roman" panose="02020603050405020304" pitchFamily="18" charset="0"/>
                <a:cs typeface="Times New Roman" panose="02020603050405020304" pitchFamily="18" charset="0"/>
              </a:rPr>
              <a:t>NP</a:t>
            </a:r>
            <a:r>
              <a:rPr lang="zh-CN" altLang="en-US" b="1" dirty="0">
                <a:latin typeface="Times New Roman" panose="02020603050405020304" pitchFamily="18" charset="0"/>
                <a:cs typeface="Times New Roman" panose="02020603050405020304" pitchFamily="18" charset="0"/>
              </a:rPr>
              <a:t>类问题</a:t>
            </a:r>
            <a:r>
              <a:rPr lang="zh-CN" altLang="en-US" b="1" dirty="0" smtClean="0">
                <a:latin typeface="Times New Roman" panose="02020603050405020304" pitchFamily="18" charset="0"/>
                <a:cs typeface="Times New Roman" panose="02020603050405020304" pitchFamily="18" charset="0"/>
              </a:rPr>
              <a:t>可用</a:t>
            </a:r>
            <a:r>
              <a:rPr lang="zh-CN" altLang="en-US" b="1" dirty="0">
                <a:latin typeface="Times New Roman" panose="02020603050405020304" pitchFamily="18" charset="0"/>
                <a:cs typeface="Times New Roman" panose="02020603050405020304" pitchFamily="18" charset="0"/>
              </a:rPr>
              <a:t>多项式时间的</a:t>
            </a:r>
            <a:r>
              <a:rPr lang="zh-CN" altLang="en-US" b="1" dirty="0">
                <a:solidFill>
                  <a:srgbClr val="FF0000"/>
                </a:solidFill>
                <a:latin typeface="Times New Roman" panose="02020603050405020304" pitchFamily="18" charset="0"/>
                <a:cs typeface="Times New Roman" panose="02020603050405020304" pitchFamily="18" charset="0"/>
              </a:rPr>
              <a:t>非确定性算法</a:t>
            </a:r>
            <a:r>
              <a:rPr lang="zh-CN" altLang="en-US" b="1" dirty="0">
                <a:latin typeface="Times New Roman" panose="02020603050405020304" pitchFamily="18" charset="0"/>
                <a:cs typeface="Times New Roman" panose="02020603050405020304" pitchFamily="18" charset="0"/>
              </a:rPr>
              <a:t>来进行判定或求解。 </a:t>
            </a:r>
          </a:p>
          <a:p>
            <a:pPr algn="just"/>
            <a:endParaRPr lang="zh-CN" altLang="en-US" dirty="0"/>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pPr>
                <a:defRPr/>
              </a:pPr>
              <a:t>83</a:t>
            </a:fld>
            <a:endParaRPr lang="en-US" altLang="zh-CN"/>
          </a:p>
        </p:txBody>
      </p:sp>
      <p:sp>
        <p:nvSpPr>
          <p:cNvPr id="5" name="文本框 4"/>
          <p:cNvSpPr txBox="1"/>
          <p:nvPr/>
        </p:nvSpPr>
        <p:spPr>
          <a:xfrm>
            <a:off x="1187624" y="4221088"/>
            <a:ext cx="2039341" cy="923330"/>
          </a:xfrm>
          <a:prstGeom prst="rect">
            <a:avLst/>
          </a:prstGeom>
          <a:noFill/>
        </p:spPr>
        <p:txBody>
          <a:bodyPr wrap="none" rtlCol="0">
            <a:spAutoFit/>
          </a:bodyPr>
          <a:lstStyle/>
          <a:p>
            <a:r>
              <a:rPr kumimoji="1" lang="en-US" altLang="zh-CN" sz="5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P⊆NP</a:t>
            </a:r>
            <a:endParaRPr lang="zh-CN" altLang="en-US" sz="5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785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NP</a:t>
            </a:r>
            <a:r>
              <a:rPr lang="zh-CN" altLang="en-US" dirty="0">
                <a:latin typeface="Arial" panose="020B0604020202020204" pitchFamily="34" charset="0"/>
                <a:cs typeface="Arial" panose="020B0604020202020204" pitchFamily="34" charset="0"/>
              </a:rPr>
              <a:t>完全问题</a:t>
            </a:r>
          </a:p>
        </p:txBody>
      </p:sp>
      <p:sp>
        <p:nvSpPr>
          <p:cNvPr id="3" name="内容占位符 2"/>
          <p:cNvSpPr>
            <a:spLocks noGrp="1"/>
          </p:cNvSpPr>
          <p:nvPr>
            <p:ph idx="1"/>
          </p:nvPr>
        </p:nvSpPr>
        <p:spPr/>
        <p:txBody>
          <a:bodyPr/>
          <a:lstStyle/>
          <a:p>
            <a:pPr algn="just"/>
            <a:r>
              <a:rPr kumimoji="1" lang="zh-CN" altLang="en-US" b="1" dirty="0" smtClean="0">
                <a:solidFill>
                  <a:srgbClr val="FF0000"/>
                </a:solidFill>
                <a:latin typeface="Times New Roman" panose="02020603050405020304" pitchFamily="18" charset="0"/>
                <a:cs typeface="Times New Roman" panose="02020603050405020304" pitchFamily="18" charset="0"/>
              </a:rPr>
              <a:t>定义</a:t>
            </a:r>
            <a:r>
              <a:rPr kumimoji="1" lang="en-US" altLang="zh-CN" b="1" dirty="0" smtClean="0">
                <a:solidFill>
                  <a:srgbClr val="FF0000"/>
                </a:solidFill>
                <a:latin typeface="Times New Roman" panose="02020603050405020304" pitchFamily="18" charset="0"/>
                <a:cs typeface="Times New Roman" panose="02020603050405020304" pitchFamily="18" charset="0"/>
              </a:rPr>
              <a:t>5  </a:t>
            </a:r>
            <a:r>
              <a:rPr kumimoji="1" lang="zh-CN" altLang="en-US" b="1" dirty="0">
                <a:latin typeface="Times New Roman" panose="02020603050405020304" pitchFamily="18" charset="0"/>
                <a:cs typeface="Times New Roman" panose="02020603050405020304" pitchFamily="18" charset="0"/>
              </a:rPr>
              <a:t>令</a:t>
            </a:r>
            <a:r>
              <a:rPr kumimoji="1" lang="en-US" altLang="zh-CN" b="1" dirty="0">
                <a:latin typeface="Times New Roman" panose="02020603050405020304" pitchFamily="18" charset="0"/>
                <a:cs typeface="Times New Roman" panose="02020603050405020304" pitchFamily="18" charset="0"/>
              </a:rPr>
              <a:t>Π</a:t>
            </a:r>
            <a:r>
              <a:rPr kumimoji="1" lang="zh-CN" altLang="en-US" b="1" dirty="0">
                <a:latin typeface="Times New Roman" panose="02020603050405020304" pitchFamily="18" charset="0"/>
                <a:cs typeface="Times New Roman" panose="02020603050405020304" pitchFamily="18" charset="0"/>
              </a:rPr>
              <a:t>是一个判定问题，如果问题</a:t>
            </a:r>
            <a:r>
              <a:rPr kumimoji="1" lang="en-US" altLang="zh-CN" b="1" dirty="0">
                <a:latin typeface="Times New Roman" panose="02020603050405020304" pitchFamily="18" charset="0"/>
                <a:cs typeface="Times New Roman" panose="02020603050405020304" pitchFamily="18" charset="0"/>
              </a:rPr>
              <a:t>Π</a:t>
            </a:r>
            <a:r>
              <a:rPr kumimoji="1" lang="zh-CN" altLang="en-US" b="1" dirty="0">
                <a:latin typeface="Times New Roman" panose="02020603050405020304" pitchFamily="18" charset="0"/>
                <a:cs typeface="Times New Roman" panose="02020603050405020304" pitchFamily="18" charset="0"/>
              </a:rPr>
              <a:t>属于</a:t>
            </a:r>
            <a:r>
              <a:rPr kumimoji="1" lang="en-US" altLang="zh-CN" b="1" dirty="0">
                <a:latin typeface="Times New Roman" panose="02020603050405020304" pitchFamily="18" charset="0"/>
                <a:cs typeface="Times New Roman" panose="02020603050405020304" pitchFamily="18" charset="0"/>
              </a:rPr>
              <a:t>NP</a:t>
            </a:r>
            <a:r>
              <a:rPr kumimoji="1" lang="zh-CN" altLang="en-US" b="1" dirty="0">
                <a:latin typeface="Times New Roman" panose="02020603050405020304" pitchFamily="18" charset="0"/>
                <a:cs typeface="Times New Roman" panose="02020603050405020304" pitchFamily="18" charset="0"/>
              </a:rPr>
              <a:t>类问题，并且对</a:t>
            </a:r>
            <a:r>
              <a:rPr kumimoji="1" lang="en-US" altLang="zh-CN" b="1" dirty="0">
                <a:latin typeface="Times New Roman" panose="02020603050405020304" pitchFamily="18" charset="0"/>
                <a:cs typeface="Times New Roman" panose="02020603050405020304" pitchFamily="18" charset="0"/>
              </a:rPr>
              <a:t>NP</a:t>
            </a:r>
            <a:r>
              <a:rPr kumimoji="1" lang="zh-CN" altLang="en-US" b="1" dirty="0">
                <a:latin typeface="Times New Roman" panose="02020603050405020304" pitchFamily="18" charset="0"/>
                <a:cs typeface="Times New Roman" panose="02020603050405020304" pitchFamily="18" charset="0"/>
              </a:rPr>
              <a:t>类问题中的每一个问题</a:t>
            </a:r>
            <a:r>
              <a:rPr kumimoji="1" lang="en-US" altLang="zh-CN" b="1" dirty="0">
                <a:latin typeface="Times New Roman" panose="02020603050405020304" pitchFamily="18" charset="0"/>
                <a:cs typeface="Times New Roman" panose="02020603050405020304" pitchFamily="18" charset="0"/>
              </a:rPr>
              <a:t>Π'</a:t>
            </a:r>
            <a:r>
              <a:rPr kumimoji="1" lang="zh-CN" altLang="en-US" b="1" dirty="0">
                <a:latin typeface="Times New Roman" panose="02020603050405020304" pitchFamily="18" charset="0"/>
                <a:cs typeface="Times New Roman" panose="02020603050405020304" pitchFamily="18" charset="0"/>
              </a:rPr>
              <a:t>，都有</a:t>
            </a:r>
            <a:r>
              <a:rPr kumimoji="1" lang="en-US" altLang="zh-CN" b="1" dirty="0">
                <a:latin typeface="Times New Roman" panose="02020603050405020304" pitchFamily="18" charset="0"/>
                <a:cs typeface="Times New Roman" panose="02020603050405020304" pitchFamily="18" charset="0"/>
              </a:rPr>
              <a:t>Π'∝</a:t>
            </a:r>
            <a:r>
              <a:rPr kumimoji="1" lang="en-US" altLang="zh-CN" b="1" i="1" baseline="-30000" dirty="0" err="1">
                <a:latin typeface="Times New Roman" panose="02020603050405020304" pitchFamily="18" charset="0"/>
                <a:cs typeface="Times New Roman" panose="02020603050405020304" pitchFamily="18" charset="0"/>
              </a:rPr>
              <a:t>p</a:t>
            </a:r>
            <a:r>
              <a:rPr kumimoji="1" lang="en-US" altLang="zh-CN" b="1" dirty="0" err="1">
                <a:latin typeface="Times New Roman" panose="02020603050405020304" pitchFamily="18" charset="0"/>
                <a:cs typeface="Times New Roman" panose="02020603050405020304" pitchFamily="18" charset="0"/>
              </a:rPr>
              <a:t>Π</a:t>
            </a:r>
            <a:r>
              <a:rPr kumimoji="1" lang="zh-CN" altLang="en-US" b="1" dirty="0">
                <a:latin typeface="Times New Roman" panose="02020603050405020304" pitchFamily="18" charset="0"/>
                <a:cs typeface="Times New Roman" panose="02020603050405020304" pitchFamily="18" charset="0"/>
              </a:rPr>
              <a:t>，则</a:t>
            </a:r>
            <a:r>
              <a:rPr kumimoji="1" lang="zh-CN" altLang="en-US" b="1" dirty="0" smtClean="0">
                <a:latin typeface="Times New Roman" panose="02020603050405020304" pitchFamily="18" charset="0"/>
                <a:cs typeface="Times New Roman" panose="02020603050405020304" pitchFamily="18" charset="0"/>
              </a:rPr>
              <a:t>称问题</a:t>
            </a:r>
            <a:r>
              <a:rPr kumimoji="1" lang="en-US" altLang="zh-CN" b="1" dirty="0">
                <a:latin typeface="Times New Roman" panose="02020603050405020304" pitchFamily="18" charset="0"/>
                <a:cs typeface="Times New Roman" panose="02020603050405020304" pitchFamily="18" charset="0"/>
              </a:rPr>
              <a:t>Π</a:t>
            </a:r>
            <a:r>
              <a:rPr kumimoji="1" lang="zh-CN" altLang="en-US" b="1" dirty="0">
                <a:latin typeface="Times New Roman" panose="02020603050405020304" pitchFamily="18" charset="0"/>
                <a:cs typeface="Times New Roman" panose="02020603050405020304" pitchFamily="18" charset="0"/>
              </a:rPr>
              <a:t>是一个</a:t>
            </a:r>
            <a:r>
              <a:rPr kumimoji="1" lang="en-US" altLang="zh-CN" b="1" dirty="0">
                <a:solidFill>
                  <a:srgbClr val="FF0000"/>
                </a:solidFill>
                <a:latin typeface="Times New Roman" panose="02020603050405020304" pitchFamily="18" charset="0"/>
                <a:cs typeface="Times New Roman" panose="02020603050405020304" pitchFamily="18" charset="0"/>
              </a:rPr>
              <a:t>NP</a:t>
            </a:r>
            <a:r>
              <a:rPr kumimoji="1" lang="zh-CN" altLang="en-US" b="1" dirty="0">
                <a:solidFill>
                  <a:srgbClr val="FF0000"/>
                </a:solidFill>
                <a:latin typeface="Times New Roman" panose="02020603050405020304" pitchFamily="18" charset="0"/>
                <a:cs typeface="Times New Roman" panose="02020603050405020304" pitchFamily="18" charset="0"/>
              </a:rPr>
              <a:t>完全</a:t>
            </a:r>
            <a:r>
              <a:rPr kumimoji="1" lang="zh-CN" altLang="en-US" b="1" dirty="0" smtClean="0">
                <a:solidFill>
                  <a:srgbClr val="FF0000"/>
                </a:solidFill>
                <a:latin typeface="Times New Roman" panose="02020603050405020304" pitchFamily="18" charset="0"/>
                <a:cs typeface="Times New Roman" panose="02020603050405020304" pitchFamily="18" charset="0"/>
              </a:rPr>
              <a:t>问题</a:t>
            </a:r>
            <a:r>
              <a:rPr kumimoji="1" lang="en-US" altLang="zh-CN" b="1" dirty="0" smtClean="0">
                <a:solidFill>
                  <a:srgbClr val="FF0000"/>
                </a:solidFill>
                <a:latin typeface="Times New Roman" panose="02020603050405020304" pitchFamily="18" charset="0"/>
                <a:cs typeface="Times New Roman" panose="02020603050405020304" pitchFamily="18" charset="0"/>
              </a:rPr>
              <a:t>(NP Complete Problem)</a:t>
            </a:r>
            <a:r>
              <a:rPr kumimoji="1" lang="zh-CN" altLang="en-US" b="1" dirty="0" smtClean="0">
                <a:latin typeface="Times New Roman" panose="02020603050405020304" pitchFamily="18" charset="0"/>
                <a:cs typeface="Times New Roman" panose="02020603050405020304" pitchFamily="18" charset="0"/>
              </a:rPr>
              <a:t>，</a:t>
            </a:r>
            <a:r>
              <a:rPr kumimoji="1" lang="zh-CN" altLang="en-US" b="1" dirty="0">
                <a:latin typeface="Times New Roman" panose="02020603050405020304" pitchFamily="18" charset="0"/>
                <a:cs typeface="Times New Roman" panose="02020603050405020304" pitchFamily="18" charset="0"/>
              </a:rPr>
              <a:t>有时把</a:t>
            </a:r>
            <a:r>
              <a:rPr kumimoji="1" lang="en-US" altLang="zh-CN" b="1" dirty="0">
                <a:latin typeface="Times New Roman" panose="02020603050405020304" pitchFamily="18" charset="0"/>
                <a:cs typeface="Times New Roman" panose="02020603050405020304" pitchFamily="18" charset="0"/>
              </a:rPr>
              <a:t>NP</a:t>
            </a:r>
            <a:r>
              <a:rPr kumimoji="1" lang="zh-CN" altLang="en-US" b="1" dirty="0">
                <a:latin typeface="Times New Roman" panose="02020603050405020304" pitchFamily="18" charset="0"/>
                <a:cs typeface="Times New Roman" panose="02020603050405020304" pitchFamily="18" charset="0"/>
              </a:rPr>
              <a:t>完全问题记为</a:t>
            </a:r>
            <a:r>
              <a:rPr kumimoji="1" lang="en-US" altLang="zh-CN" b="1" dirty="0">
                <a:solidFill>
                  <a:srgbClr val="FF0000"/>
                </a:solidFill>
                <a:latin typeface="Times New Roman" panose="02020603050405020304" pitchFamily="18" charset="0"/>
                <a:cs typeface="Times New Roman" panose="02020603050405020304" pitchFamily="18" charset="0"/>
              </a:rPr>
              <a:t>NPC</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pPr>
                <a:defRPr/>
              </a:pPr>
              <a:t>84</a:t>
            </a:fld>
            <a:endParaRPr lang="en-US" altLang="zh-CN"/>
          </a:p>
        </p:txBody>
      </p:sp>
      <p:grpSp>
        <p:nvGrpSpPr>
          <p:cNvPr id="5" name="Group 22"/>
          <p:cNvGrpSpPr>
            <a:grpSpLocks/>
          </p:cNvGrpSpPr>
          <p:nvPr/>
        </p:nvGrpSpPr>
        <p:grpSpPr bwMode="auto">
          <a:xfrm>
            <a:off x="2546350" y="4293096"/>
            <a:ext cx="3890963" cy="2300288"/>
            <a:chOff x="1761" y="2678"/>
            <a:chExt cx="1887" cy="1186"/>
          </a:xfrm>
        </p:grpSpPr>
        <p:sp>
          <p:nvSpPr>
            <p:cNvPr id="6" name="Oval 7"/>
            <p:cNvSpPr>
              <a:spLocks noChangeArrowheads="1"/>
            </p:cNvSpPr>
            <p:nvPr/>
          </p:nvSpPr>
          <p:spPr bwMode="auto">
            <a:xfrm>
              <a:off x="1761" y="2678"/>
              <a:ext cx="1887" cy="1186"/>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Text Box 8"/>
            <p:cNvSpPr txBox="1">
              <a:spLocks noChangeArrowheads="1"/>
            </p:cNvSpPr>
            <p:nvPr/>
          </p:nvSpPr>
          <p:spPr bwMode="auto">
            <a:xfrm>
              <a:off x="2398" y="2755"/>
              <a:ext cx="661" cy="14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just" eaLnBrk="0" hangingPunct="0"/>
              <a:r>
                <a:rPr lang="en-US" altLang="zh-CN" sz="1600">
                  <a:solidFill>
                    <a:schemeClr val="tx1"/>
                  </a:solidFill>
                  <a:latin typeface="Times New Roman" panose="02020603050405020304" pitchFamily="18" charset="0"/>
                  <a:ea typeface="宋体" panose="02010600030101010101" pitchFamily="2" charset="-122"/>
                </a:rPr>
                <a:t>NP</a:t>
              </a:r>
              <a:r>
                <a:rPr lang="zh-CN" altLang="en-US" sz="1600">
                  <a:solidFill>
                    <a:schemeClr val="tx1"/>
                  </a:solidFill>
                  <a:latin typeface="Times New Roman" panose="02020603050405020304" pitchFamily="18" charset="0"/>
                  <a:ea typeface="宋体" panose="02010600030101010101" pitchFamily="2" charset="-122"/>
                </a:rPr>
                <a:t>类问题</a:t>
              </a:r>
            </a:p>
          </p:txBody>
        </p:sp>
        <p:sp>
          <p:nvSpPr>
            <p:cNvPr id="8" name="Oval 9"/>
            <p:cNvSpPr>
              <a:spLocks noChangeArrowheads="1"/>
            </p:cNvSpPr>
            <p:nvPr/>
          </p:nvSpPr>
          <p:spPr bwMode="auto">
            <a:xfrm>
              <a:off x="2547" y="3353"/>
              <a:ext cx="126" cy="9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Text Box 10"/>
            <p:cNvSpPr txBox="1">
              <a:spLocks noChangeArrowheads="1"/>
            </p:cNvSpPr>
            <p:nvPr/>
          </p:nvSpPr>
          <p:spPr bwMode="auto">
            <a:xfrm>
              <a:off x="2763" y="3321"/>
              <a:ext cx="731" cy="14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just" eaLnBrk="0" hangingPunct="0"/>
              <a:r>
                <a:rPr lang="en-US" altLang="zh-CN" sz="1600">
                  <a:solidFill>
                    <a:schemeClr val="tx1"/>
                  </a:solidFill>
                  <a:latin typeface="Times New Roman" panose="02020603050405020304" pitchFamily="18" charset="0"/>
                  <a:ea typeface="宋体" panose="02010600030101010101" pitchFamily="2" charset="-122"/>
                </a:rPr>
                <a:t>NP</a:t>
              </a:r>
              <a:r>
                <a:rPr lang="zh-CN" altLang="en-US" sz="1600">
                  <a:solidFill>
                    <a:schemeClr val="tx1"/>
                  </a:solidFill>
                  <a:latin typeface="Times New Roman" panose="02020603050405020304" pitchFamily="18" charset="0"/>
                  <a:ea typeface="宋体" panose="02010600030101010101" pitchFamily="2" charset="-122"/>
                </a:rPr>
                <a:t>完全问题</a:t>
              </a:r>
            </a:p>
          </p:txBody>
        </p:sp>
        <p:sp>
          <p:nvSpPr>
            <p:cNvPr id="10" name="Oval 11"/>
            <p:cNvSpPr>
              <a:spLocks noChangeArrowheads="1"/>
            </p:cNvSpPr>
            <p:nvPr/>
          </p:nvSpPr>
          <p:spPr bwMode="auto">
            <a:xfrm>
              <a:off x="2519" y="2988"/>
              <a:ext cx="79" cy="61"/>
            </a:xfrm>
            <a:prstGeom prst="ellipse">
              <a:avLst/>
            </a:prstGeom>
            <a:noFill/>
            <a:ln w="38100">
              <a:solidFill>
                <a:srgbClr val="000000"/>
              </a:solidFill>
              <a:round/>
              <a:headEnd/>
              <a:tailEnd/>
            </a:ln>
            <a:extLst>
              <a:ext uri="{909E8E84-426E-40DD-AFC4-6F175D3DCCD1}">
                <a14:hiddenFill xmlns:a14="http://schemas.microsoft.com/office/drawing/2010/main">
                  <a:solidFill>
                    <a:srgbClr val="808080"/>
                  </a:solidFill>
                </a14:hiddenFill>
              </a:ext>
            </a:extLst>
          </p:spPr>
          <p:txBody>
            <a:bodyPr/>
            <a:lstStyle/>
            <a:p>
              <a:endParaRPr lang="zh-CN" altLang="en-US"/>
            </a:p>
          </p:txBody>
        </p:sp>
        <p:sp>
          <p:nvSpPr>
            <p:cNvPr id="11" name="Oval 12"/>
            <p:cNvSpPr>
              <a:spLocks noChangeArrowheads="1"/>
            </p:cNvSpPr>
            <p:nvPr/>
          </p:nvSpPr>
          <p:spPr bwMode="auto">
            <a:xfrm>
              <a:off x="3059" y="3055"/>
              <a:ext cx="79" cy="61"/>
            </a:xfrm>
            <a:prstGeom prst="ellipse">
              <a:avLst/>
            </a:prstGeom>
            <a:noFill/>
            <a:ln w="38100">
              <a:solidFill>
                <a:srgbClr val="000000"/>
              </a:solidFill>
              <a:round/>
              <a:headEnd/>
              <a:tailEnd/>
            </a:ln>
            <a:extLst>
              <a:ext uri="{909E8E84-426E-40DD-AFC4-6F175D3DCCD1}">
                <a14:hiddenFill xmlns:a14="http://schemas.microsoft.com/office/drawing/2010/main">
                  <a:solidFill>
                    <a:srgbClr val="808080"/>
                  </a:solidFill>
                </a14:hiddenFill>
              </a:ext>
            </a:extLst>
          </p:spPr>
          <p:txBody>
            <a:bodyPr/>
            <a:lstStyle/>
            <a:p>
              <a:endParaRPr lang="zh-CN" altLang="en-US"/>
            </a:p>
          </p:txBody>
        </p:sp>
        <p:sp>
          <p:nvSpPr>
            <p:cNvPr id="12" name="Oval 13"/>
            <p:cNvSpPr>
              <a:spLocks noChangeArrowheads="1"/>
            </p:cNvSpPr>
            <p:nvPr/>
          </p:nvSpPr>
          <p:spPr bwMode="auto">
            <a:xfrm>
              <a:off x="2021" y="3081"/>
              <a:ext cx="79" cy="61"/>
            </a:xfrm>
            <a:prstGeom prst="ellipse">
              <a:avLst/>
            </a:prstGeom>
            <a:noFill/>
            <a:ln w="38100">
              <a:solidFill>
                <a:srgbClr val="000000"/>
              </a:solidFill>
              <a:round/>
              <a:headEnd/>
              <a:tailEnd/>
            </a:ln>
            <a:extLst>
              <a:ext uri="{909E8E84-426E-40DD-AFC4-6F175D3DCCD1}">
                <a14:hiddenFill xmlns:a14="http://schemas.microsoft.com/office/drawing/2010/main">
                  <a:solidFill>
                    <a:srgbClr val="808080"/>
                  </a:solidFill>
                </a14:hiddenFill>
              </a:ext>
            </a:extLst>
          </p:spPr>
          <p:txBody>
            <a:bodyPr/>
            <a:lstStyle/>
            <a:p>
              <a:endParaRPr lang="zh-CN" altLang="en-US"/>
            </a:p>
          </p:txBody>
        </p:sp>
        <p:sp>
          <p:nvSpPr>
            <p:cNvPr id="13" name="Oval 14"/>
            <p:cNvSpPr>
              <a:spLocks noChangeArrowheads="1"/>
            </p:cNvSpPr>
            <p:nvPr/>
          </p:nvSpPr>
          <p:spPr bwMode="auto">
            <a:xfrm>
              <a:off x="1993" y="3440"/>
              <a:ext cx="79" cy="61"/>
            </a:xfrm>
            <a:prstGeom prst="ellipse">
              <a:avLst/>
            </a:prstGeom>
            <a:noFill/>
            <a:ln w="38100">
              <a:solidFill>
                <a:srgbClr val="000000"/>
              </a:solidFill>
              <a:round/>
              <a:headEnd/>
              <a:tailEnd/>
            </a:ln>
            <a:extLst>
              <a:ext uri="{909E8E84-426E-40DD-AFC4-6F175D3DCCD1}">
                <a14:hiddenFill xmlns:a14="http://schemas.microsoft.com/office/drawing/2010/main">
                  <a:solidFill>
                    <a:srgbClr val="808080"/>
                  </a:solidFill>
                </a14:hiddenFill>
              </a:ext>
            </a:extLst>
          </p:spPr>
          <p:txBody>
            <a:bodyPr/>
            <a:lstStyle/>
            <a:p>
              <a:endParaRPr lang="zh-CN" altLang="en-US"/>
            </a:p>
          </p:txBody>
        </p:sp>
        <p:sp>
          <p:nvSpPr>
            <p:cNvPr id="14" name="Oval 15"/>
            <p:cNvSpPr>
              <a:spLocks noChangeArrowheads="1"/>
            </p:cNvSpPr>
            <p:nvPr/>
          </p:nvSpPr>
          <p:spPr bwMode="auto">
            <a:xfrm>
              <a:off x="2617" y="3652"/>
              <a:ext cx="79" cy="61"/>
            </a:xfrm>
            <a:prstGeom prst="ellipse">
              <a:avLst/>
            </a:prstGeom>
            <a:noFill/>
            <a:ln w="38100">
              <a:solidFill>
                <a:srgbClr val="000000"/>
              </a:solidFill>
              <a:round/>
              <a:headEnd/>
              <a:tailEnd/>
            </a:ln>
            <a:extLst>
              <a:ext uri="{909E8E84-426E-40DD-AFC4-6F175D3DCCD1}">
                <a14:hiddenFill xmlns:a14="http://schemas.microsoft.com/office/drawing/2010/main">
                  <a:solidFill>
                    <a:srgbClr val="808080"/>
                  </a:solidFill>
                </a14:hiddenFill>
              </a:ext>
            </a:extLst>
          </p:spPr>
          <p:txBody>
            <a:bodyPr/>
            <a:lstStyle/>
            <a:p>
              <a:endParaRPr lang="zh-CN" altLang="en-US"/>
            </a:p>
          </p:txBody>
        </p:sp>
        <p:sp>
          <p:nvSpPr>
            <p:cNvPr id="15" name="Line 16"/>
            <p:cNvSpPr>
              <a:spLocks noChangeShapeType="1"/>
            </p:cNvSpPr>
            <p:nvPr/>
          </p:nvSpPr>
          <p:spPr bwMode="auto">
            <a:xfrm>
              <a:off x="2091" y="3136"/>
              <a:ext cx="470" cy="227"/>
            </a:xfrm>
            <a:prstGeom prst="line">
              <a:avLst/>
            </a:prstGeom>
            <a:noFill/>
            <a:ln w="38100">
              <a:solidFill>
                <a:srgbClr val="000000"/>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sp>
          <p:nvSpPr>
            <p:cNvPr id="16" name="Line 17"/>
            <p:cNvSpPr>
              <a:spLocks noChangeShapeType="1"/>
            </p:cNvSpPr>
            <p:nvPr/>
          </p:nvSpPr>
          <p:spPr bwMode="auto">
            <a:xfrm flipV="1">
              <a:off x="2077" y="3405"/>
              <a:ext cx="463" cy="67"/>
            </a:xfrm>
            <a:prstGeom prst="line">
              <a:avLst/>
            </a:prstGeom>
            <a:noFill/>
            <a:ln w="38100">
              <a:solidFill>
                <a:srgbClr val="000000"/>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sp>
          <p:nvSpPr>
            <p:cNvPr id="17" name="Line 18"/>
            <p:cNvSpPr>
              <a:spLocks noChangeShapeType="1"/>
            </p:cNvSpPr>
            <p:nvPr/>
          </p:nvSpPr>
          <p:spPr bwMode="auto">
            <a:xfrm flipH="1" flipV="1">
              <a:off x="2624" y="3436"/>
              <a:ext cx="21" cy="209"/>
            </a:xfrm>
            <a:prstGeom prst="line">
              <a:avLst/>
            </a:prstGeom>
            <a:noFill/>
            <a:ln w="38100">
              <a:solidFill>
                <a:srgbClr val="000000"/>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ShapeType="1"/>
            </p:cNvSpPr>
            <p:nvPr/>
          </p:nvSpPr>
          <p:spPr bwMode="auto">
            <a:xfrm>
              <a:off x="2554" y="3050"/>
              <a:ext cx="42" cy="313"/>
            </a:xfrm>
            <a:prstGeom prst="line">
              <a:avLst/>
            </a:prstGeom>
            <a:noFill/>
            <a:ln w="38100">
              <a:solidFill>
                <a:srgbClr val="000000"/>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sp>
          <p:nvSpPr>
            <p:cNvPr id="19" name="Line 20"/>
            <p:cNvSpPr>
              <a:spLocks noChangeShapeType="1"/>
            </p:cNvSpPr>
            <p:nvPr/>
          </p:nvSpPr>
          <p:spPr bwMode="auto">
            <a:xfrm flipH="1">
              <a:off x="2652" y="3110"/>
              <a:ext cx="421" cy="253"/>
            </a:xfrm>
            <a:prstGeom prst="line">
              <a:avLst/>
            </a:prstGeom>
            <a:noFill/>
            <a:ln w="38100">
              <a:solidFill>
                <a:srgbClr val="000000"/>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96678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pPr>
                <a:defRPr/>
              </a:pPr>
              <a:t>85</a:t>
            </a:fld>
            <a:endParaRPr lang="en-US" altLang="zh-CN" dirty="0"/>
          </a:p>
        </p:txBody>
      </p:sp>
      <p:sp>
        <p:nvSpPr>
          <p:cNvPr id="2" name="标题 1"/>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一些基本的</a:t>
            </a:r>
            <a:r>
              <a:rPr lang="en-US" altLang="zh-CN" dirty="0" smtClean="0">
                <a:latin typeface="Arial" panose="020B0604020202020204" pitchFamily="34" charset="0"/>
                <a:cs typeface="Arial" panose="020B0604020202020204" pitchFamily="34" charset="0"/>
              </a:rPr>
              <a:t>NP</a:t>
            </a:r>
            <a:r>
              <a:rPr lang="zh-CN" altLang="en-US" dirty="0">
                <a:latin typeface="Arial" panose="020B0604020202020204" pitchFamily="34" charset="0"/>
                <a:cs typeface="Arial" panose="020B0604020202020204" pitchFamily="34" charset="0"/>
              </a:rPr>
              <a:t>完全问题</a:t>
            </a:r>
            <a:endParaRPr lang="zh-CN" altLang="en-US" dirty="0"/>
          </a:p>
        </p:txBody>
      </p:sp>
      <p:sp>
        <p:nvSpPr>
          <p:cNvPr id="3" name="内容占位符 2"/>
          <p:cNvSpPr>
            <a:spLocks noGrp="1"/>
          </p:cNvSpPr>
          <p:nvPr>
            <p:ph idx="1"/>
          </p:nvPr>
        </p:nvSpPr>
        <p:spPr/>
        <p:txBody>
          <a:bodyPr/>
          <a:lstStyle/>
          <a:p>
            <a:pPr>
              <a:lnSpc>
                <a:spcPct val="125000"/>
              </a:lnSpc>
              <a:spcBef>
                <a:spcPts val="0"/>
              </a:spcBef>
            </a:pPr>
            <a:r>
              <a:rPr lang="en-US" altLang="zh-CN" sz="2800" b="1" dirty="0" smtClean="0">
                <a:latin typeface="Times New Roman" panose="02020603050405020304" pitchFamily="18" charset="0"/>
                <a:cs typeface="Times New Roman" panose="02020603050405020304" pitchFamily="18" charset="0"/>
              </a:rPr>
              <a:t>SAT</a:t>
            </a:r>
            <a:r>
              <a:rPr lang="zh-CN" altLang="en-US" sz="2800" b="1" dirty="0" smtClean="0">
                <a:latin typeface="Times New Roman" panose="02020603050405020304" pitchFamily="18" charset="0"/>
                <a:cs typeface="Times New Roman" panose="02020603050405020304" pitchFamily="18" charset="0"/>
              </a:rPr>
              <a:t>问题</a:t>
            </a:r>
            <a:r>
              <a:rPr lang="en-US" altLang="zh-CN" sz="2800" b="1" dirty="0" smtClean="0">
                <a:latin typeface="Times New Roman" panose="02020603050405020304" pitchFamily="18" charset="0"/>
                <a:cs typeface="Times New Roman" panose="02020603050405020304" pitchFamily="18" charset="0"/>
              </a:rPr>
              <a:t>(Boolean </a:t>
            </a:r>
            <a:r>
              <a:rPr lang="en-US" altLang="zh-CN" sz="2800" b="1" dirty="0">
                <a:latin typeface="Times New Roman" panose="02020603050405020304" pitchFamily="18" charset="0"/>
                <a:cs typeface="Times New Roman" panose="02020603050405020304" pitchFamily="18" charset="0"/>
              </a:rPr>
              <a:t>Satisfiability </a:t>
            </a:r>
            <a:r>
              <a:rPr lang="en-US" altLang="zh-CN" sz="2800" b="1" dirty="0" smtClean="0">
                <a:latin typeface="Times New Roman" panose="02020603050405020304" pitchFamily="18" charset="0"/>
                <a:cs typeface="Times New Roman" panose="02020603050405020304" pitchFamily="18" charset="0"/>
              </a:rPr>
              <a:t>Problem)</a:t>
            </a:r>
            <a:r>
              <a:rPr lang="zh-CN" altLang="en-US" sz="2800" b="1" dirty="0" smtClean="0">
                <a:latin typeface="Times New Roman" panose="02020603050405020304" pitchFamily="18" charset="0"/>
                <a:cs typeface="Times New Roman" panose="02020603050405020304" pitchFamily="18" charset="0"/>
              </a:rPr>
              <a:t> </a:t>
            </a:r>
            <a:endParaRPr lang="zh-CN" altLang="en-US" sz="2800" b="1" dirty="0">
              <a:latin typeface="Times New Roman" panose="02020603050405020304" pitchFamily="18" charset="0"/>
              <a:cs typeface="Times New Roman" panose="02020603050405020304" pitchFamily="18" charset="0"/>
            </a:endParaRPr>
          </a:p>
          <a:p>
            <a:pPr>
              <a:lnSpc>
                <a:spcPct val="125000"/>
              </a:lnSpc>
              <a:spcBef>
                <a:spcPts val="0"/>
              </a:spcBef>
            </a:pPr>
            <a:r>
              <a:rPr lang="zh-CN" altLang="en-US" sz="2800" b="1" dirty="0" smtClean="0">
                <a:latin typeface="Times New Roman" panose="02020603050405020304" pitchFamily="18" charset="0"/>
                <a:cs typeface="Times New Roman" panose="02020603050405020304" pitchFamily="18" charset="0"/>
              </a:rPr>
              <a:t>最大</a:t>
            </a:r>
            <a:r>
              <a:rPr lang="zh-CN" altLang="en-US" sz="2800" b="1" dirty="0">
                <a:latin typeface="Times New Roman" panose="02020603050405020304" pitchFamily="18" charset="0"/>
                <a:cs typeface="Times New Roman" panose="02020603050405020304" pitchFamily="18" charset="0"/>
              </a:rPr>
              <a:t>团</a:t>
            </a:r>
            <a:r>
              <a:rPr lang="zh-CN" altLang="en-US" sz="2800" b="1" dirty="0" smtClean="0">
                <a:latin typeface="Times New Roman" panose="02020603050405020304" pitchFamily="18" charset="0"/>
                <a:cs typeface="Times New Roman" panose="02020603050405020304" pitchFamily="18" charset="0"/>
              </a:rPr>
              <a:t>问题</a:t>
            </a:r>
            <a:r>
              <a:rPr lang="en-US" altLang="zh-CN" sz="2800" b="1" dirty="0" smtClean="0">
                <a:latin typeface="Times New Roman" panose="02020603050405020304" pitchFamily="18" charset="0"/>
                <a:cs typeface="Times New Roman" panose="02020603050405020304" pitchFamily="18" charset="0"/>
              </a:rPr>
              <a:t>(Maximum </a:t>
            </a:r>
            <a:r>
              <a:rPr lang="en-US" altLang="zh-CN" sz="2800" b="1" dirty="0">
                <a:latin typeface="Times New Roman" panose="02020603050405020304" pitchFamily="18" charset="0"/>
                <a:cs typeface="Times New Roman" panose="02020603050405020304" pitchFamily="18" charset="0"/>
              </a:rPr>
              <a:t>Clique </a:t>
            </a:r>
            <a:r>
              <a:rPr lang="en-US" altLang="zh-CN" sz="2800" b="1" dirty="0" smtClean="0">
                <a:latin typeface="Times New Roman" panose="02020603050405020304" pitchFamily="18" charset="0"/>
                <a:cs typeface="Times New Roman" panose="02020603050405020304" pitchFamily="18" charset="0"/>
              </a:rPr>
              <a:t>Problem)</a:t>
            </a:r>
            <a:r>
              <a:rPr lang="zh-CN" altLang="en-US" sz="2800" b="1" dirty="0" smtClean="0">
                <a:latin typeface="Times New Roman" panose="02020603050405020304" pitchFamily="18" charset="0"/>
                <a:cs typeface="Times New Roman" panose="02020603050405020304" pitchFamily="18" charset="0"/>
              </a:rPr>
              <a:t> </a:t>
            </a:r>
            <a:endParaRPr lang="zh-CN" altLang="en-US" sz="2800" b="1" dirty="0">
              <a:latin typeface="Times New Roman" panose="02020603050405020304" pitchFamily="18" charset="0"/>
              <a:cs typeface="Times New Roman" panose="02020603050405020304" pitchFamily="18" charset="0"/>
            </a:endParaRPr>
          </a:p>
          <a:p>
            <a:pPr>
              <a:lnSpc>
                <a:spcPct val="125000"/>
              </a:lnSpc>
              <a:spcBef>
                <a:spcPts val="0"/>
              </a:spcBef>
            </a:pPr>
            <a:r>
              <a:rPr lang="zh-CN" altLang="en-US" sz="2800" b="1" dirty="0" smtClean="0">
                <a:latin typeface="Times New Roman" panose="02020603050405020304" pitchFamily="18" charset="0"/>
                <a:cs typeface="Times New Roman" panose="02020603050405020304" pitchFamily="18" charset="0"/>
              </a:rPr>
              <a:t>图</a:t>
            </a:r>
            <a:r>
              <a:rPr lang="zh-CN" altLang="en-US" sz="2800" b="1" dirty="0">
                <a:latin typeface="Times New Roman" panose="02020603050405020304" pitchFamily="18" charset="0"/>
                <a:cs typeface="Times New Roman" panose="02020603050405020304" pitchFamily="18" charset="0"/>
              </a:rPr>
              <a:t>着色</a:t>
            </a:r>
            <a:r>
              <a:rPr lang="zh-CN" altLang="en-US" sz="2800" b="1" dirty="0" smtClean="0">
                <a:latin typeface="Times New Roman" panose="02020603050405020304" pitchFamily="18" charset="0"/>
                <a:cs typeface="Times New Roman" panose="02020603050405020304" pitchFamily="18" charset="0"/>
              </a:rPr>
              <a:t>问题</a:t>
            </a:r>
            <a:r>
              <a:rPr lang="en-US" altLang="zh-CN" sz="2800" b="1" dirty="0" smtClean="0">
                <a:latin typeface="Times New Roman" panose="02020603050405020304" pitchFamily="18" charset="0"/>
                <a:cs typeface="Times New Roman" panose="02020603050405020304" pitchFamily="18" charset="0"/>
              </a:rPr>
              <a:t>(Graph </a:t>
            </a:r>
            <a:r>
              <a:rPr lang="en-US" altLang="zh-CN" sz="2800" b="1" dirty="0">
                <a:latin typeface="Times New Roman" panose="02020603050405020304" pitchFamily="18" charset="0"/>
                <a:cs typeface="Times New Roman" panose="02020603050405020304" pitchFamily="18" charset="0"/>
              </a:rPr>
              <a:t>Coloring </a:t>
            </a:r>
            <a:r>
              <a:rPr lang="en-US" altLang="zh-CN" sz="2800" b="1" dirty="0" smtClean="0">
                <a:latin typeface="Times New Roman" panose="02020603050405020304" pitchFamily="18" charset="0"/>
                <a:cs typeface="Times New Roman" panose="02020603050405020304" pitchFamily="18" charset="0"/>
              </a:rPr>
              <a:t>Problem)</a:t>
            </a:r>
            <a:r>
              <a:rPr lang="zh-CN" altLang="en-US" sz="2800" b="1" dirty="0" smtClean="0">
                <a:latin typeface="Times New Roman" panose="02020603050405020304" pitchFamily="18" charset="0"/>
                <a:cs typeface="Times New Roman" panose="02020603050405020304" pitchFamily="18" charset="0"/>
              </a:rPr>
              <a:t> </a:t>
            </a:r>
            <a:endParaRPr lang="zh-CN" altLang="en-US" sz="2800" b="1" dirty="0">
              <a:latin typeface="Times New Roman" panose="02020603050405020304" pitchFamily="18" charset="0"/>
              <a:cs typeface="Times New Roman" panose="02020603050405020304" pitchFamily="18" charset="0"/>
            </a:endParaRPr>
          </a:p>
          <a:p>
            <a:pPr>
              <a:lnSpc>
                <a:spcPct val="125000"/>
              </a:lnSpc>
              <a:spcBef>
                <a:spcPts val="0"/>
              </a:spcBef>
            </a:pPr>
            <a:r>
              <a:rPr lang="zh-CN" altLang="en-US" sz="2800" b="1" dirty="0" smtClean="0">
                <a:latin typeface="Times New Roman" panose="02020603050405020304" pitchFamily="18" charset="0"/>
                <a:cs typeface="Times New Roman" panose="02020603050405020304" pitchFamily="18" charset="0"/>
              </a:rPr>
              <a:t>哈密顿</a:t>
            </a:r>
            <a:r>
              <a:rPr lang="zh-CN" altLang="en-US" sz="2800" b="1" dirty="0">
                <a:latin typeface="Times New Roman" panose="02020603050405020304" pitchFamily="18" charset="0"/>
                <a:cs typeface="Times New Roman" panose="02020603050405020304" pitchFamily="18" charset="0"/>
              </a:rPr>
              <a:t>回路</a:t>
            </a:r>
            <a:r>
              <a:rPr lang="zh-CN" altLang="en-US" sz="2800" b="1" dirty="0" smtClean="0">
                <a:latin typeface="Times New Roman" panose="02020603050405020304" pitchFamily="18" charset="0"/>
                <a:cs typeface="Times New Roman" panose="02020603050405020304" pitchFamily="18" charset="0"/>
              </a:rPr>
              <a:t>问题</a:t>
            </a:r>
            <a:r>
              <a:rPr lang="en-US" altLang="zh-CN" sz="2800" b="1" dirty="0" smtClean="0">
                <a:latin typeface="Times New Roman" panose="02020603050405020304" pitchFamily="18" charset="0"/>
                <a:cs typeface="Times New Roman" panose="02020603050405020304" pitchFamily="18" charset="0"/>
              </a:rPr>
              <a:t>(Hamiltonian </a:t>
            </a:r>
            <a:r>
              <a:rPr lang="en-US" altLang="zh-CN" sz="2800" b="1" dirty="0">
                <a:latin typeface="Times New Roman" panose="02020603050405020304" pitchFamily="18" charset="0"/>
                <a:cs typeface="Times New Roman" panose="02020603050405020304" pitchFamily="18" charset="0"/>
              </a:rPr>
              <a:t>Cycle </a:t>
            </a:r>
            <a:r>
              <a:rPr lang="en-US" altLang="zh-CN" sz="2800" b="1" dirty="0" smtClean="0">
                <a:latin typeface="Times New Roman" panose="02020603050405020304" pitchFamily="18" charset="0"/>
                <a:cs typeface="Times New Roman" panose="02020603050405020304" pitchFamily="18" charset="0"/>
              </a:rPr>
              <a:t>Problem)</a:t>
            </a:r>
            <a:endParaRPr lang="zh-CN" altLang="en-US" sz="2800" b="1" dirty="0">
              <a:latin typeface="Times New Roman" panose="02020603050405020304" pitchFamily="18" charset="0"/>
              <a:cs typeface="Times New Roman" panose="02020603050405020304" pitchFamily="18" charset="0"/>
            </a:endParaRPr>
          </a:p>
          <a:p>
            <a:pPr>
              <a:lnSpc>
                <a:spcPct val="125000"/>
              </a:lnSpc>
              <a:spcBef>
                <a:spcPts val="0"/>
              </a:spcBef>
            </a:pPr>
            <a:r>
              <a:rPr lang="en-US" altLang="zh-CN" sz="2800" b="1" dirty="0" smtClean="0">
                <a:latin typeface="Times New Roman" panose="02020603050405020304" pitchFamily="18" charset="0"/>
                <a:cs typeface="Times New Roman" panose="02020603050405020304" pitchFamily="18" charset="0"/>
              </a:rPr>
              <a:t>TSP</a:t>
            </a:r>
            <a:r>
              <a:rPr lang="zh-CN" altLang="en-US" sz="2800" b="1" dirty="0" smtClean="0">
                <a:latin typeface="Times New Roman" panose="02020603050405020304" pitchFamily="18" charset="0"/>
                <a:cs typeface="Times New Roman" panose="02020603050405020304" pitchFamily="18" charset="0"/>
              </a:rPr>
              <a:t>问题</a:t>
            </a:r>
            <a:r>
              <a:rPr lang="en-US" altLang="zh-CN" sz="2800" b="1" dirty="0" smtClean="0">
                <a:latin typeface="Times New Roman" panose="02020603050405020304" pitchFamily="18" charset="0"/>
                <a:cs typeface="Times New Roman" panose="02020603050405020304" pitchFamily="18" charset="0"/>
              </a:rPr>
              <a:t>(Traveling Salesman Problem)</a:t>
            </a:r>
            <a:endParaRPr lang="zh-CN" altLang="en-US" sz="2800" b="1" dirty="0">
              <a:latin typeface="Times New Roman" panose="02020603050405020304" pitchFamily="18" charset="0"/>
              <a:cs typeface="Times New Roman" panose="02020603050405020304" pitchFamily="18" charset="0"/>
            </a:endParaRPr>
          </a:p>
          <a:p>
            <a:pPr>
              <a:lnSpc>
                <a:spcPct val="125000"/>
              </a:lnSpc>
              <a:spcBef>
                <a:spcPts val="0"/>
              </a:spcBef>
            </a:pPr>
            <a:r>
              <a:rPr lang="zh-CN" altLang="en-US" sz="2800" b="1" dirty="0" smtClean="0">
                <a:latin typeface="Times New Roman" panose="02020603050405020304" pitchFamily="18" charset="0"/>
                <a:cs typeface="Times New Roman" panose="02020603050405020304" pitchFamily="18" charset="0"/>
              </a:rPr>
              <a:t>顶点覆盖问题</a:t>
            </a:r>
            <a:r>
              <a:rPr lang="en-US" altLang="zh-CN" sz="2800" b="1" dirty="0" smtClean="0">
                <a:latin typeface="Times New Roman" panose="02020603050405020304" pitchFamily="18" charset="0"/>
                <a:cs typeface="Times New Roman" panose="02020603050405020304" pitchFamily="18" charset="0"/>
              </a:rPr>
              <a:t>(Vertex </a:t>
            </a:r>
            <a:r>
              <a:rPr lang="en-US" altLang="zh-CN" sz="2800" b="1" dirty="0">
                <a:latin typeface="Times New Roman" panose="02020603050405020304" pitchFamily="18" charset="0"/>
                <a:cs typeface="Times New Roman" panose="02020603050405020304" pitchFamily="18" charset="0"/>
              </a:rPr>
              <a:t>Cover </a:t>
            </a:r>
            <a:r>
              <a:rPr lang="en-US" altLang="zh-CN" sz="2800" b="1" dirty="0" smtClean="0">
                <a:latin typeface="Times New Roman" panose="02020603050405020304" pitchFamily="18" charset="0"/>
                <a:cs typeface="Times New Roman" panose="02020603050405020304" pitchFamily="18" charset="0"/>
              </a:rPr>
              <a:t>Problem)</a:t>
            </a:r>
            <a:endParaRPr lang="zh-CN" altLang="en-US" sz="2800" b="1" dirty="0">
              <a:latin typeface="Times New Roman" panose="02020603050405020304" pitchFamily="18" charset="0"/>
              <a:cs typeface="Times New Roman" panose="02020603050405020304" pitchFamily="18" charset="0"/>
            </a:endParaRPr>
          </a:p>
          <a:p>
            <a:pPr>
              <a:lnSpc>
                <a:spcPct val="125000"/>
              </a:lnSpc>
              <a:spcBef>
                <a:spcPts val="0"/>
              </a:spcBef>
            </a:pPr>
            <a:r>
              <a:rPr lang="zh-CN" altLang="en-US" sz="2800" b="1" dirty="0" smtClean="0">
                <a:latin typeface="Times New Roman" panose="02020603050405020304" pitchFamily="18" charset="0"/>
                <a:cs typeface="Times New Roman" panose="02020603050405020304" pitchFamily="18" charset="0"/>
              </a:rPr>
              <a:t>最</a:t>
            </a:r>
            <a:r>
              <a:rPr lang="zh-CN" altLang="en-US" sz="2800" b="1" dirty="0">
                <a:latin typeface="Times New Roman" panose="02020603050405020304" pitchFamily="18" charset="0"/>
                <a:cs typeface="Times New Roman" panose="02020603050405020304" pitchFamily="18" charset="0"/>
              </a:rPr>
              <a:t>长</a:t>
            </a:r>
            <a:r>
              <a:rPr lang="zh-CN" altLang="en-US" sz="2800" b="1" dirty="0" smtClean="0">
                <a:latin typeface="Times New Roman" panose="02020603050405020304" pitchFamily="18" charset="0"/>
                <a:cs typeface="Times New Roman" panose="02020603050405020304" pitchFamily="18" charset="0"/>
              </a:rPr>
              <a:t>路径问题</a:t>
            </a:r>
            <a:r>
              <a:rPr lang="en-US" altLang="zh-CN" sz="2800" b="1" dirty="0" smtClean="0">
                <a:latin typeface="Times New Roman" panose="02020603050405020304" pitchFamily="18" charset="0"/>
                <a:cs typeface="Times New Roman" panose="02020603050405020304" pitchFamily="18" charset="0"/>
              </a:rPr>
              <a:t>(Longest </a:t>
            </a:r>
            <a:r>
              <a:rPr lang="en-US" altLang="zh-CN" sz="2800" b="1" dirty="0">
                <a:latin typeface="Times New Roman" panose="02020603050405020304" pitchFamily="18" charset="0"/>
                <a:cs typeface="Times New Roman" panose="02020603050405020304" pitchFamily="18" charset="0"/>
              </a:rPr>
              <a:t>Path </a:t>
            </a:r>
            <a:r>
              <a:rPr lang="en-US" altLang="zh-CN" sz="2800" b="1" dirty="0" smtClean="0">
                <a:latin typeface="Times New Roman" panose="02020603050405020304" pitchFamily="18" charset="0"/>
                <a:cs typeface="Times New Roman" panose="02020603050405020304" pitchFamily="18" charset="0"/>
              </a:rPr>
              <a:t>Problem)</a:t>
            </a:r>
            <a:endParaRPr lang="zh-CN" altLang="en-US" sz="2800" b="1" dirty="0">
              <a:latin typeface="Times New Roman" panose="02020603050405020304" pitchFamily="18" charset="0"/>
              <a:cs typeface="Times New Roman" panose="02020603050405020304" pitchFamily="18" charset="0"/>
            </a:endParaRPr>
          </a:p>
          <a:p>
            <a:pPr>
              <a:lnSpc>
                <a:spcPct val="125000"/>
              </a:lnSpc>
              <a:spcBef>
                <a:spcPts val="0"/>
              </a:spcBef>
            </a:pPr>
            <a:r>
              <a:rPr lang="zh-CN" altLang="en-US" sz="2800" b="1" dirty="0" smtClean="0">
                <a:latin typeface="Times New Roman" panose="02020603050405020304" pitchFamily="18" charset="0"/>
                <a:cs typeface="Times New Roman" panose="02020603050405020304" pitchFamily="18" charset="0"/>
              </a:rPr>
              <a:t>子集</a:t>
            </a:r>
            <a:r>
              <a:rPr lang="zh-CN" altLang="en-US" sz="2800" b="1" dirty="0">
                <a:latin typeface="Times New Roman" panose="02020603050405020304" pitchFamily="18" charset="0"/>
                <a:cs typeface="Times New Roman" panose="02020603050405020304" pitchFamily="18" charset="0"/>
              </a:rPr>
              <a:t>和</a:t>
            </a:r>
            <a:r>
              <a:rPr lang="zh-CN" altLang="en-US" sz="2800" b="1" dirty="0" smtClean="0">
                <a:latin typeface="Times New Roman" panose="02020603050405020304" pitchFamily="18" charset="0"/>
                <a:cs typeface="Times New Roman" panose="02020603050405020304" pitchFamily="18" charset="0"/>
              </a:rPr>
              <a:t>问题</a:t>
            </a:r>
            <a:r>
              <a:rPr lang="en-US" altLang="zh-CN" sz="2800" b="1" dirty="0" smtClean="0">
                <a:latin typeface="Times New Roman" panose="02020603050405020304" pitchFamily="18" charset="0"/>
                <a:cs typeface="Times New Roman" panose="02020603050405020304" pitchFamily="18" charset="0"/>
              </a:rPr>
              <a:t>(Sum </a:t>
            </a:r>
            <a:r>
              <a:rPr lang="en-US" altLang="zh-CN" sz="2800" b="1" dirty="0">
                <a:latin typeface="Times New Roman" panose="02020603050405020304" pitchFamily="18" charset="0"/>
                <a:cs typeface="Times New Roman" panose="02020603050405020304" pitchFamily="18" charset="0"/>
              </a:rPr>
              <a:t>of Subset </a:t>
            </a:r>
            <a:r>
              <a:rPr lang="en-US" altLang="zh-CN" sz="2800" b="1" dirty="0" smtClean="0">
                <a:latin typeface="Times New Roman" panose="02020603050405020304" pitchFamily="18" charset="0"/>
                <a:cs typeface="Times New Roman" panose="02020603050405020304" pitchFamily="18" charset="0"/>
              </a:rPr>
              <a:t>Problem)</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063463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a:t>
            </a:r>
            <a:r>
              <a:rPr lang="zh-CN" altLang="en-US" dirty="0" smtClean="0"/>
              <a:t>者关系</a:t>
            </a:r>
            <a:endParaRPr lang="zh-CN" altLang="en-US" dirty="0"/>
          </a:p>
        </p:txBody>
      </p:sp>
      <p:sp>
        <p:nvSpPr>
          <p:cNvPr id="3" name="内容占位符 2"/>
          <p:cNvSpPr>
            <a:spLocks noGrp="1"/>
          </p:cNvSpPr>
          <p:nvPr>
            <p:ph idx="1"/>
          </p:nvPr>
        </p:nvSpPr>
        <p:spPr/>
        <p:txBody>
          <a:bodyPr/>
          <a:lstStyle/>
          <a:p>
            <a:r>
              <a:rPr lang="zh-CN" altLang="en-US" b="1" dirty="0">
                <a:latin typeface="Times New Roman" panose="02020603050405020304" pitchFamily="18" charset="0"/>
                <a:cs typeface="Times New Roman" panose="02020603050405020304" pitchFamily="18" charset="0"/>
              </a:rPr>
              <a:t>目前人们猜测</a:t>
            </a:r>
            <a:r>
              <a:rPr lang="en-US" altLang="zh-CN" b="1" dirty="0">
                <a:latin typeface="Times New Roman" panose="02020603050405020304" pitchFamily="18" charset="0"/>
                <a:cs typeface="Times New Roman" panose="02020603050405020304" pitchFamily="18" charset="0"/>
              </a:rPr>
              <a:t>P≠NP</a:t>
            </a:r>
            <a:r>
              <a:rPr lang="zh-CN" altLang="en-US" b="1" dirty="0">
                <a:latin typeface="Times New Roman" panose="02020603050405020304" pitchFamily="18" charset="0"/>
                <a:cs typeface="Times New Roman" panose="02020603050405020304" pitchFamily="18" charset="0"/>
              </a:rPr>
              <a:t>，则</a:t>
            </a:r>
            <a:r>
              <a:rPr lang="en-US" altLang="zh-CN" b="1" dirty="0">
                <a:latin typeface="Times New Roman" panose="02020603050405020304" pitchFamily="18" charset="0"/>
                <a:cs typeface="Times New Roman" panose="02020603050405020304" pitchFamily="18" charset="0"/>
              </a:rPr>
              <a:t>P</a:t>
            </a:r>
            <a:r>
              <a:rPr lang="zh-CN" altLang="en-US" b="1" dirty="0">
                <a:latin typeface="Times New Roman" panose="02020603050405020304" pitchFamily="18" charset="0"/>
                <a:cs typeface="Times New Roman" panose="02020603050405020304" pitchFamily="18" charset="0"/>
              </a:rPr>
              <a:t>类问题、</a:t>
            </a:r>
            <a:r>
              <a:rPr lang="en-US" altLang="zh-CN" b="1" dirty="0">
                <a:latin typeface="Times New Roman" panose="02020603050405020304" pitchFamily="18" charset="0"/>
                <a:cs typeface="Times New Roman" panose="02020603050405020304" pitchFamily="18" charset="0"/>
              </a:rPr>
              <a:t>NP</a:t>
            </a:r>
            <a:r>
              <a:rPr lang="zh-CN" altLang="en-US" b="1" dirty="0">
                <a:latin typeface="Times New Roman" panose="02020603050405020304" pitchFamily="18" charset="0"/>
                <a:cs typeface="Times New Roman" panose="02020603050405020304" pitchFamily="18" charset="0"/>
              </a:rPr>
              <a:t>类问题、</a:t>
            </a:r>
            <a:r>
              <a:rPr lang="en-US" altLang="zh-CN" b="1" dirty="0">
                <a:latin typeface="Times New Roman" panose="02020603050405020304" pitchFamily="18" charset="0"/>
                <a:cs typeface="Times New Roman" panose="02020603050405020304" pitchFamily="18" charset="0"/>
              </a:rPr>
              <a:t>NP</a:t>
            </a:r>
            <a:r>
              <a:rPr lang="zh-CN" altLang="en-US" b="1" dirty="0">
                <a:latin typeface="Times New Roman" panose="02020603050405020304" pitchFamily="18" charset="0"/>
                <a:cs typeface="Times New Roman" panose="02020603050405020304" pitchFamily="18" charset="0"/>
              </a:rPr>
              <a:t>完全问题之间的关系如下： </a:t>
            </a:r>
          </a:p>
          <a:p>
            <a:endParaRPr lang="zh-CN" altLang="en-US"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pPr>
                <a:defRPr/>
              </a:pPr>
              <a:t>86</a:t>
            </a:fld>
            <a:endParaRPr lang="en-US" altLang="zh-CN"/>
          </a:p>
        </p:txBody>
      </p:sp>
      <p:grpSp>
        <p:nvGrpSpPr>
          <p:cNvPr id="5" name="Group 13"/>
          <p:cNvGrpSpPr>
            <a:grpSpLocks/>
          </p:cNvGrpSpPr>
          <p:nvPr/>
        </p:nvGrpSpPr>
        <p:grpSpPr bwMode="auto">
          <a:xfrm>
            <a:off x="1619672" y="3249613"/>
            <a:ext cx="5175250" cy="1958975"/>
            <a:chOff x="867" y="2387"/>
            <a:chExt cx="3260" cy="1234"/>
          </a:xfrm>
        </p:grpSpPr>
        <p:sp>
          <p:nvSpPr>
            <p:cNvPr id="6" name="Oval 7"/>
            <p:cNvSpPr>
              <a:spLocks noChangeArrowheads="1"/>
            </p:cNvSpPr>
            <p:nvPr/>
          </p:nvSpPr>
          <p:spPr bwMode="auto">
            <a:xfrm>
              <a:off x="867" y="2387"/>
              <a:ext cx="3260" cy="1234"/>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Text Box 8"/>
            <p:cNvSpPr txBox="1">
              <a:spLocks noChangeArrowheads="1"/>
            </p:cNvSpPr>
            <p:nvPr/>
          </p:nvSpPr>
          <p:spPr bwMode="auto">
            <a:xfrm>
              <a:off x="2123" y="2507"/>
              <a:ext cx="8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dirty="0">
                  <a:solidFill>
                    <a:schemeClr val="tx1"/>
                  </a:solidFill>
                  <a:latin typeface="Times New Roman" panose="02020603050405020304" pitchFamily="18" charset="0"/>
                  <a:ea typeface="宋体" panose="02010600030101010101" pitchFamily="2" charset="-122"/>
                </a:rPr>
                <a:t>NP</a:t>
              </a:r>
              <a:r>
                <a:rPr lang="zh-CN" altLang="en-US" sz="2000" dirty="0">
                  <a:solidFill>
                    <a:schemeClr val="tx1"/>
                  </a:solidFill>
                  <a:latin typeface="Times New Roman" panose="02020603050405020304" pitchFamily="18" charset="0"/>
                  <a:ea typeface="宋体" panose="02010600030101010101" pitchFamily="2" charset="-122"/>
                </a:rPr>
                <a:t>类问题</a:t>
              </a:r>
            </a:p>
          </p:txBody>
        </p:sp>
        <p:sp>
          <p:nvSpPr>
            <p:cNvPr id="8" name="Oval 9"/>
            <p:cNvSpPr>
              <a:spLocks noChangeArrowheads="1"/>
            </p:cNvSpPr>
            <p:nvPr/>
          </p:nvSpPr>
          <p:spPr bwMode="auto">
            <a:xfrm>
              <a:off x="2682" y="2869"/>
              <a:ext cx="1102" cy="404"/>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54000" rIns="18000"/>
            <a:lstStyle/>
            <a:p>
              <a:pPr algn="just" eaLnBrk="0" hangingPunct="0"/>
              <a:r>
                <a:rPr lang="en-US" altLang="zh-CN" sz="2000" dirty="0">
                  <a:solidFill>
                    <a:schemeClr val="tx1"/>
                  </a:solidFill>
                  <a:latin typeface="Times New Roman" panose="02020603050405020304" pitchFamily="18" charset="0"/>
                  <a:ea typeface="宋体" panose="02010600030101010101" pitchFamily="2" charset="-122"/>
                </a:rPr>
                <a:t>   P</a:t>
              </a:r>
              <a:r>
                <a:rPr lang="zh-CN" altLang="en-US" sz="2000" dirty="0">
                  <a:solidFill>
                    <a:schemeClr val="tx1"/>
                  </a:solidFill>
                  <a:latin typeface="Times New Roman" panose="02020603050405020304" pitchFamily="18" charset="0"/>
                  <a:ea typeface="宋体" panose="02010600030101010101" pitchFamily="2" charset="-122"/>
                </a:rPr>
                <a:t>类问题</a:t>
              </a:r>
            </a:p>
          </p:txBody>
        </p:sp>
        <p:sp>
          <p:nvSpPr>
            <p:cNvPr id="9" name="Oval 10"/>
            <p:cNvSpPr>
              <a:spLocks noChangeArrowheads="1"/>
            </p:cNvSpPr>
            <p:nvPr/>
          </p:nvSpPr>
          <p:spPr bwMode="auto">
            <a:xfrm>
              <a:off x="1238" y="2908"/>
              <a:ext cx="1259" cy="404"/>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54000" rIns="18000"/>
            <a:lstStyle/>
            <a:p>
              <a:pPr algn="just" eaLnBrk="0" hangingPunct="0"/>
              <a:r>
                <a:rPr lang="en-US" altLang="zh-CN" sz="2000" dirty="0">
                  <a:solidFill>
                    <a:schemeClr val="tx1"/>
                  </a:solidFill>
                  <a:latin typeface="Times New Roman" panose="02020603050405020304" pitchFamily="18" charset="0"/>
                  <a:ea typeface="宋体" panose="02010600030101010101" pitchFamily="2" charset="-122"/>
                </a:rPr>
                <a:t>   NPC</a:t>
              </a:r>
              <a:r>
                <a:rPr lang="zh-CN" altLang="en-US" sz="2000" dirty="0">
                  <a:solidFill>
                    <a:schemeClr val="tx1"/>
                  </a:solidFill>
                  <a:latin typeface="Times New Roman" panose="02020603050405020304" pitchFamily="18" charset="0"/>
                  <a:ea typeface="宋体" panose="02010600030101010101" pitchFamily="2" charset="-122"/>
                </a:rPr>
                <a:t>问题</a:t>
              </a:r>
            </a:p>
          </p:txBody>
        </p:sp>
      </p:grpSp>
    </p:spTree>
    <p:extLst>
      <p:ext uri="{BB962C8B-B14F-4D97-AF65-F5344CB8AC3E}">
        <p14:creationId xmlns:p14="http://schemas.microsoft.com/office/powerpoint/2010/main" val="137949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千僖难题</a:t>
            </a:r>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pPr>
                <a:defRPr/>
              </a:pPr>
              <a:t>87</a:t>
            </a:fld>
            <a:endParaRPr lang="en-US" altLang="zh-CN"/>
          </a:p>
        </p:txBody>
      </p:sp>
      <p:sp>
        <p:nvSpPr>
          <p:cNvPr id="5" name="内容占位符 4"/>
          <p:cNvSpPr>
            <a:spLocks noGrp="1"/>
          </p:cNvSpPr>
          <p:nvPr>
            <p:ph idx="1"/>
          </p:nvPr>
        </p:nvSpPr>
        <p:spPr>
          <a:xfrm>
            <a:off x="611560" y="1628774"/>
            <a:ext cx="8343528" cy="4824561"/>
          </a:xfrm>
        </p:spPr>
        <p:txBody>
          <a:bodyPr/>
          <a:lstStyle/>
          <a:p>
            <a:pPr marL="514350" indent="-514350">
              <a:buSzPct val="100000"/>
              <a:buFont typeface="+mj-lt"/>
              <a:buAutoNum type="arabicPeriod"/>
            </a:pPr>
            <a:r>
              <a:rPr lang="en-US" altLang="zh-CN" sz="2800" b="1" dirty="0" smtClean="0">
                <a:latin typeface="Times New Roman" panose="02020603050405020304" pitchFamily="18" charset="0"/>
                <a:cs typeface="Times New Roman" panose="02020603050405020304" pitchFamily="18" charset="0"/>
              </a:rPr>
              <a:t>P</a:t>
            </a:r>
            <a:r>
              <a:rPr lang="zh-CN" altLang="en-US" sz="2800" b="1" dirty="0" smtClean="0">
                <a:latin typeface="Times New Roman" panose="02020603050405020304" pitchFamily="18" charset="0"/>
                <a:cs typeface="Times New Roman" panose="02020603050405020304" pitchFamily="18" charset="0"/>
              </a:rPr>
              <a:t>类问题</a:t>
            </a:r>
            <a:r>
              <a:rPr lang="en-US" altLang="zh-CN" sz="2800" b="1" dirty="0" smtClean="0">
                <a:latin typeface="Times New Roman" panose="02020603050405020304" pitchFamily="18" charset="0"/>
                <a:cs typeface="Times New Roman" panose="02020603050405020304" pitchFamily="18" charset="0"/>
              </a:rPr>
              <a:t>≠NP</a:t>
            </a:r>
            <a:r>
              <a:rPr lang="zh-CN" altLang="en-US" sz="2800" b="1" dirty="0" smtClean="0">
                <a:latin typeface="Times New Roman" panose="02020603050405020304" pitchFamily="18" charset="0"/>
                <a:cs typeface="Times New Roman" panose="02020603050405020304" pitchFamily="18" charset="0"/>
              </a:rPr>
              <a:t>类问题猜想</a:t>
            </a:r>
          </a:p>
          <a:p>
            <a:pPr marL="514350" indent="-514350">
              <a:buSzPct val="100000"/>
              <a:buFont typeface="+mj-lt"/>
              <a:buAutoNum type="arabicPeriod"/>
            </a:pPr>
            <a:r>
              <a:rPr lang="zh-CN" altLang="en-US" sz="2800" b="1" dirty="0" smtClean="0">
                <a:latin typeface="Times New Roman" panose="02020603050405020304" pitchFamily="18" charset="0"/>
                <a:cs typeface="Times New Roman" panose="02020603050405020304" pitchFamily="18" charset="0"/>
              </a:rPr>
              <a:t>霍奇</a:t>
            </a:r>
            <a:r>
              <a:rPr lang="en-US" altLang="zh-CN" sz="2800" b="1" dirty="0" smtClean="0">
                <a:latin typeface="Times New Roman" panose="02020603050405020304" pitchFamily="18" charset="0"/>
                <a:cs typeface="Times New Roman" panose="02020603050405020304" pitchFamily="18" charset="0"/>
              </a:rPr>
              <a:t>(Hodge)</a:t>
            </a:r>
            <a:r>
              <a:rPr lang="zh-CN" altLang="en-US" sz="2800" b="1" dirty="0" smtClean="0">
                <a:latin typeface="Times New Roman" panose="02020603050405020304" pitchFamily="18" charset="0"/>
                <a:cs typeface="Times New Roman" panose="02020603050405020304" pitchFamily="18" charset="0"/>
              </a:rPr>
              <a:t>猜想</a:t>
            </a:r>
          </a:p>
          <a:p>
            <a:pPr marL="514350" indent="-514350">
              <a:buSzPct val="100000"/>
              <a:buFont typeface="+mj-lt"/>
              <a:buAutoNum type="arabicPeriod"/>
            </a:pPr>
            <a:r>
              <a:rPr lang="zh-CN" altLang="en-US" sz="2800" b="1" dirty="0" smtClean="0">
                <a:latin typeface="Times New Roman" panose="02020603050405020304" pitchFamily="18" charset="0"/>
                <a:cs typeface="Times New Roman" panose="02020603050405020304" pitchFamily="18" charset="0"/>
              </a:rPr>
              <a:t>庞加莱</a:t>
            </a:r>
            <a:r>
              <a:rPr lang="en-US" altLang="zh-CN" sz="2800" b="1" dirty="0" smtClean="0">
                <a:latin typeface="Times New Roman" panose="02020603050405020304" pitchFamily="18" charset="0"/>
                <a:cs typeface="Times New Roman" panose="02020603050405020304" pitchFamily="18" charset="0"/>
              </a:rPr>
              <a:t>(Poincare)</a:t>
            </a:r>
            <a:r>
              <a:rPr lang="zh-CN" altLang="en-US" sz="2800" b="1" dirty="0" smtClean="0">
                <a:latin typeface="Times New Roman" panose="02020603050405020304" pitchFamily="18" charset="0"/>
                <a:cs typeface="Times New Roman" panose="02020603050405020304" pitchFamily="18" charset="0"/>
              </a:rPr>
              <a:t>猜想</a:t>
            </a:r>
          </a:p>
          <a:p>
            <a:pPr marL="514350" indent="-514350">
              <a:buSzPct val="100000"/>
              <a:buFont typeface="+mj-lt"/>
              <a:buAutoNum type="arabicPeriod"/>
            </a:pPr>
            <a:r>
              <a:rPr lang="zh-CN" altLang="en-US" sz="2800" b="1" dirty="0" smtClean="0">
                <a:latin typeface="Times New Roman" panose="02020603050405020304" pitchFamily="18" charset="0"/>
                <a:cs typeface="Times New Roman" panose="02020603050405020304" pitchFamily="18" charset="0"/>
              </a:rPr>
              <a:t>黎曼</a:t>
            </a:r>
            <a:r>
              <a:rPr lang="en-US" altLang="zh-CN" sz="2800" b="1" dirty="0" smtClean="0">
                <a:latin typeface="Times New Roman" panose="02020603050405020304" pitchFamily="18" charset="0"/>
                <a:cs typeface="Times New Roman" panose="02020603050405020304" pitchFamily="18" charset="0"/>
              </a:rPr>
              <a:t>(Riemann)</a:t>
            </a:r>
            <a:r>
              <a:rPr lang="zh-CN" altLang="en-US" sz="2800" b="1" dirty="0" smtClean="0">
                <a:latin typeface="Times New Roman" panose="02020603050405020304" pitchFamily="18" charset="0"/>
                <a:cs typeface="Times New Roman" panose="02020603050405020304" pitchFamily="18" charset="0"/>
              </a:rPr>
              <a:t>假设</a:t>
            </a:r>
          </a:p>
          <a:p>
            <a:pPr marL="514350" indent="-514350">
              <a:buSzPct val="100000"/>
              <a:buFont typeface="+mj-lt"/>
              <a:buAutoNum type="arabicPeriod"/>
            </a:pPr>
            <a:r>
              <a:rPr lang="zh-CN" altLang="en-US" sz="2800" b="1" dirty="0" smtClean="0">
                <a:latin typeface="Times New Roman" panose="02020603050405020304" pitchFamily="18" charset="0"/>
                <a:cs typeface="Times New Roman" panose="02020603050405020304" pitchFamily="18" charset="0"/>
              </a:rPr>
              <a:t>杨</a:t>
            </a:r>
            <a:r>
              <a:rPr lang="en-US" altLang="zh-CN" sz="2800" b="1" dirty="0" smtClean="0">
                <a:latin typeface="Times New Roman" panose="02020603050405020304" pitchFamily="18" charset="0"/>
                <a:cs typeface="Times New Roman" panose="02020603050405020304" pitchFamily="18" charset="0"/>
              </a:rPr>
              <a:t>-</a:t>
            </a:r>
            <a:r>
              <a:rPr lang="zh-CN" altLang="en-US" sz="2800" b="1" dirty="0" smtClean="0">
                <a:latin typeface="Times New Roman" panose="02020603050405020304" pitchFamily="18" charset="0"/>
                <a:cs typeface="Times New Roman" panose="02020603050405020304" pitchFamily="18" charset="0"/>
              </a:rPr>
              <a:t>米尔斯</a:t>
            </a:r>
            <a:r>
              <a:rPr lang="en-US" altLang="zh-CN" sz="2800" b="1" dirty="0" smtClean="0">
                <a:latin typeface="Times New Roman" panose="02020603050405020304" pitchFamily="18" charset="0"/>
                <a:cs typeface="Times New Roman" panose="02020603050405020304" pitchFamily="18" charset="0"/>
              </a:rPr>
              <a:t>(Yang-Mills)</a:t>
            </a:r>
            <a:r>
              <a:rPr lang="zh-CN" altLang="en-US" sz="2800" b="1" dirty="0" smtClean="0">
                <a:latin typeface="Times New Roman" panose="02020603050405020304" pitchFamily="18" charset="0"/>
                <a:cs typeface="Times New Roman" panose="02020603050405020304" pitchFamily="18" charset="0"/>
              </a:rPr>
              <a:t>存在性和质量缺口</a:t>
            </a:r>
          </a:p>
          <a:p>
            <a:pPr marL="514350" indent="-514350">
              <a:buSzPct val="100000"/>
              <a:buFont typeface="+mj-lt"/>
              <a:buAutoNum type="arabicPeriod"/>
            </a:pPr>
            <a:r>
              <a:rPr lang="zh-CN" altLang="en-US" sz="2800" b="1" dirty="0" smtClean="0">
                <a:latin typeface="Times New Roman" panose="02020603050405020304" pitchFamily="18" charset="0"/>
                <a:cs typeface="Times New Roman" panose="02020603050405020304" pitchFamily="18" charset="0"/>
              </a:rPr>
              <a:t>纳维叶</a:t>
            </a:r>
            <a:r>
              <a:rPr lang="en-US" altLang="zh-CN" sz="2800" b="1" dirty="0" smtClean="0">
                <a:latin typeface="Times New Roman" panose="02020603050405020304" pitchFamily="18" charset="0"/>
                <a:cs typeface="Times New Roman" panose="02020603050405020304" pitchFamily="18" charset="0"/>
              </a:rPr>
              <a:t>-</a:t>
            </a:r>
            <a:r>
              <a:rPr lang="zh-CN" altLang="en-US" sz="2800" b="1" dirty="0" smtClean="0">
                <a:latin typeface="Times New Roman" panose="02020603050405020304" pitchFamily="18" charset="0"/>
                <a:cs typeface="Times New Roman" panose="02020603050405020304" pitchFamily="18" charset="0"/>
              </a:rPr>
              <a:t>斯托克斯</a:t>
            </a:r>
            <a:r>
              <a:rPr lang="en-US" altLang="zh-CN" sz="2800" b="1" dirty="0" smtClean="0">
                <a:latin typeface="Times New Roman" panose="02020603050405020304" pitchFamily="18" charset="0"/>
                <a:cs typeface="Times New Roman" panose="02020603050405020304" pitchFamily="18" charset="0"/>
              </a:rPr>
              <a:t>(</a:t>
            </a:r>
            <a:r>
              <a:rPr lang="en-US" altLang="zh-CN" sz="2800" b="1" dirty="0" err="1" smtClean="0">
                <a:latin typeface="Times New Roman" panose="02020603050405020304" pitchFamily="18" charset="0"/>
                <a:cs typeface="Times New Roman" panose="02020603050405020304" pitchFamily="18" charset="0"/>
              </a:rPr>
              <a:t>Navier</a:t>
            </a:r>
            <a:r>
              <a:rPr lang="en-US" altLang="zh-CN" sz="2800" b="1" dirty="0" smtClean="0">
                <a:latin typeface="Times New Roman" panose="02020603050405020304" pitchFamily="18" charset="0"/>
                <a:cs typeface="Times New Roman" panose="02020603050405020304" pitchFamily="18" charset="0"/>
              </a:rPr>
              <a:t>-Stokes)</a:t>
            </a:r>
            <a:r>
              <a:rPr lang="zh-CN" altLang="en-US" sz="2800" b="1" dirty="0" smtClean="0">
                <a:latin typeface="Times New Roman" panose="02020603050405020304" pitchFamily="18" charset="0"/>
                <a:cs typeface="Times New Roman" panose="02020603050405020304" pitchFamily="18" charset="0"/>
              </a:rPr>
              <a:t>方程的存在性与光滑性</a:t>
            </a:r>
          </a:p>
          <a:p>
            <a:pPr marL="514350" indent="-514350">
              <a:buSzPct val="100000"/>
              <a:buFont typeface="+mj-lt"/>
              <a:buAutoNum type="arabicPeriod"/>
            </a:pPr>
            <a:r>
              <a:rPr lang="zh-CN" altLang="en-US" sz="2800" b="1" dirty="0" smtClean="0">
                <a:latin typeface="Times New Roman" panose="02020603050405020304" pitchFamily="18" charset="0"/>
                <a:cs typeface="Times New Roman" panose="02020603050405020304" pitchFamily="18" charset="0"/>
              </a:rPr>
              <a:t>贝赫</a:t>
            </a:r>
            <a:r>
              <a:rPr lang="en-US" altLang="zh-CN" sz="2800" b="1" dirty="0" smtClean="0">
                <a:latin typeface="Times New Roman" panose="02020603050405020304" pitchFamily="18" charset="0"/>
                <a:cs typeface="Times New Roman" panose="02020603050405020304" pitchFamily="18" charset="0"/>
              </a:rPr>
              <a:t>(Birch)</a:t>
            </a:r>
            <a:r>
              <a:rPr lang="zh-CN" altLang="en-US" sz="2800" b="1" dirty="0" smtClean="0">
                <a:latin typeface="Times New Roman" panose="02020603050405020304" pitchFamily="18" charset="0"/>
                <a:cs typeface="Times New Roman" panose="02020603050405020304" pitchFamily="18" charset="0"/>
              </a:rPr>
              <a:t>和斯维讷通</a:t>
            </a:r>
            <a:r>
              <a:rPr lang="en-US" altLang="zh-CN" sz="2800" b="1" dirty="0" smtClean="0">
                <a:latin typeface="Times New Roman" panose="02020603050405020304" pitchFamily="18" charset="0"/>
                <a:cs typeface="Times New Roman" panose="02020603050405020304" pitchFamily="18" charset="0"/>
              </a:rPr>
              <a:t>-</a:t>
            </a:r>
            <a:r>
              <a:rPr lang="zh-CN" altLang="en-US" sz="2800" b="1" dirty="0" smtClean="0">
                <a:latin typeface="Times New Roman" panose="02020603050405020304" pitchFamily="18" charset="0"/>
                <a:cs typeface="Times New Roman" panose="02020603050405020304" pitchFamily="18" charset="0"/>
              </a:rPr>
              <a:t>戴尔</a:t>
            </a:r>
            <a:r>
              <a:rPr lang="en-US" altLang="zh-CN" sz="2800" b="1" dirty="0" smtClean="0">
                <a:latin typeface="Times New Roman" panose="02020603050405020304" pitchFamily="18" charset="0"/>
                <a:cs typeface="Times New Roman" panose="02020603050405020304" pitchFamily="18" charset="0"/>
              </a:rPr>
              <a:t>(</a:t>
            </a:r>
            <a:r>
              <a:rPr lang="en-US" altLang="zh-CN" sz="2800" b="1" dirty="0" err="1" smtClean="0">
                <a:latin typeface="Times New Roman" panose="02020603050405020304" pitchFamily="18" charset="0"/>
                <a:cs typeface="Times New Roman" panose="02020603050405020304" pitchFamily="18" charset="0"/>
              </a:rPr>
              <a:t>Swinnerton</a:t>
            </a:r>
            <a:r>
              <a:rPr lang="en-US" altLang="zh-CN" sz="2800" b="1" dirty="0" smtClean="0">
                <a:latin typeface="Times New Roman" panose="02020603050405020304" pitchFamily="18" charset="0"/>
                <a:cs typeface="Times New Roman" panose="02020603050405020304" pitchFamily="18" charset="0"/>
              </a:rPr>
              <a:t>-Dyer)</a:t>
            </a:r>
            <a:r>
              <a:rPr lang="zh-CN" altLang="en-US" sz="2800" b="1" dirty="0" smtClean="0">
                <a:latin typeface="Times New Roman" panose="02020603050405020304" pitchFamily="18" charset="0"/>
                <a:cs typeface="Times New Roman" panose="02020603050405020304" pitchFamily="18" charset="0"/>
              </a:rPr>
              <a:t>猜想</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51519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Arial" panose="020B0604020202020204" pitchFamily="34" charset="0"/>
                <a:cs typeface="Arial" panose="020B0604020202020204" pitchFamily="34" charset="0"/>
              </a:rPr>
              <a:t>NP</a:t>
            </a:r>
            <a:r>
              <a:rPr lang="zh-CN" altLang="en-US" dirty="0" smtClean="0">
                <a:latin typeface="Arial" panose="020B0604020202020204" pitchFamily="34" charset="0"/>
                <a:cs typeface="Arial" panose="020B0604020202020204" pitchFamily="34" charset="0"/>
              </a:rPr>
              <a:t>难问题</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p:txBody>
          <a:bodyPr/>
          <a:lstStyle/>
          <a:p>
            <a:pPr algn="just"/>
            <a:r>
              <a:rPr kumimoji="1" lang="zh-CN" altLang="en-US" b="1" dirty="0" smtClean="0">
                <a:solidFill>
                  <a:srgbClr val="FF0000"/>
                </a:solidFill>
                <a:latin typeface="Times New Roman" panose="02020603050405020304" pitchFamily="18" charset="0"/>
                <a:cs typeface="Times New Roman" panose="02020603050405020304" pitchFamily="18" charset="0"/>
              </a:rPr>
              <a:t>定义</a:t>
            </a:r>
            <a:r>
              <a:rPr kumimoji="1" lang="en-US" altLang="zh-CN" b="1" dirty="0" smtClean="0">
                <a:solidFill>
                  <a:srgbClr val="FF0000"/>
                </a:solidFill>
                <a:latin typeface="Times New Roman" panose="02020603050405020304" pitchFamily="18" charset="0"/>
                <a:cs typeface="Times New Roman" panose="02020603050405020304" pitchFamily="18" charset="0"/>
              </a:rPr>
              <a:t>6  </a:t>
            </a:r>
            <a:r>
              <a:rPr kumimoji="1" lang="zh-CN" altLang="en-US" b="1" dirty="0">
                <a:latin typeface="Times New Roman" panose="02020603050405020304" pitchFamily="18" charset="0"/>
                <a:cs typeface="Times New Roman" panose="02020603050405020304" pitchFamily="18" charset="0"/>
              </a:rPr>
              <a:t>令</a:t>
            </a:r>
            <a:r>
              <a:rPr kumimoji="1" lang="en-US" altLang="zh-CN" b="1" dirty="0">
                <a:latin typeface="Times New Roman" panose="02020603050405020304" pitchFamily="18" charset="0"/>
                <a:cs typeface="Times New Roman" panose="02020603050405020304" pitchFamily="18" charset="0"/>
              </a:rPr>
              <a:t>Π</a:t>
            </a:r>
            <a:r>
              <a:rPr kumimoji="1" lang="zh-CN" altLang="en-US" b="1" dirty="0">
                <a:latin typeface="Times New Roman" panose="02020603050405020304" pitchFamily="18" charset="0"/>
                <a:cs typeface="Times New Roman" panose="02020603050405020304" pitchFamily="18" charset="0"/>
              </a:rPr>
              <a:t>是一个判定问题，如果对于</a:t>
            </a:r>
            <a:r>
              <a:rPr kumimoji="1" lang="en-US" altLang="zh-CN" b="1" dirty="0">
                <a:latin typeface="Times New Roman" panose="02020603050405020304" pitchFamily="18" charset="0"/>
                <a:cs typeface="Times New Roman" panose="02020603050405020304" pitchFamily="18" charset="0"/>
              </a:rPr>
              <a:t>NP</a:t>
            </a:r>
            <a:r>
              <a:rPr kumimoji="1" lang="zh-CN" altLang="en-US" b="1" dirty="0">
                <a:latin typeface="Times New Roman" panose="02020603050405020304" pitchFamily="18" charset="0"/>
                <a:cs typeface="Times New Roman" panose="02020603050405020304" pitchFamily="18" charset="0"/>
              </a:rPr>
              <a:t>类问题中的每一个问题</a:t>
            </a:r>
            <a:r>
              <a:rPr kumimoji="1" lang="en-US" altLang="zh-CN" b="1" dirty="0">
                <a:latin typeface="Times New Roman" panose="02020603050405020304" pitchFamily="18" charset="0"/>
                <a:cs typeface="Times New Roman" panose="02020603050405020304" pitchFamily="18" charset="0"/>
              </a:rPr>
              <a:t>Π'</a:t>
            </a:r>
            <a:r>
              <a:rPr kumimoji="1" lang="zh-CN" altLang="en-US" b="1" dirty="0">
                <a:latin typeface="Times New Roman" panose="02020603050405020304" pitchFamily="18" charset="0"/>
                <a:cs typeface="Times New Roman" panose="02020603050405020304" pitchFamily="18" charset="0"/>
              </a:rPr>
              <a:t>，都有</a:t>
            </a:r>
            <a:r>
              <a:rPr kumimoji="1" lang="en-US" altLang="zh-CN" b="1" dirty="0">
                <a:latin typeface="Times New Roman" panose="02020603050405020304" pitchFamily="18" charset="0"/>
                <a:cs typeface="Times New Roman" panose="02020603050405020304" pitchFamily="18" charset="0"/>
              </a:rPr>
              <a:t>Π'∝</a:t>
            </a:r>
            <a:r>
              <a:rPr kumimoji="1" lang="en-US" altLang="zh-CN" b="1" baseline="-30000" dirty="0" err="1">
                <a:latin typeface="Times New Roman" panose="02020603050405020304" pitchFamily="18" charset="0"/>
                <a:cs typeface="Times New Roman" panose="02020603050405020304" pitchFamily="18" charset="0"/>
              </a:rPr>
              <a:t>p</a:t>
            </a:r>
            <a:r>
              <a:rPr kumimoji="1" lang="en-US" altLang="zh-CN" b="1" dirty="0" err="1">
                <a:latin typeface="Times New Roman" panose="02020603050405020304" pitchFamily="18" charset="0"/>
                <a:cs typeface="Times New Roman" panose="02020603050405020304" pitchFamily="18" charset="0"/>
              </a:rPr>
              <a:t>Π</a:t>
            </a:r>
            <a:r>
              <a:rPr kumimoji="1" lang="zh-CN" altLang="en-US" b="1" dirty="0">
                <a:latin typeface="Times New Roman" panose="02020603050405020304" pitchFamily="18" charset="0"/>
                <a:cs typeface="Times New Roman" panose="02020603050405020304" pitchFamily="18" charset="0"/>
              </a:rPr>
              <a:t>，则称判定问题</a:t>
            </a:r>
            <a:r>
              <a:rPr kumimoji="1" lang="en-US" altLang="zh-CN" b="1" dirty="0">
                <a:latin typeface="Times New Roman" panose="02020603050405020304" pitchFamily="18" charset="0"/>
                <a:cs typeface="Times New Roman" panose="02020603050405020304" pitchFamily="18" charset="0"/>
              </a:rPr>
              <a:t>Π</a:t>
            </a:r>
            <a:r>
              <a:rPr kumimoji="1" lang="zh-CN" altLang="en-US" b="1" dirty="0">
                <a:latin typeface="Times New Roman" panose="02020603050405020304" pitchFamily="18" charset="0"/>
                <a:cs typeface="Times New Roman" panose="02020603050405020304" pitchFamily="18" charset="0"/>
              </a:rPr>
              <a:t>是一个</a:t>
            </a:r>
            <a:r>
              <a:rPr kumimoji="1" lang="en-US" altLang="zh-CN" b="1" dirty="0">
                <a:solidFill>
                  <a:srgbClr val="FF0000"/>
                </a:solidFill>
                <a:latin typeface="Times New Roman" panose="02020603050405020304" pitchFamily="18" charset="0"/>
                <a:cs typeface="Times New Roman" panose="02020603050405020304" pitchFamily="18" charset="0"/>
              </a:rPr>
              <a:t>NP</a:t>
            </a:r>
            <a:r>
              <a:rPr kumimoji="1" lang="zh-CN" altLang="en-US" b="1" dirty="0">
                <a:solidFill>
                  <a:srgbClr val="FF0000"/>
                </a:solidFill>
                <a:latin typeface="Times New Roman" panose="02020603050405020304" pitchFamily="18" charset="0"/>
                <a:cs typeface="Times New Roman" panose="02020603050405020304" pitchFamily="18" charset="0"/>
              </a:rPr>
              <a:t>难问题</a:t>
            </a:r>
            <a:r>
              <a:rPr kumimoji="1" lang="zh-CN" altLang="en-US" b="1"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pPr>
                <a:defRPr/>
              </a:pPr>
              <a:t>88</a:t>
            </a:fld>
            <a:endParaRPr lang="en-US" altLang="zh-CN"/>
          </a:p>
        </p:txBody>
      </p:sp>
      <p:grpSp>
        <p:nvGrpSpPr>
          <p:cNvPr id="5" name="Group 24"/>
          <p:cNvGrpSpPr>
            <a:grpSpLocks/>
          </p:cNvGrpSpPr>
          <p:nvPr/>
        </p:nvGrpSpPr>
        <p:grpSpPr bwMode="auto">
          <a:xfrm>
            <a:off x="1916113" y="3384550"/>
            <a:ext cx="5235575" cy="2430463"/>
            <a:chOff x="1425" y="2075"/>
            <a:chExt cx="2668" cy="1157"/>
          </a:xfrm>
        </p:grpSpPr>
        <p:sp>
          <p:nvSpPr>
            <p:cNvPr id="6" name="Oval 7"/>
            <p:cNvSpPr>
              <a:spLocks noChangeArrowheads="1"/>
            </p:cNvSpPr>
            <p:nvPr/>
          </p:nvSpPr>
          <p:spPr bwMode="auto">
            <a:xfrm>
              <a:off x="1425" y="2075"/>
              <a:ext cx="1749" cy="1157"/>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Text Box 8"/>
            <p:cNvSpPr txBox="1">
              <a:spLocks noChangeArrowheads="1"/>
            </p:cNvSpPr>
            <p:nvPr/>
          </p:nvSpPr>
          <p:spPr bwMode="auto">
            <a:xfrm>
              <a:off x="1993" y="2170"/>
              <a:ext cx="605" cy="1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just" eaLnBrk="0" hangingPunct="0"/>
              <a:r>
                <a:rPr lang="en-US" altLang="zh-CN" sz="2000" dirty="0">
                  <a:solidFill>
                    <a:schemeClr val="tx1"/>
                  </a:solidFill>
                  <a:latin typeface="Times New Roman" panose="02020603050405020304" pitchFamily="18" charset="0"/>
                  <a:ea typeface="宋体" panose="02010600030101010101" pitchFamily="2" charset="-122"/>
                </a:rPr>
                <a:t>NP</a:t>
              </a:r>
              <a:r>
                <a:rPr lang="zh-CN" altLang="en-US" sz="2000" dirty="0">
                  <a:solidFill>
                    <a:schemeClr val="tx1"/>
                  </a:solidFill>
                  <a:latin typeface="Times New Roman" panose="02020603050405020304" pitchFamily="18" charset="0"/>
                  <a:ea typeface="宋体" panose="02010600030101010101" pitchFamily="2" charset="-122"/>
                </a:rPr>
                <a:t>类问题</a:t>
              </a:r>
            </a:p>
          </p:txBody>
        </p:sp>
        <p:sp>
          <p:nvSpPr>
            <p:cNvPr id="8" name="Oval 9"/>
            <p:cNvSpPr>
              <a:spLocks noChangeArrowheads="1"/>
            </p:cNvSpPr>
            <p:nvPr/>
          </p:nvSpPr>
          <p:spPr bwMode="auto">
            <a:xfrm>
              <a:off x="3510" y="2813"/>
              <a:ext cx="124" cy="89"/>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Text Box 10"/>
            <p:cNvSpPr txBox="1">
              <a:spLocks noChangeArrowheads="1"/>
            </p:cNvSpPr>
            <p:nvPr/>
          </p:nvSpPr>
          <p:spPr bwMode="auto">
            <a:xfrm>
              <a:off x="3488" y="2589"/>
              <a:ext cx="605" cy="1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just" eaLnBrk="0" hangingPunct="0"/>
              <a:r>
                <a:rPr lang="en-US" altLang="zh-CN" sz="2000">
                  <a:solidFill>
                    <a:schemeClr val="tx1"/>
                  </a:solidFill>
                  <a:latin typeface="Times New Roman" panose="02020603050405020304" pitchFamily="18" charset="0"/>
                  <a:ea typeface="宋体" panose="02010600030101010101" pitchFamily="2" charset="-122"/>
                </a:rPr>
                <a:t>NP</a:t>
              </a:r>
              <a:r>
                <a:rPr lang="zh-CN" altLang="en-US" sz="2000">
                  <a:solidFill>
                    <a:schemeClr val="tx1"/>
                  </a:solidFill>
                  <a:latin typeface="Times New Roman" panose="02020603050405020304" pitchFamily="18" charset="0"/>
                  <a:ea typeface="宋体" panose="02010600030101010101" pitchFamily="2" charset="-122"/>
                </a:rPr>
                <a:t>难问题</a:t>
              </a:r>
            </a:p>
          </p:txBody>
        </p:sp>
        <p:sp>
          <p:nvSpPr>
            <p:cNvPr id="10" name="Oval 11"/>
            <p:cNvSpPr>
              <a:spLocks noChangeArrowheads="1"/>
            </p:cNvSpPr>
            <p:nvPr/>
          </p:nvSpPr>
          <p:spPr bwMode="auto">
            <a:xfrm>
              <a:off x="2228" y="2409"/>
              <a:ext cx="77" cy="60"/>
            </a:xfrm>
            <a:prstGeom prst="ellipse">
              <a:avLst/>
            </a:prstGeom>
            <a:noFill/>
            <a:ln w="38100">
              <a:solidFill>
                <a:srgbClr val="000000"/>
              </a:solidFill>
              <a:round/>
              <a:headEnd/>
              <a:tailEnd/>
            </a:ln>
            <a:extLst>
              <a:ext uri="{909E8E84-426E-40DD-AFC4-6F175D3DCCD1}">
                <a14:hiddenFill xmlns:a14="http://schemas.microsoft.com/office/drawing/2010/main">
                  <a:solidFill>
                    <a:srgbClr val="808080"/>
                  </a:solidFill>
                </a14:hiddenFill>
              </a:ext>
            </a:extLst>
          </p:spPr>
          <p:txBody>
            <a:bodyPr/>
            <a:lstStyle/>
            <a:p>
              <a:endParaRPr lang="zh-CN" altLang="en-US"/>
            </a:p>
          </p:txBody>
        </p:sp>
        <p:sp>
          <p:nvSpPr>
            <p:cNvPr id="11" name="Oval 12"/>
            <p:cNvSpPr>
              <a:spLocks noChangeArrowheads="1"/>
            </p:cNvSpPr>
            <p:nvPr/>
          </p:nvSpPr>
          <p:spPr bwMode="auto">
            <a:xfrm>
              <a:off x="2756" y="2474"/>
              <a:ext cx="77" cy="60"/>
            </a:xfrm>
            <a:prstGeom prst="ellipse">
              <a:avLst/>
            </a:prstGeom>
            <a:noFill/>
            <a:ln w="38100">
              <a:solidFill>
                <a:srgbClr val="000000"/>
              </a:solidFill>
              <a:round/>
              <a:headEnd/>
              <a:tailEnd/>
            </a:ln>
            <a:extLst>
              <a:ext uri="{909E8E84-426E-40DD-AFC4-6F175D3DCCD1}">
                <a14:hiddenFill xmlns:a14="http://schemas.microsoft.com/office/drawing/2010/main">
                  <a:solidFill>
                    <a:srgbClr val="808080"/>
                  </a:solidFill>
                </a14:hiddenFill>
              </a:ext>
            </a:extLst>
          </p:spPr>
          <p:txBody>
            <a:bodyPr/>
            <a:lstStyle/>
            <a:p>
              <a:endParaRPr lang="zh-CN" altLang="en-US"/>
            </a:p>
          </p:txBody>
        </p:sp>
        <p:sp>
          <p:nvSpPr>
            <p:cNvPr id="12" name="Oval 13"/>
            <p:cNvSpPr>
              <a:spLocks noChangeArrowheads="1"/>
            </p:cNvSpPr>
            <p:nvPr/>
          </p:nvSpPr>
          <p:spPr bwMode="auto">
            <a:xfrm>
              <a:off x="1741" y="2500"/>
              <a:ext cx="77" cy="60"/>
            </a:xfrm>
            <a:prstGeom prst="ellipse">
              <a:avLst/>
            </a:prstGeom>
            <a:noFill/>
            <a:ln w="38100">
              <a:solidFill>
                <a:srgbClr val="000000"/>
              </a:solidFill>
              <a:round/>
              <a:headEnd/>
              <a:tailEnd/>
            </a:ln>
            <a:extLst>
              <a:ext uri="{909E8E84-426E-40DD-AFC4-6F175D3DCCD1}">
                <a14:hiddenFill xmlns:a14="http://schemas.microsoft.com/office/drawing/2010/main">
                  <a:solidFill>
                    <a:srgbClr val="808080"/>
                  </a:solidFill>
                </a14:hiddenFill>
              </a:ext>
            </a:extLst>
          </p:spPr>
          <p:txBody>
            <a:bodyPr/>
            <a:lstStyle/>
            <a:p>
              <a:endParaRPr lang="zh-CN" altLang="en-US"/>
            </a:p>
          </p:txBody>
        </p:sp>
        <p:sp>
          <p:nvSpPr>
            <p:cNvPr id="13" name="Oval 14"/>
            <p:cNvSpPr>
              <a:spLocks noChangeArrowheads="1"/>
            </p:cNvSpPr>
            <p:nvPr/>
          </p:nvSpPr>
          <p:spPr bwMode="auto">
            <a:xfrm>
              <a:off x="1713" y="2850"/>
              <a:ext cx="78" cy="60"/>
            </a:xfrm>
            <a:prstGeom prst="ellipse">
              <a:avLst/>
            </a:prstGeom>
            <a:noFill/>
            <a:ln w="38100">
              <a:solidFill>
                <a:srgbClr val="000000"/>
              </a:solidFill>
              <a:round/>
              <a:headEnd/>
              <a:tailEnd/>
            </a:ln>
            <a:extLst>
              <a:ext uri="{909E8E84-426E-40DD-AFC4-6F175D3DCCD1}">
                <a14:hiddenFill xmlns:a14="http://schemas.microsoft.com/office/drawing/2010/main">
                  <a:solidFill>
                    <a:srgbClr val="808080"/>
                  </a:solidFill>
                </a14:hiddenFill>
              </a:ext>
            </a:extLst>
          </p:spPr>
          <p:txBody>
            <a:bodyPr/>
            <a:lstStyle/>
            <a:p>
              <a:endParaRPr lang="zh-CN" altLang="en-US"/>
            </a:p>
          </p:txBody>
        </p:sp>
        <p:sp>
          <p:nvSpPr>
            <p:cNvPr id="14" name="Oval 15"/>
            <p:cNvSpPr>
              <a:spLocks noChangeArrowheads="1"/>
            </p:cNvSpPr>
            <p:nvPr/>
          </p:nvSpPr>
          <p:spPr bwMode="auto">
            <a:xfrm>
              <a:off x="2324" y="3057"/>
              <a:ext cx="77" cy="59"/>
            </a:xfrm>
            <a:prstGeom prst="ellipse">
              <a:avLst/>
            </a:prstGeom>
            <a:noFill/>
            <a:ln w="38100">
              <a:solidFill>
                <a:srgbClr val="000000"/>
              </a:solidFill>
              <a:round/>
              <a:headEnd/>
              <a:tailEnd/>
            </a:ln>
            <a:extLst>
              <a:ext uri="{909E8E84-426E-40DD-AFC4-6F175D3DCCD1}">
                <a14:hiddenFill xmlns:a14="http://schemas.microsoft.com/office/drawing/2010/main">
                  <a:solidFill>
                    <a:srgbClr val="808080"/>
                  </a:solidFill>
                </a14:hiddenFill>
              </a:ext>
            </a:extLst>
          </p:spPr>
          <p:txBody>
            <a:bodyPr/>
            <a:lstStyle/>
            <a:p>
              <a:endParaRPr lang="zh-CN" altLang="en-US"/>
            </a:p>
          </p:txBody>
        </p:sp>
        <p:sp>
          <p:nvSpPr>
            <p:cNvPr id="15" name="Line 16"/>
            <p:cNvSpPr>
              <a:spLocks noChangeShapeType="1"/>
            </p:cNvSpPr>
            <p:nvPr/>
          </p:nvSpPr>
          <p:spPr bwMode="auto">
            <a:xfrm>
              <a:off x="1809" y="2538"/>
              <a:ext cx="1708" cy="312"/>
            </a:xfrm>
            <a:prstGeom prst="line">
              <a:avLst/>
            </a:prstGeom>
            <a:noFill/>
            <a:ln w="38100">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6" name="Line 17"/>
            <p:cNvSpPr>
              <a:spLocks noChangeShapeType="1"/>
            </p:cNvSpPr>
            <p:nvPr/>
          </p:nvSpPr>
          <p:spPr bwMode="auto">
            <a:xfrm flipV="1">
              <a:off x="1796" y="2858"/>
              <a:ext cx="1714" cy="24"/>
            </a:xfrm>
            <a:prstGeom prst="line">
              <a:avLst/>
            </a:prstGeom>
            <a:noFill/>
            <a:ln w="38100">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7" name="Line 18"/>
            <p:cNvSpPr>
              <a:spLocks noChangeShapeType="1"/>
            </p:cNvSpPr>
            <p:nvPr/>
          </p:nvSpPr>
          <p:spPr bwMode="auto">
            <a:xfrm flipV="1">
              <a:off x="2392" y="2878"/>
              <a:ext cx="1132" cy="199"/>
            </a:xfrm>
            <a:prstGeom prst="line">
              <a:avLst/>
            </a:prstGeom>
            <a:noFill/>
            <a:ln w="38100">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ShapeType="1"/>
            </p:cNvSpPr>
            <p:nvPr/>
          </p:nvSpPr>
          <p:spPr bwMode="auto">
            <a:xfrm>
              <a:off x="2296" y="2458"/>
              <a:ext cx="1221" cy="381"/>
            </a:xfrm>
            <a:prstGeom prst="line">
              <a:avLst/>
            </a:prstGeom>
            <a:noFill/>
            <a:ln w="38100">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9" name="Line 20"/>
            <p:cNvSpPr>
              <a:spLocks noChangeShapeType="1"/>
            </p:cNvSpPr>
            <p:nvPr/>
          </p:nvSpPr>
          <p:spPr bwMode="auto">
            <a:xfrm>
              <a:off x="2824" y="2519"/>
              <a:ext cx="693" cy="304"/>
            </a:xfrm>
            <a:prstGeom prst="line">
              <a:avLst/>
            </a:prstGeom>
            <a:noFill/>
            <a:ln w="38100">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48637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957566" cy="1054100"/>
          </a:xfrm>
        </p:spPr>
        <p:txBody>
          <a:bodyPr/>
          <a:lstStyle/>
          <a:p>
            <a:r>
              <a:rPr lang="en-US" altLang="zh-CN" dirty="0" smtClean="0">
                <a:latin typeface="Arial" panose="020B0604020202020204" pitchFamily="34" charset="0"/>
                <a:cs typeface="Arial" panose="020B0604020202020204" pitchFamily="34" charset="0"/>
              </a:rPr>
              <a:t>NPC</a:t>
            </a:r>
            <a:r>
              <a:rPr lang="zh-CN" altLang="en-US" dirty="0" smtClean="0">
                <a:latin typeface="Arial" panose="020B0604020202020204" pitchFamily="34" charset="0"/>
                <a:cs typeface="Arial" panose="020B0604020202020204" pitchFamily="34" charset="0"/>
              </a:rPr>
              <a:t>和</a:t>
            </a:r>
            <a:r>
              <a:rPr lang="en-US" altLang="zh-CN" dirty="0">
                <a:latin typeface="Arial" panose="020B0604020202020204" pitchFamily="34" charset="0"/>
                <a:cs typeface="Arial" panose="020B0604020202020204" pitchFamily="34" charset="0"/>
              </a:rPr>
              <a:t>NP</a:t>
            </a:r>
            <a:r>
              <a:rPr lang="zh-CN" altLang="en-US" dirty="0">
                <a:latin typeface="Arial" panose="020B0604020202020204" pitchFamily="34" charset="0"/>
                <a:cs typeface="Arial" panose="020B0604020202020204" pitchFamily="34" charset="0"/>
              </a:rPr>
              <a:t>难问题的区别</a:t>
            </a:r>
          </a:p>
        </p:txBody>
      </p:sp>
      <p:sp>
        <p:nvSpPr>
          <p:cNvPr id="3" name="内容占位符 2"/>
          <p:cNvSpPr>
            <a:spLocks noGrp="1"/>
          </p:cNvSpPr>
          <p:nvPr>
            <p:ph idx="1"/>
          </p:nvPr>
        </p:nvSpPr>
        <p:spPr/>
        <p:txBody>
          <a:bodyPr/>
          <a:lstStyle/>
          <a:p>
            <a:pPr algn="just"/>
            <a:r>
              <a:rPr kumimoji="1" lang="zh-CN" altLang="en-US" b="1" dirty="0" smtClean="0">
                <a:latin typeface="Times New Roman" panose="02020603050405020304" pitchFamily="18" charset="0"/>
                <a:cs typeface="Times New Roman" panose="02020603050405020304" pitchFamily="18" charset="0"/>
              </a:rPr>
              <a:t>如果</a:t>
            </a:r>
            <a:r>
              <a:rPr kumimoji="1" lang="zh-CN" altLang="en-US" b="1" dirty="0">
                <a:latin typeface="Times New Roman" panose="02020603050405020304" pitchFamily="18" charset="0"/>
                <a:cs typeface="Times New Roman" panose="02020603050405020304" pitchFamily="18" charset="0"/>
              </a:rPr>
              <a:t>，</a:t>
            </a:r>
            <a:r>
              <a:rPr kumimoji="1" lang="en-US" altLang="zh-CN" b="1" dirty="0" smtClean="0">
                <a:latin typeface="Times New Roman" panose="02020603050405020304" pitchFamily="18" charset="0"/>
                <a:cs typeface="Times New Roman" panose="02020603050405020304" pitchFamily="18" charset="0"/>
              </a:rPr>
              <a:t>Π</a:t>
            </a:r>
            <a:r>
              <a:rPr kumimoji="1" lang="zh-CN" altLang="en-US" b="1" dirty="0">
                <a:latin typeface="Times New Roman" panose="02020603050405020304" pitchFamily="18" charset="0"/>
                <a:cs typeface="Times New Roman" panose="02020603050405020304" pitchFamily="18" charset="0"/>
              </a:rPr>
              <a:t>是</a:t>
            </a:r>
            <a:r>
              <a:rPr kumimoji="1" lang="en-US" altLang="zh-CN" b="1" dirty="0" smtClean="0">
                <a:latin typeface="Times New Roman" panose="02020603050405020304" pitchFamily="18" charset="0"/>
                <a:cs typeface="Times New Roman" panose="02020603050405020304" pitchFamily="18" charset="0"/>
              </a:rPr>
              <a:t>NPC</a:t>
            </a:r>
            <a:r>
              <a:rPr kumimoji="1" lang="zh-CN" altLang="en-US" b="1" dirty="0" smtClean="0">
                <a:latin typeface="Times New Roman" panose="02020603050405020304" pitchFamily="18" charset="0"/>
                <a:cs typeface="Times New Roman" panose="02020603050405020304" pitchFamily="18" charset="0"/>
              </a:rPr>
              <a:t>问题</a:t>
            </a:r>
            <a:r>
              <a:rPr kumimoji="1" lang="zh-CN" altLang="en-US" b="1" dirty="0">
                <a:latin typeface="Times New Roman" panose="02020603050405020304" pitchFamily="18" charset="0"/>
                <a:cs typeface="Times New Roman" panose="02020603050405020304" pitchFamily="18" charset="0"/>
              </a:rPr>
              <a:t>，</a:t>
            </a:r>
            <a:r>
              <a:rPr kumimoji="1" lang="en-US" altLang="zh-CN" b="1" dirty="0">
                <a:latin typeface="Times New Roman" panose="02020603050405020304" pitchFamily="18" charset="0"/>
                <a:cs typeface="Times New Roman" panose="02020603050405020304" pitchFamily="18" charset="0"/>
              </a:rPr>
              <a:t>Π’</a:t>
            </a:r>
            <a:r>
              <a:rPr kumimoji="1" lang="zh-CN" altLang="en-US" b="1" dirty="0">
                <a:latin typeface="Times New Roman" panose="02020603050405020304" pitchFamily="18" charset="0"/>
                <a:cs typeface="Times New Roman" panose="02020603050405020304" pitchFamily="18" charset="0"/>
              </a:rPr>
              <a:t>是</a:t>
            </a:r>
            <a:r>
              <a:rPr kumimoji="1" lang="en-US" altLang="zh-CN" b="1" dirty="0">
                <a:latin typeface="Times New Roman" panose="02020603050405020304" pitchFamily="18" charset="0"/>
                <a:cs typeface="Times New Roman" panose="02020603050405020304" pitchFamily="18" charset="0"/>
              </a:rPr>
              <a:t>NP</a:t>
            </a:r>
            <a:r>
              <a:rPr kumimoji="1" lang="zh-CN" altLang="en-US" b="1" dirty="0">
                <a:latin typeface="Times New Roman" panose="02020603050405020304" pitchFamily="18" charset="0"/>
                <a:cs typeface="Times New Roman" panose="02020603050405020304" pitchFamily="18" charset="0"/>
              </a:rPr>
              <a:t>难问题，那么，他们之间的差别在于</a:t>
            </a:r>
            <a:r>
              <a:rPr kumimoji="1" lang="en-US" altLang="zh-CN" b="1" dirty="0">
                <a:latin typeface="Times New Roman" panose="02020603050405020304" pitchFamily="18" charset="0"/>
                <a:cs typeface="Times New Roman" panose="02020603050405020304" pitchFamily="18" charset="0"/>
              </a:rPr>
              <a:t>Π</a:t>
            </a:r>
            <a:r>
              <a:rPr kumimoji="1" lang="zh-CN" altLang="en-US" b="1" dirty="0">
                <a:latin typeface="Times New Roman" panose="02020603050405020304" pitchFamily="18" charset="0"/>
                <a:cs typeface="Times New Roman" panose="02020603050405020304" pitchFamily="18" charset="0"/>
              </a:rPr>
              <a:t>必定是</a:t>
            </a:r>
            <a:r>
              <a:rPr kumimoji="1" lang="en-US" altLang="zh-CN" b="1" dirty="0">
                <a:latin typeface="Times New Roman" panose="02020603050405020304" pitchFamily="18" charset="0"/>
                <a:cs typeface="Times New Roman" panose="02020603050405020304" pitchFamily="18" charset="0"/>
              </a:rPr>
              <a:t>NP</a:t>
            </a:r>
            <a:r>
              <a:rPr kumimoji="1" lang="zh-CN" altLang="en-US" b="1" dirty="0">
                <a:latin typeface="Times New Roman" panose="02020603050405020304" pitchFamily="18" charset="0"/>
                <a:cs typeface="Times New Roman" panose="02020603050405020304" pitchFamily="18" charset="0"/>
              </a:rPr>
              <a:t>类问题，而</a:t>
            </a:r>
            <a:r>
              <a:rPr kumimoji="1" lang="en-US" altLang="zh-CN" b="1" dirty="0">
                <a:latin typeface="Times New Roman" panose="02020603050405020304" pitchFamily="18" charset="0"/>
                <a:cs typeface="Times New Roman" panose="02020603050405020304" pitchFamily="18" charset="0"/>
              </a:rPr>
              <a:t>Π’</a:t>
            </a:r>
            <a:r>
              <a:rPr kumimoji="1" lang="zh-CN" altLang="en-US" b="1" dirty="0">
                <a:latin typeface="Times New Roman" panose="02020603050405020304" pitchFamily="18" charset="0"/>
                <a:cs typeface="Times New Roman" panose="02020603050405020304" pitchFamily="18" charset="0"/>
              </a:rPr>
              <a:t>不一定在</a:t>
            </a:r>
            <a:r>
              <a:rPr kumimoji="1" lang="en-US" altLang="zh-CN" b="1" dirty="0">
                <a:latin typeface="Times New Roman" panose="02020603050405020304" pitchFamily="18" charset="0"/>
                <a:cs typeface="Times New Roman" panose="02020603050405020304" pitchFamily="18" charset="0"/>
              </a:rPr>
              <a:t>NP</a:t>
            </a:r>
            <a:r>
              <a:rPr kumimoji="1" lang="zh-CN" altLang="en-US" b="1" dirty="0">
                <a:latin typeface="Times New Roman" panose="02020603050405020304" pitchFamily="18" charset="0"/>
                <a:cs typeface="Times New Roman" panose="02020603050405020304" pitchFamily="18" charset="0"/>
              </a:rPr>
              <a:t>类问题中。</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pPr>
                <a:defRPr/>
              </a:pPr>
              <a:t>89</a:t>
            </a:fld>
            <a:endParaRPr lang="en-US" altLang="zh-CN"/>
          </a:p>
        </p:txBody>
      </p:sp>
      <p:sp>
        <p:nvSpPr>
          <p:cNvPr id="5" name="文本框 4"/>
          <p:cNvSpPr txBox="1"/>
          <p:nvPr/>
        </p:nvSpPr>
        <p:spPr>
          <a:xfrm>
            <a:off x="467544" y="3789040"/>
            <a:ext cx="8487544"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just">
              <a:spcBef>
                <a:spcPct val="20000"/>
              </a:spcBef>
              <a:buClr>
                <a:schemeClr val="folHlink"/>
              </a:buClr>
              <a:buSzPct val="60000"/>
              <a:buFont typeface="Wingdings" charset="2"/>
              <a:buChar char="n"/>
              <a:defRPr kumimoji="1" sz="3200">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Clr>
                <a:schemeClr val="hlink"/>
              </a:buClr>
              <a:buSzPct val="55000"/>
              <a:buFont typeface="Wingdings" charset="2"/>
              <a:buChar char="n"/>
              <a:defRPr sz="2800">
                <a:latin typeface="黑体" panose="02010609060101010101" pitchFamily="49" charset="-122"/>
                <a:ea typeface="黑体" panose="02010609060101010101" pitchFamily="49" charset="-122"/>
                <a:cs typeface="黑体" panose="02010609060101010101" pitchFamily="49" charset="-122"/>
              </a:defRPr>
            </a:lvl2pPr>
            <a:lvl3pPr marL="1143000" indent="-228600">
              <a:spcBef>
                <a:spcPct val="20000"/>
              </a:spcBef>
              <a:buClr>
                <a:schemeClr val="folHlink"/>
              </a:buClr>
              <a:buSzPct val="50000"/>
              <a:buFont typeface="Wingdings" charset="2"/>
              <a:buChar char="n"/>
              <a:defRPr sz="2400">
                <a:latin typeface="黑体" panose="02010609060101010101" pitchFamily="49" charset="-122"/>
                <a:ea typeface="黑体" panose="02010609060101010101" pitchFamily="49" charset="-122"/>
                <a:cs typeface="黑体" panose="02010609060101010101" pitchFamily="49" charset="-122"/>
              </a:defRPr>
            </a:lvl3pPr>
            <a:lvl4pPr marL="1600200" indent="-228600">
              <a:spcBef>
                <a:spcPct val="20000"/>
              </a:spcBef>
              <a:buClr>
                <a:schemeClr val="accent2"/>
              </a:buClr>
              <a:buSzPct val="55000"/>
              <a:buFont typeface="Wingdings" charset="2"/>
              <a:buChar char="n"/>
              <a:defRPr sz="2000">
                <a:latin typeface="黑体" panose="02010609060101010101" pitchFamily="49" charset="-122"/>
                <a:ea typeface="黑体" panose="02010609060101010101" pitchFamily="49" charset="-122"/>
                <a:cs typeface="黑体" panose="02010609060101010101" pitchFamily="49" charset="-122"/>
              </a:defRPr>
            </a:lvl4pPr>
            <a:lvl5pPr marL="2057400" indent="-228600">
              <a:spcBef>
                <a:spcPct val="20000"/>
              </a:spcBef>
              <a:buClr>
                <a:schemeClr val="accent1"/>
              </a:buClr>
              <a:buSzPct val="50000"/>
              <a:buFont typeface="Wingdings" charset="2"/>
              <a:buChar char="n"/>
              <a:defRPr sz="2000">
                <a:latin typeface="黑体" panose="02010609060101010101" pitchFamily="49" charset="-122"/>
                <a:ea typeface="黑体" panose="02010609060101010101" pitchFamily="49" charset="-122"/>
                <a:cs typeface="黑体" panose="02010609060101010101" pitchFamily="49" charset="-122"/>
              </a:defRPr>
            </a:lvl5pPr>
            <a:lvl6pPr marL="2514600" indent="-228600" fontAlgn="base">
              <a:spcBef>
                <a:spcPct val="20000"/>
              </a:spcBef>
              <a:spcAft>
                <a:spcPct val="0"/>
              </a:spcAft>
              <a:buClr>
                <a:schemeClr val="accent1"/>
              </a:buClr>
              <a:buSzPct val="50000"/>
              <a:buFont typeface="Wingdings" pitchFamily="2" charset="2"/>
              <a:buChar char="n"/>
              <a:defRPr sz="2000">
                <a:latin typeface="+mn-lt"/>
                <a:ea typeface="+mn-ea"/>
              </a:defRPr>
            </a:lvl6pPr>
            <a:lvl7pPr marL="2971800" indent="-228600" fontAlgn="base">
              <a:spcBef>
                <a:spcPct val="20000"/>
              </a:spcBef>
              <a:spcAft>
                <a:spcPct val="0"/>
              </a:spcAft>
              <a:buClr>
                <a:schemeClr val="accent1"/>
              </a:buClr>
              <a:buSzPct val="50000"/>
              <a:buFont typeface="Wingdings" pitchFamily="2" charset="2"/>
              <a:buChar char="n"/>
              <a:defRPr sz="2000">
                <a:latin typeface="+mn-lt"/>
                <a:ea typeface="+mn-ea"/>
              </a:defRPr>
            </a:lvl7pPr>
            <a:lvl8pPr marL="3429000" indent="-228600" fontAlgn="base">
              <a:spcBef>
                <a:spcPct val="20000"/>
              </a:spcBef>
              <a:spcAft>
                <a:spcPct val="0"/>
              </a:spcAft>
              <a:buClr>
                <a:schemeClr val="accent1"/>
              </a:buClr>
              <a:buSzPct val="50000"/>
              <a:buFont typeface="Wingdings" pitchFamily="2" charset="2"/>
              <a:buChar char="n"/>
              <a:defRPr sz="2000">
                <a:latin typeface="+mn-lt"/>
                <a:ea typeface="+mn-ea"/>
              </a:defRPr>
            </a:lvl8pPr>
            <a:lvl9pPr marL="3886200" indent="-228600" fontAlgn="base">
              <a:spcBef>
                <a:spcPct val="20000"/>
              </a:spcBef>
              <a:spcAft>
                <a:spcPct val="0"/>
              </a:spcAft>
              <a:buClr>
                <a:schemeClr val="accent1"/>
              </a:buClr>
              <a:buSzPct val="50000"/>
              <a:buFont typeface="Wingdings" pitchFamily="2" charset="2"/>
              <a:buChar char="n"/>
              <a:defRPr sz="2000">
                <a:latin typeface="+mn-lt"/>
                <a:ea typeface="+mn-ea"/>
              </a:defRPr>
            </a:lvl9pPr>
          </a:lstStyle>
          <a:p>
            <a:pPr marL="0" indent="0">
              <a:buNone/>
            </a:pPr>
            <a:r>
              <a:rPr lang="zh-CN" altLang="en-US" dirty="0">
                <a:solidFill>
                  <a:srgbClr val="FF0000"/>
                </a:solidFill>
              </a:rPr>
              <a:t>一般而言，若判定问题属于</a:t>
            </a:r>
            <a:r>
              <a:rPr lang="en-US" altLang="zh-CN" dirty="0">
                <a:solidFill>
                  <a:srgbClr val="FF0000"/>
                </a:solidFill>
              </a:rPr>
              <a:t>NP</a:t>
            </a:r>
            <a:r>
              <a:rPr lang="zh-CN" altLang="en-US" dirty="0">
                <a:solidFill>
                  <a:srgbClr val="FF0000"/>
                </a:solidFill>
              </a:rPr>
              <a:t>完全问题，则相应的最优化问题属于</a:t>
            </a:r>
            <a:r>
              <a:rPr lang="en-US" altLang="zh-CN" dirty="0">
                <a:solidFill>
                  <a:srgbClr val="FF0000"/>
                </a:solidFill>
              </a:rPr>
              <a:t>NP</a:t>
            </a:r>
            <a:r>
              <a:rPr lang="zh-CN" altLang="en-US" dirty="0">
                <a:solidFill>
                  <a:srgbClr val="FF0000"/>
                </a:solidFill>
              </a:rPr>
              <a:t>难问题。</a:t>
            </a:r>
          </a:p>
        </p:txBody>
      </p:sp>
      <p:sp>
        <p:nvSpPr>
          <p:cNvPr id="6" name="文本框 5"/>
          <p:cNvSpPr txBox="1"/>
          <p:nvPr/>
        </p:nvSpPr>
        <p:spPr>
          <a:xfrm>
            <a:off x="1115616" y="5157192"/>
            <a:ext cx="7839472" cy="1200329"/>
          </a:xfrm>
          <a:prstGeom prst="rect">
            <a:avLst/>
          </a:prstGeom>
          <a:noFill/>
        </p:spPr>
        <p:txBody>
          <a:bodyPr wrap="square" rtlCol="0">
            <a:spAutoFit/>
          </a:bodyPr>
          <a:lstStyle/>
          <a:p>
            <a:pPr algn="just"/>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例如，判定</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图</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G = </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(V,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E)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中是否存在哈密顿回路是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NP</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完全</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问题，而</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求哈密顿回路中最短路径的</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TSP</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问题则是</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NP</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难</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问题</a:t>
            </a:r>
          </a:p>
        </p:txBody>
      </p:sp>
    </p:spTree>
    <p:extLst>
      <p:ext uri="{BB962C8B-B14F-4D97-AF65-F5344CB8AC3E}">
        <p14:creationId xmlns:p14="http://schemas.microsoft.com/office/powerpoint/2010/main" val="265679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课程信息</a:t>
            </a:r>
            <a:endParaRPr lang="zh-CN" altLang="en-US" dirty="0"/>
          </a:p>
        </p:txBody>
      </p:sp>
      <p:sp>
        <p:nvSpPr>
          <p:cNvPr id="3" name="内容占位符 2"/>
          <p:cNvSpPr>
            <a:spLocks noGrp="1"/>
          </p:cNvSpPr>
          <p:nvPr>
            <p:ph idx="1"/>
          </p:nvPr>
        </p:nvSpPr>
        <p:spPr>
          <a:xfrm>
            <a:off x="827088" y="1628774"/>
            <a:ext cx="8128000" cy="4752553"/>
          </a:xfrm>
        </p:spPr>
        <p:txBody>
          <a:bodyPr/>
          <a:lstStyle/>
          <a:p>
            <a:r>
              <a:rPr lang="zh-CN" altLang="en-US" sz="2800" b="1" dirty="0" smtClean="0">
                <a:latin typeface="Times New Roman" panose="02020603050405020304" pitchFamily="18" charset="0"/>
                <a:cs typeface="Times New Roman" panose="02020603050405020304" pitchFamily="18" charset="0"/>
              </a:rPr>
              <a:t>考核方式</a:t>
            </a:r>
            <a:endParaRPr lang="en-US" altLang="zh-CN" sz="2800" b="1" dirty="0" smtClean="0">
              <a:latin typeface="Times New Roman" panose="02020603050405020304" pitchFamily="18" charset="0"/>
              <a:cs typeface="Times New Roman" panose="02020603050405020304" pitchFamily="18" charset="0"/>
            </a:endParaRPr>
          </a:p>
          <a:p>
            <a:pPr lvl="1" algn="just">
              <a:lnSpc>
                <a:spcPct val="125000"/>
              </a:lnSpc>
              <a:spcBef>
                <a:spcPct val="0"/>
              </a:spcBef>
              <a:buFont typeface="Wingdings" panose="05000000000000000000" pitchFamily="2" charset="2"/>
              <a:buChar char="n"/>
            </a:pPr>
            <a:r>
              <a:rPr kumimoji="1" lang="zh-CN" altLang="en-US" sz="2000" dirty="0">
                <a:solidFill>
                  <a:srgbClr val="000000"/>
                </a:solidFill>
                <a:latin typeface="Times New Roman" panose="02020603050405020304" pitchFamily="18" charset="0"/>
                <a:cs typeface="Times New Roman" panose="02020603050405020304" pitchFamily="18" charset="0"/>
              </a:rPr>
              <a:t>平时（点名 </a:t>
            </a:r>
            <a:r>
              <a:rPr kumimoji="1" lang="zh-CN" altLang="en-US" sz="2000" dirty="0" smtClean="0">
                <a:solidFill>
                  <a:srgbClr val="000000"/>
                </a:solidFill>
                <a:latin typeface="Times New Roman" panose="02020603050405020304" pitchFamily="18" charset="0"/>
                <a:cs typeface="Times New Roman" panose="02020603050405020304" pitchFamily="18" charset="0"/>
              </a:rPr>
              <a:t>、课堂练习、课后作业</a:t>
            </a:r>
            <a:r>
              <a:rPr kumimoji="1" lang="zh-CN" altLang="en-US" sz="2000" dirty="0">
                <a:solidFill>
                  <a:srgbClr val="000000"/>
                </a:solidFill>
                <a:latin typeface="Times New Roman" panose="02020603050405020304" pitchFamily="18" charset="0"/>
                <a:cs typeface="Times New Roman" panose="02020603050405020304" pitchFamily="18" charset="0"/>
              </a:rPr>
              <a:t>）：</a:t>
            </a:r>
            <a:r>
              <a:rPr kumimoji="1" lang="en-US" altLang="zh-CN" sz="2000" b="1" dirty="0">
                <a:solidFill>
                  <a:srgbClr val="FF0000"/>
                </a:solidFill>
                <a:latin typeface="Arial" panose="020B0604020202020204" pitchFamily="34" charset="0"/>
                <a:cs typeface="Arial" panose="020B0604020202020204" pitchFamily="34" charset="0"/>
              </a:rPr>
              <a:t>30%</a:t>
            </a:r>
          </a:p>
          <a:p>
            <a:pPr lvl="1" algn="just">
              <a:lnSpc>
                <a:spcPct val="125000"/>
              </a:lnSpc>
              <a:spcBef>
                <a:spcPct val="0"/>
              </a:spcBef>
              <a:buFont typeface="Wingdings" panose="05000000000000000000" pitchFamily="2" charset="2"/>
              <a:buChar char="n"/>
            </a:pPr>
            <a:r>
              <a:rPr kumimoji="1" lang="zh-CN" altLang="en-US" sz="2000" dirty="0">
                <a:solidFill>
                  <a:srgbClr val="000000"/>
                </a:solidFill>
                <a:latin typeface="Times New Roman" panose="02020603050405020304" pitchFamily="18" charset="0"/>
                <a:cs typeface="Times New Roman" panose="02020603050405020304" pitchFamily="18" charset="0"/>
              </a:rPr>
              <a:t>期末（考试）：</a:t>
            </a:r>
            <a:r>
              <a:rPr kumimoji="1" lang="en-US" altLang="zh-CN" sz="2000" b="1" dirty="0">
                <a:solidFill>
                  <a:srgbClr val="FF0000"/>
                </a:solidFill>
                <a:latin typeface="Arial" panose="020B0604020202020204" pitchFamily="34" charset="0"/>
                <a:cs typeface="Arial" panose="020B0604020202020204" pitchFamily="34" charset="0"/>
              </a:rPr>
              <a:t>70</a:t>
            </a:r>
            <a:r>
              <a:rPr kumimoji="1" lang="en-US" altLang="zh-CN" sz="2000" b="1" dirty="0" smtClean="0">
                <a:solidFill>
                  <a:srgbClr val="FF0000"/>
                </a:solidFill>
                <a:latin typeface="Arial" panose="020B0604020202020204" pitchFamily="34" charset="0"/>
                <a:cs typeface="Arial" panose="020B0604020202020204" pitchFamily="34" charset="0"/>
              </a:rPr>
              <a:t>%</a:t>
            </a:r>
            <a:endParaRPr lang="en-US" altLang="zh-CN" sz="2400" dirty="0" smtClean="0">
              <a:latin typeface="Arial" panose="020B0604020202020204" pitchFamily="34" charset="0"/>
              <a:cs typeface="Arial" panose="020B0604020202020204" pitchFamily="34" charset="0"/>
            </a:endParaRPr>
          </a:p>
          <a:p>
            <a:r>
              <a:rPr lang="zh-CN" altLang="en-US" sz="2800" b="1" dirty="0" smtClean="0">
                <a:latin typeface="Times New Roman" panose="02020603050405020304" pitchFamily="18" charset="0"/>
                <a:cs typeface="Times New Roman" panose="02020603050405020304" pitchFamily="18" charset="0"/>
              </a:rPr>
              <a:t>作业要求</a:t>
            </a:r>
            <a:endParaRPr lang="en-US" altLang="zh-CN" sz="2800" b="1" dirty="0" smtClean="0">
              <a:latin typeface="Times New Roman" panose="02020603050405020304" pitchFamily="18" charset="0"/>
              <a:cs typeface="Times New Roman" panose="02020603050405020304" pitchFamily="18" charset="0"/>
            </a:endParaRPr>
          </a:p>
          <a:p>
            <a:pPr lvl="1" algn="just">
              <a:lnSpc>
                <a:spcPct val="125000"/>
              </a:lnSpc>
              <a:spcBef>
                <a:spcPct val="0"/>
              </a:spcBef>
              <a:buFont typeface="Wingdings" panose="05000000000000000000" pitchFamily="2" charset="2"/>
              <a:buChar char="n"/>
            </a:pPr>
            <a:r>
              <a:rPr kumimoji="1" lang="zh-CN" altLang="en-US" sz="2000" dirty="0" smtClean="0">
                <a:solidFill>
                  <a:srgbClr val="000000"/>
                </a:solidFill>
                <a:latin typeface="Times New Roman" panose="02020603050405020304" pitchFamily="18" charset="0"/>
                <a:cs typeface="Times New Roman" panose="02020603050405020304" pitchFamily="18" charset="0"/>
              </a:rPr>
              <a:t>习题类型：算法分析题</a:t>
            </a:r>
            <a:r>
              <a:rPr kumimoji="1" lang="en-US" altLang="zh-CN" sz="2000" dirty="0" smtClean="0">
                <a:solidFill>
                  <a:srgbClr val="000000"/>
                </a:solidFill>
                <a:latin typeface="Times New Roman" panose="02020603050405020304" pitchFamily="18" charset="0"/>
                <a:cs typeface="Times New Roman" panose="02020603050405020304" pitchFamily="18" charset="0"/>
              </a:rPr>
              <a:t>+</a:t>
            </a:r>
            <a:r>
              <a:rPr kumimoji="1" lang="zh-CN" altLang="en-US" sz="2000" dirty="0" smtClean="0">
                <a:solidFill>
                  <a:srgbClr val="000000"/>
                </a:solidFill>
                <a:latin typeface="Times New Roman" panose="02020603050405020304" pitchFamily="18" charset="0"/>
                <a:cs typeface="Times New Roman" panose="02020603050405020304" pitchFamily="18" charset="0"/>
              </a:rPr>
              <a:t>算法实现题</a:t>
            </a:r>
            <a:endParaRPr kumimoji="1" lang="en-US" altLang="zh-CN" sz="2000" dirty="0" smtClean="0">
              <a:solidFill>
                <a:srgbClr val="000000"/>
              </a:solidFill>
              <a:latin typeface="Times New Roman" panose="02020603050405020304" pitchFamily="18" charset="0"/>
              <a:cs typeface="Times New Roman" panose="02020603050405020304" pitchFamily="18" charset="0"/>
            </a:endParaRPr>
          </a:p>
          <a:p>
            <a:pPr lvl="1" algn="just">
              <a:lnSpc>
                <a:spcPct val="125000"/>
              </a:lnSpc>
              <a:spcBef>
                <a:spcPct val="0"/>
              </a:spcBef>
              <a:buFont typeface="Wingdings" panose="05000000000000000000" pitchFamily="2" charset="2"/>
              <a:buChar char="n"/>
            </a:pPr>
            <a:r>
              <a:rPr kumimoji="1" lang="zh-CN" altLang="en-US" sz="2000" dirty="0" smtClean="0">
                <a:solidFill>
                  <a:srgbClr val="000000"/>
                </a:solidFill>
                <a:latin typeface="Times New Roman" panose="02020603050405020304" pitchFamily="18" charset="0"/>
                <a:cs typeface="Times New Roman" panose="02020603050405020304" pitchFamily="18" charset="0"/>
              </a:rPr>
              <a:t>截止日期：一周之内完成</a:t>
            </a:r>
            <a:endParaRPr kumimoji="1" lang="en-US" altLang="zh-CN" sz="2000" dirty="0" smtClean="0">
              <a:solidFill>
                <a:srgbClr val="000000"/>
              </a:solidFill>
              <a:latin typeface="Times New Roman" panose="02020603050405020304" pitchFamily="18" charset="0"/>
              <a:cs typeface="Times New Roman" panose="02020603050405020304" pitchFamily="18" charset="0"/>
            </a:endParaRPr>
          </a:p>
          <a:p>
            <a:pPr lvl="1" algn="just">
              <a:lnSpc>
                <a:spcPct val="125000"/>
              </a:lnSpc>
              <a:spcBef>
                <a:spcPct val="0"/>
              </a:spcBef>
              <a:buFont typeface="Wingdings" panose="05000000000000000000" pitchFamily="2" charset="2"/>
              <a:buChar char="n"/>
            </a:pPr>
            <a:r>
              <a:rPr kumimoji="1" lang="zh-CN" altLang="en-US" sz="2000" dirty="0" smtClean="0">
                <a:solidFill>
                  <a:srgbClr val="000000"/>
                </a:solidFill>
                <a:latin typeface="Times New Roman" panose="02020603050405020304" pitchFamily="18" charset="0"/>
                <a:cs typeface="Times New Roman" panose="02020603050405020304" pitchFamily="18" charset="0"/>
              </a:rPr>
              <a:t>提交方式：电子版（姓名、学号、题目、答案）</a:t>
            </a:r>
            <a:endParaRPr kumimoji="1" lang="en-US" altLang="zh-CN" sz="2000" dirty="0" smtClean="0">
              <a:solidFill>
                <a:srgbClr val="000000"/>
              </a:solidFill>
              <a:latin typeface="Times New Roman" panose="02020603050405020304" pitchFamily="18" charset="0"/>
              <a:cs typeface="Times New Roman" panose="02020603050405020304" pitchFamily="18" charset="0"/>
            </a:endParaRPr>
          </a:p>
          <a:p>
            <a:pPr lvl="1" algn="just">
              <a:lnSpc>
                <a:spcPct val="125000"/>
              </a:lnSpc>
              <a:spcBef>
                <a:spcPct val="0"/>
              </a:spcBef>
              <a:buFont typeface="Wingdings" panose="05000000000000000000" pitchFamily="2" charset="2"/>
              <a:buChar char="n"/>
            </a:pPr>
            <a:r>
              <a:rPr kumimoji="1" lang="zh-CN" altLang="en-US" sz="2000" dirty="0" smtClean="0">
                <a:solidFill>
                  <a:srgbClr val="000000"/>
                </a:solidFill>
                <a:latin typeface="Times New Roman" panose="02020603050405020304" pitchFamily="18" charset="0"/>
                <a:cs typeface="Times New Roman" panose="02020603050405020304" pitchFamily="18" charset="0"/>
              </a:rPr>
              <a:t>作业格式：建议用</a:t>
            </a:r>
            <a:r>
              <a:rPr kumimoji="1" lang="en-US" altLang="zh-CN" sz="2000" dirty="0" err="1" smtClean="0">
                <a:solidFill>
                  <a:srgbClr val="000000"/>
                </a:solidFill>
                <a:latin typeface="Times New Roman" panose="02020603050405020304" pitchFamily="18" charset="0"/>
                <a:cs typeface="Times New Roman" panose="02020603050405020304" pitchFamily="18" charset="0"/>
              </a:rPr>
              <a:t>LaTex</a:t>
            </a:r>
            <a:r>
              <a:rPr kumimoji="1" lang="zh-CN" altLang="en-US" sz="2000" dirty="0" smtClean="0">
                <a:solidFill>
                  <a:srgbClr val="000000"/>
                </a:solidFill>
                <a:latin typeface="Times New Roman" panose="02020603050405020304" pitchFamily="18" charset="0"/>
                <a:cs typeface="Times New Roman" panose="02020603050405020304" pitchFamily="18" charset="0"/>
              </a:rPr>
              <a:t>编写作业（下载</a:t>
            </a:r>
            <a:r>
              <a:rPr kumimoji="1" lang="en-US" altLang="zh-CN" sz="2000" dirty="0" err="1" smtClean="0">
                <a:solidFill>
                  <a:srgbClr val="000000"/>
                </a:solidFill>
                <a:latin typeface="Times New Roman" panose="02020603050405020304" pitchFamily="18" charset="0"/>
                <a:cs typeface="Times New Roman" panose="02020603050405020304" pitchFamily="18" charset="0"/>
              </a:rPr>
              <a:t>CTex</a:t>
            </a:r>
            <a:r>
              <a:rPr kumimoji="1" lang="zh-CN" altLang="en-US" sz="2000" dirty="0" smtClean="0">
                <a:solidFill>
                  <a:srgbClr val="000000"/>
                </a:solidFill>
                <a:latin typeface="Times New Roman" panose="02020603050405020304" pitchFamily="18" charset="0"/>
                <a:cs typeface="Times New Roman" panose="02020603050405020304" pitchFamily="18" charset="0"/>
              </a:rPr>
              <a:t>并自学</a:t>
            </a:r>
            <a:r>
              <a:rPr kumimoji="1" lang="en-US" altLang="zh-CN" sz="2000" dirty="0" err="1" smtClean="0">
                <a:solidFill>
                  <a:srgbClr val="000000"/>
                </a:solidFill>
                <a:latin typeface="Times New Roman" panose="02020603050405020304" pitchFamily="18" charset="0"/>
                <a:cs typeface="Times New Roman" panose="02020603050405020304" pitchFamily="18" charset="0"/>
              </a:rPr>
              <a:t>LaTex</a:t>
            </a:r>
            <a:r>
              <a:rPr kumimoji="1" lang="zh-CN" altLang="en-US" sz="2000" dirty="0" smtClean="0">
                <a:solidFill>
                  <a:srgbClr val="000000"/>
                </a:solidFill>
                <a:latin typeface="Times New Roman" panose="02020603050405020304" pitchFamily="18" charset="0"/>
                <a:cs typeface="Times New Roman" panose="02020603050405020304" pitchFamily="18" charset="0"/>
              </a:rPr>
              <a:t>）</a:t>
            </a:r>
            <a:endParaRPr kumimoji="1" lang="en-US" altLang="zh-CN" sz="2000" dirty="0" smtClean="0">
              <a:solidFill>
                <a:srgbClr val="000000"/>
              </a:solidFill>
              <a:latin typeface="Times New Roman" panose="02020603050405020304" pitchFamily="18" charset="0"/>
              <a:cs typeface="Times New Roman" panose="02020603050405020304" pitchFamily="18" charset="0"/>
            </a:endParaRPr>
          </a:p>
          <a:p>
            <a:pPr marL="342900" lvl="1" indent="-342900">
              <a:lnSpc>
                <a:spcPct val="125000"/>
              </a:lnSpc>
              <a:buClr>
                <a:schemeClr val="folHlink"/>
              </a:buClr>
              <a:buSzPct val="60000"/>
            </a:pPr>
            <a:r>
              <a:rPr lang="zh-CN" altLang="en-US" b="1" dirty="0" smtClean="0">
                <a:latin typeface="Times New Roman" panose="02020603050405020304" pitchFamily="18" charset="0"/>
                <a:cs typeface="Times New Roman" panose="02020603050405020304" pitchFamily="18" charset="0"/>
              </a:rPr>
              <a:t>答疑方式</a:t>
            </a:r>
            <a:endParaRPr lang="en-US" altLang="zh-CN" b="1" dirty="0" smtClean="0">
              <a:latin typeface="Times New Roman" panose="02020603050405020304" pitchFamily="18" charset="0"/>
              <a:cs typeface="Times New Roman" panose="02020603050405020304" pitchFamily="18" charset="0"/>
            </a:endParaRPr>
          </a:p>
          <a:p>
            <a:pPr lvl="1" algn="just">
              <a:lnSpc>
                <a:spcPct val="125000"/>
              </a:lnSpc>
              <a:spcBef>
                <a:spcPct val="0"/>
              </a:spcBef>
              <a:buFont typeface="Wingdings" panose="05000000000000000000" pitchFamily="2" charset="2"/>
              <a:buChar char="n"/>
            </a:pPr>
            <a:r>
              <a:rPr kumimoji="1" lang="zh-CN" altLang="en-US" sz="2000" dirty="0">
                <a:solidFill>
                  <a:srgbClr val="000000"/>
                </a:solidFill>
                <a:latin typeface="Times New Roman" panose="02020603050405020304" pitchFamily="18" charset="0"/>
                <a:cs typeface="Times New Roman" panose="02020603050405020304" pitchFamily="18" charset="0"/>
              </a:rPr>
              <a:t>课程</a:t>
            </a:r>
            <a:r>
              <a:rPr kumimoji="1" lang="en-US" altLang="zh-CN" sz="2000" dirty="0">
                <a:solidFill>
                  <a:srgbClr val="000000"/>
                </a:solidFill>
                <a:latin typeface="Times New Roman" panose="02020603050405020304" pitchFamily="18" charset="0"/>
                <a:cs typeface="Times New Roman" panose="02020603050405020304" pitchFamily="18" charset="0"/>
              </a:rPr>
              <a:t>QQ</a:t>
            </a:r>
            <a:r>
              <a:rPr kumimoji="1" lang="zh-CN" altLang="en-US" sz="2000" dirty="0" smtClean="0">
                <a:solidFill>
                  <a:srgbClr val="000000"/>
                </a:solidFill>
                <a:latin typeface="Times New Roman" panose="02020603050405020304" pitchFamily="18" charset="0"/>
                <a:cs typeface="Times New Roman" panose="02020603050405020304" pitchFamily="18" charset="0"/>
              </a:rPr>
              <a:t>群、计算机楼</a:t>
            </a:r>
            <a:r>
              <a:rPr kumimoji="1" lang="en-US" altLang="zh-CN" sz="2000" dirty="0" smtClean="0">
                <a:solidFill>
                  <a:srgbClr val="000000"/>
                </a:solidFill>
                <a:latin typeface="Times New Roman" panose="02020603050405020304" pitchFamily="18" charset="0"/>
                <a:cs typeface="Times New Roman" panose="02020603050405020304" pitchFamily="18" charset="0"/>
              </a:rPr>
              <a:t>368</a:t>
            </a:r>
            <a:r>
              <a:rPr kumimoji="1" lang="zh-CN" altLang="en-US" sz="2000" dirty="0" smtClean="0">
                <a:solidFill>
                  <a:srgbClr val="000000"/>
                </a:solidFill>
                <a:latin typeface="Times New Roman" panose="02020603050405020304" pitchFamily="18" charset="0"/>
                <a:cs typeface="Times New Roman" panose="02020603050405020304" pitchFamily="18" charset="0"/>
              </a:rPr>
              <a:t>室</a:t>
            </a:r>
            <a:endParaRPr kumimoji="1" lang="en-US" altLang="zh-CN" sz="2000" dirty="0" smtClean="0">
              <a:solidFill>
                <a:srgbClr val="000000"/>
              </a:solidFill>
              <a:latin typeface="Times New Roman" panose="02020603050405020304" pitchFamily="18" charset="0"/>
              <a:cs typeface="Times New Roman" panose="02020603050405020304" pitchFamily="18" charset="0"/>
            </a:endParaRPr>
          </a:p>
          <a:p>
            <a:pPr lvl="1" algn="just">
              <a:lnSpc>
                <a:spcPct val="125000"/>
              </a:lnSpc>
              <a:spcBef>
                <a:spcPct val="0"/>
              </a:spcBef>
              <a:buFont typeface="Wingdings" panose="05000000000000000000" pitchFamily="2" charset="2"/>
              <a:buChar char="n"/>
            </a:pPr>
            <a:r>
              <a:rPr kumimoji="1" lang="zh-CN" altLang="en-US" sz="2000" dirty="0" smtClean="0">
                <a:latin typeface="Times New Roman" panose="02020603050405020304" pitchFamily="18" charset="0"/>
                <a:cs typeface="Times New Roman" panose="02020603050405020304" pitchFamily="18" charset="0"/>
              </a:rPr>
              <a:t>课程助教：杨明璇（</a:t>
            </a:r>
            <a:r>
              <a:rPr lang="zh-CN" altLang="en-US" sz="2000" dirty="0" smtClean="0">
                <a:latin typeface="Times New Roman" panose="02020603050405020304" pitchFamily="18" charset="0"/>
                <a:cs typeface="Times New Roman" panose="02020603050405020304" pitchFamily="18" charset="0"/>
              </a:rPr>
              <a:t>邮箱：</a:t>
            </a:r>
            <a:r>
              <a:rPr lang="en-US" altLang="zh-CN" sz="2000" dirty="0" smtClean="0">
                <a:latin typeface="Times New Roman" panose="02020603050405020304" pitchFamily="18" charset="0"/>
                <a:cs typeface="Times New Roman" panose="02020603050405020304" pitchFamily="18" charset="0"/>
              </a:rPr>
              <a:t>220181709@seu.edu.cn </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pPr>
                <a:defRPr/>
              </a:pPr>
              <a:t>9</a:t>
            </a:fld>
            <a:endParaRPr lang="en-US" altLang="zh-CN"/>
          </a:p>
        </p:txBody>
      </p:sp>
    </p:spTree>
    <p:extLst>
      <p:ext uri="{BB962C8B-B14F-4D97-AF65-F5344CB8AC3E}">
        <p14:creationId xmlns:p14="http://schemas.microsoft.com/office/powerpoint/2010/main" val="5979517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课后作业</a:t>
            </a:r>
            <a:endParaRPr lang="zh-CN" altLang="en-US" dirty="0"/>
          </a:p>
        </p:txBody>
      </p:sp>
      <p:sp>
        <p:nvSpPr>
          <p:cNvPr id="7" name="内容占位符 6"/>
          <p:cNvSpPr>
            <a:spLocks noGrp="1"/>
          </p:cNvSpPr>
          <p:nvPr>
            <p:ph idx="1"/>
          </p:nvPr>
        </p:nvSpPr>
        <p:spPr/>
        <p:txBody>
          <a:bodyPr/>
          <a:lstStyle/>
          <a:p>
            <a:r>
              <a:rPr lang="zh-CN" altLang="en-US" sz="2800" b="1" dirty="0" smtClean="0">
                <a:latin typeface="Times New Roman" panose="02020603050405020304" pitchFamily="18" charset="0"/>
                <a:cs typeface="Times New Roman" panose="02020603050405020304" pitchFamily="18" charset="0"/>
              </a:rPr>
              <a:t>上传群里</a:t>
            </a:r>
            <a:endParaRPr lang="en-US" altLang="zh-CN" sz="2800" b="1" dirty="0" smtClean="0">
              <a:latin typeface="Times New Roman" panose="02020603050405020304" pitchFamily="18" charset="0"/>
              <a:cs typeface="Times New Roman" panose="02020603050405020304" pitchFamily="18" charset="0"/>
            </a:endParaRPr>
          </a:p>
          <a:p>
            <a:pPr lvl="1"/>
            <a:r>
              <a:rPr lang="en-US" altLang="zh-CN" sz="2400" b="1" dirty="0" err="1" smtClean="0">
                <a:latin typeface="Times New Roman" panose="02020603050405020304" pitchFamily="18" charset="0"/>
                <a:cs typeface="Times New Roman" panose="02020603050405020304" pitchFamily="18" charset="0"/>
              </a:rPr>
              <a:t>LaTeX</a:t>
            </a:r>
            <a:r>
              <a:rPr lang="zh-CN" altLang="en-US" sz="2400" b="1" dirty="0" smtClean="0">
                <a:latin typeface="Times New Roman" panose="02020603050405020304" pitchFamily="18" charset="0"/>
                <a:cs typeface="Times New Roman" panose="02020603050405020304" pitchFamily="18" charset="0"/>
              </a:rPr>
              <a:t>版本：</a:t>
            </a:r>
            <a:r>
              <a:rPr lang="en-US" altLang="zh-CN" sz="2400" b="1" dirty="0" smtClean="0">
                <a:latin typeface="Times New Roman" panose="02020603050405020304" pitchFamily="18" charset="0"/>
                <a:cs typeface="Times New Roman" panose="02020603050405020304" pitchFamily="18" charset="0"/>
              </a:rPr>
              <a:t>homework-01.tex</a:t>
            </a:r>
          </a:p>
          <a:p>
            <a:r>
              <a:rPr lang="zh-CN" altLang="en-US" sz="2800" b="1" dirty="0" smtClean="0">
                <a:latin typeface="Times New Roman" panose="02020603050405020304" pitchFamily="18" charset="0"/>
                <a:cs typeface="Times New Roman" panose="02020603050405020304" pitchFamily="18" charset="0"/>
              </a:rPr>
              <a:t>提交要求：</a:t>
            </a:r>
            <a:endParaRPr lang="en-US" altLang="zh-CN" sz="2800" b="1" dirty="0" smtClean="0">
              <a:latin typeface="Times New Roman" panose="02020603050405020304" pitchFamily="18" charset="0"/>
              <a:cs typeface="Times New Roman" panose="02020603050405020304" pitchFamily="18" charset="0"/>
            </a:endParaRPr>
          </a:p>
          <a:p>
            <a:pPr lvl="1"/>
            <a:r>
              <a:rPr lang="zh-CN" altLang="en-US" sz="2400" b="1" dirty="0" smtClean="0">
                <a:latin typeface="Times New Roman" panose="02020603050405020304" pitchFamily="18" charset="0"/>
                <a:cs typeface="Times New Roman" panose="02020603050405020304" pitchFamily="18" charset="0"/>
              </a:rPr>
              <a:t>一份答案电子版（分析题</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实现题算法描述）</a:t>
            </a:r>
            <a:endParaRPr lang="en-US" altLang="zh-CN" sz="2400" b="1" dirty="0" smtClean="0">
              <a:latin typeface="Times New Roman" panose="02020603050405020304" pitchFamily="18" charset="0"/>
              <a:cs typeface="Times New Roman" panose="02020603050405020304" pitchFamily="18" charset="0"/>
            </a:endParaRPr>
          </a:p>
          <a:p>
            <a:pPr lvl="2"/>
            <a:r>
              <a:rPr lang="zh-CN" altLang="en-US" sz="2000" b="1" dirty="0" smtClean="0">
                <a:latin typeface="Times New Roman" panose="02020603050405020304" pitchFamily="18" charset="0"/>
                <a:cs typeface="Times New Roman" panose="02020603050405020304" pitchFamily="18" charset="0"/>
              </a:rPr>
              <a:t>命名：学号</a:t>
            </a:r>
            <a:r>
              <a:rPr lang="en-US" altLang="zh-CN" sz="2000" b="1" dirty="0" smtClean="0">
                <a:latin typeface="Times New Roman" panose="02020603050405020304" pitchFamily="18" charset="0"/>
                <a:cs typeface="Times New Roman" panose="02020603050405020304" pitchFamily="18" charset="0"/>
              </a:rPr>
              <a:t>-homework-01.tex</a:t>
            </a:r>
          </a:p>
          <a:p>
            <a:pPr lvl="1"/>
            <a:r>
              <a:rPr lang="zh-CN" altLang="en-US" sz="2400" b="1" dirty="0">
                <a:latin typeface="Times New Roman" panose="02020603050405020304" pitchFamily="18" charset="0"/>
                <a:cs typeface="Times New Roman" panose="02020603050405020304" pitchFamily="18" charset="0"/>
              </a:rPr>
              <a:t>一</a:t>
            </a:r>
            <a:r>
              <a:rPr lang="zh-CN" altLang="en-US" sz="2400" b="1" dirty="0" smtClean="0">
                <a:latin typeface="Times New Roman" panose="02020603050405020304" pitchFamily="18" charset="0"/>
                <a:cs typeface="Times New Roman" panose="02020603050405020304" pitchFamily="18" charset="0"/>
              </a:rPr>
              <a:t>份实现题的可执行源代码（</a:t>
            </a:r>
            <a:r>
              <a:rPr lang="en-US" altLang="zh-CN" sz="2400" b="1" dirty="0" smtClean="0">
                <a:latin typeface="Times New Roman" panose="02020603050405020304" pitchFamily="18" charset="0"/>
                <a:cs typeface="Times New Roman" panose="02020603050405020304" pitchFamily="18" charset="0"/>
              </a:rPr>
              <a:t>C++</a:t>
            </a:r>
            <a:r>
              <a:rPr lang="zh-CN" altLang="en-US" sz="2400" b="1" dirty="0" smtClean="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a:p>
            <a:pPr lvl="1"/>
            <a:r>
              <a:rPr lang="zh-CN" altLang="en-US" sz="2400" b="1" dirty="0" smtClean="0">
                <a:latin typeface="Times New Roman" panose="02020603050405020304" pitchFamily="18" charset="0"/>
                <a:cs typeface="Times New Roman" panose="02020603050405020304" pitchFamily="18" charset="0"/>
              </a:rPr>
              <a:t>打包成一个文件：学号</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姓名</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次数</a:t>
            </a:r>
            <a:r>
              <a:rPr lang="en-US" altLang="zh-CN" sz="2400" b="1" dirty="0" smtClean="0">
                <a:latin typeface="Times New Roman" panose="02020603050405020304" pitchFamily="18" charset="0"/>
                <a:cs typeface="Times New Roman" panose="02020603050405020304" pitchFamily="18" charset="0"/>
              </a:rPr>
              <a:t>.zip</a:t>
            </a:r>
          </a:p>
          <a:p>
            <a:pPr lvl="1"/>
            <a:r>
              <a:rPr lang="zh-CN" altLang="en-US" sz="2400" b="1" dirty="0" smtClean="0">
                <a:latin typeface="Times New Roman" panose="02020603050405020304" pitchFamily="18" charset="0"/>
                <a:cs typeface="Times New Roman" panose="02020603050405020304" pitchFamily="18" charset="0"/>
              </a:rPr>
              <a:t>电子邮件地址：</a:t>
            </a:r>
            <a:r>
              <a:rPr lang="en-US" altLang="zh-CN" sz="2400" b="1" dirty="0">
                <a:latin typeface="Times New Roman" panose="02020603050405020304" pitchFamily="18" charset="0"/>
                <a:cs typeface="Times New Roman" panose="02020603050405020304" pitchFamily="18" charset="0"/>
              </a:rPr>
              <a:t>xy_li@seu.edu.cn</a:t>
            </a:r>
            <a:endParaRPr lang="en-US" altLang="zh-CN" sz="2400" b="1" dirty="0" smtClean="0">
              <a:latin typeface="Times New Roman" panose="02020603050405020304" pitchFamily="18" charset="0"/>
              <a:cs typeface="Times New Roman" panose="02020603050405020304" pitchFamily="18" charset="0"/>
            </a:endParaRPr>
          </a:p>
          <a:p>
            <a:r>
              <a:rPr lang="zh-CN" altLang="en-US" sz="2800" b="1" dirty="0" smtClean="0">
                <a:latin typeface="Times New Roman" panose="02020603050405020304" pitchFamily="18" charset="0"/>
                <a:cs typeface="Times New Roman" panose="02020603050405020304" pitchFamily="18" charset="0"/>
              </a:rPr>
              <a:t>截止时间：</a:t>
            </a:r>
            <a:endParaRPr lang="en-US" altLang="zh-CN" sz="2800" b="1" dirty="0" smtClean="0">
              <a:latin typeface="Times New Roman" panose="02020603050405020304" pitchFamily="18" charset="0"/>
              <a:cs typeface="Times New Roman" panose="02020603050405020304" pitchFamily="18" charset="0"/>
            </a:endParaRPr>
          </a:p>
          <a:p>
            <a:pPr lvl="1"/>
            <a:r>
              <a:rPr lang="zh-CN" altLang="en-US" sz="2400" b="1" dirty="0" smtClean="0">
                <a:latin typeface="Times New Roman" panose="02020603050405020304" pitchFamily="18" charset="0"/>
                <a:cs typeface="Times New Roman" panose="02020603050405020304" pitchFamily="18" charset="0"/>
              </a:rPr>
              <a:t>一周内完成（如：周二课堂布置，</a:t>
            </a:r>
            <a:r>
              <a:rPr lang="zh-CN" altLang="en-US" sz="2400" b="1" dirty="0">
                <a:latin typeface="Times New Roman" panose="02020603050405020304" pitchFamily="18" charset="0"/>
                <a:cs typeface="Times New Roman" panose="02020603050405020304" pitchFamily="18" charset="0"/>
              </a:rPr>
              <a:t>下</a:t>
            </a:r>
            <a:r>
              <a:rPr lang="zh-CN" altLang="en-US" sz="2400" b="1" dirty="0" smtClean="0">
                <a:latin typeface="Times New Roman" panose="02020603050405020304" pitchFamily="18" charset="0"/>
                <a:cs typeface="Times New Roman" panose="02020603050405020304" pitchFamily="18" charset="0"/>
              </a:rPr>
              <a:t>周一前提交；周四课堂布置，下周三前提交）</a:t>
            </a:r>
            <a:endParaRPr lang="en-US" altLang="zh-CN" sz="2400" b="1" dirty="0">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defRPr/>
            </a:pPr>
            <a:fld id="{C9F3BF96-CBF7-414F-AD22-2F0A3A6E2DE0}" type="slidenum">
              <a:rPr lang="en-US" altLang="zh-CN" smtClean="0"/>
              <a:pPr>
                <a:defRPr/>
              </a:pPr>
              <a:t>90</a:t>
            </a:fld>
            <a:endParaRPr lang="en-US" altLang="zh-CN"/>
          </a:p>
        </p:txBody>
      </p:sp>
    </p:spTree>
    <p:extLst>
      <p:ext uri="{BB962C8B-B14F-4D97-AF65-F5344CB8AC3E}">
        <p14:creationId xmlns:p14="http://schemas.microsoft.com/office/powerpoint/2010/main" val="14751591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Arial" panose="020B0604020202020204" pitchFamily="34" charset="0"/>
                <a:cs typeface="Arial" panose="020B0604020202020204" pitchFamily="34" charset="0"/>
              </a:rPr>
              <a:t>LaTex</a:t>
            </a:r>
            <a:r>
              <a:rPr lang="zh-CN" altLang="en-US" dirty="0" smtClean="0">
                <a:latin typeface="Arial" panose="020B0604020202020204" pitchFamily="34" charset="0"/>
                <a:cs typeface="Arial" panose="020B0604020202020204" pitchFamily="34" charset="0"/>
              </a:rPr>
              <a:t>教程</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p:txBody>
          <a:bodyPr/>
          <a:lstStyle/>
          <a:p>
            <a:pPr algn="just"/>
            <a:r>
              <a:rPr lang="en-US" altLang="zh-CN" sz="2400" b="1" dirty="0">
                <a:latin typeface="Times New Roman" panose="02020603050405020304" pitchFamily="18" charset="0"/>
                <a:cs typeface="Times New Roman" panose="02020603050405020304" pitchFamily="18" charset="0"/>
              </a:rPr>
              <a:t>TEX</a:t>
            </a:r>
            <a:r>
              <a:rPr lang="zh-CN" altLang="en-US" sz="2400" b="1" dirty="0">
                <a:latin typeface="Times New Roman" panose="02020603050405020304" pitchFamily="18" charset="0"/>
                <a:cs typeface="Times New Roman" panose="02020603050405020304" pitchFamily="18" charset="0"/>
              </a:rPr>
              <a:t>是斯坦福大学的教授</a:t>
            </a:r>
            <a:r>
              <a:rPr lang="en-US" altLang="zh-CN" sz="2400" b="1" dirty="0">
                <a:latin typeface="Times New Roman" panose="02020603050405020304" pitchFamily="18" charset="0"/>
                <a:cs typeface="Times New Roman" panose="02020603050405020304" pitchFamily="18" charset="0"/>
              </a:rPr>
              <a:t>Donald E</a:t>
            </a:r>
            <a:r>
              <a:rPr lang="en-US" altLang="zh-CN" sz="2400" b="1" dirty="0" smtClean="0">
                <a:latin typeface="Times New Roman" panose="02020603050405020304" pitchFamily="18" charset="0"/>
                <a:cs typeface="Times New Roman" panose="02020603050405020304" pitchFamily="18" charset="0"/>
              </a:rPr>
              <a:t>. Knuth</a:t>
            </a:r>
            <a:r>
              <a:rPr lang="zh-CN" altLang="en-US" sz="2400" b="1" dirty="0">
                <a:latin typeface="Times New Roman" panose="02020603050405020304" pitchFamily="18" charset="0"/>
                <a:cs typeface="Times New Roman" panose="02020603050405020304" pitchFamily="18" charset="0"/>
              </a:rPr>
              <a:t>开发的一个功能强大的幕后排版系统</a:t>
            </a:r>
            <a:r>
              <a:rPr lang="zh-CN" altLang="en-US" sz="2400" b="1" dirty="0" smtClean="0">
                <a:latin typeface="Times New Roman" panose="02020603050405020304" pitchFamily="18" charset="0"/>
                <a:cs typeface="Times New Roman" panose="02020603050405020304" pitchFamily="18" charset="0"/>
              </a:rPr>
              <a:t>。当时</a:t>
            </a:r>
            <a:r>
              <a:rPr lang="zh-CN" altLang="en-US" sz="2400" b="1" dirty="0">
                <a:latin typeface="Times New Roman" panose="02020603050405020304" pitchFamily="18" charset="0"/>
                <a:cs typeface="Times New Roman" panose="02020603050405020304" pitchFamily="18" charset="0"/>
              </a:rPr>
              <a:t>在撰写名</a:t>
            </a:r>
            <a:r>
              <a:rPr lang="zh-CN" altLang="en-US" sz="2400" b="1" dirty="0" smtClean="0">
                <a:latin typeface="Times New Roman" panose="02020603050405020304" pitchFamily="18" charset="0"/>
                <a:cs typeface="Times New Roman" panose="02020603050405020304" pitchFamily="18" charset="0"/>
              </a:rPr>
              <a:t>为</a:t>
            </a:r>
            <a:r>
              <a:rPr lang="en-US" altLang="zh-CN" sz="2400" b="1" dirty="0" smtClean="0">
                <a:latin typeface="Times New Roman" panose="02020603050405020304" pitchFamily="18" charset="0"/>
                <a:cs typeface="Times New Roman" panose="02020603050405020304" pitchFamily="18" charset="0"/>
              </a:rPr>
              <a:t>《The </a:t>
            </a:r>
            <a:r>
              <a:rPr lang="en-US" altLang="zh-CN" sz="2400" b="1" dirty="0">
                <a:latin typeface="Times New Roman" panose="02020603050405020304" pitchFamily="18" charset="0"/>
                <a:cs typeface="Times New Roman" panose="02020603050405020304" pitchFamily="18" charset="0"/>
              </a:rPr>
              <a:t>Art of Computer </a:t>
            </a:r>
            <a:r>
              <a:rPr lang="en-US" altLang="zh-CN" sz="2400" b="1" dirty="0" smtClean="0">
                <a:latin typeface="Times New Roman" panose="02020603050405020304" pitchFamily="18" charset="0"/>
                <a:cs typeface="Times New Roman" panose="02020603050405020304" pitchFamily="18" charset="0"/>
              </a:rPr>
              <a:t>Programming》</a:t>
            </a:r>
            <a:r>
              <a:rPr lang="zh-CN" altLang="en-US" sz="2400" b="1" dirty="0" smtClean="0">
                <a:latin typeface="Times New Roman" panose="02020603050405020304" pitchFamily="18" charset="0"/>
                <a:cs typeface="Times New Roman" panose="02020603050405020304" pitchFamily="18" charset="0"/>
              </a:rPr>
              <a:t>的</a:t>
            </a:r>
            <a:r>
              <a:rPr lang="zh-CN" altLang="en-US" sz="2400" b="1" dirty="0">
                <a:latin typeface="Times New Roman" panose="02020603050405020304" pitchFamily="18" charset="0"/>
                <a:cs typeface="Times New Roman" panose="02020603050405020304" pitchFamily="18" charset="0"/>
              </a:rPr>
              <a:t>书，由于出版商</a:t>
            </a:r>
            <a:r>
              <a:rPr lang="zh-CN" altLang="en-US" sz="2400" b="1" dirty="0" smtClean="0">
                <a:latin typeface="Times New Roman" panose="02020603050405020304" pitchFamily="18" charset="0"/>
                <a:cs typeface="Times New Roman" panose="02020603050405020304" pitchFamily="18" charset="0"/>
              </a:rPr>
              <a:t>把书</a:t>
            </a:r>
            <a:r>
              <a:rPr lang="zh-CN" altLang="en-US" sz="2400" b="1" dirty="0">
                <a:latin typeface="Times New Roman" panose="02020603050405020304" pitchFamily="18" charset="0"/>
                <a:cs typeface="Times New Roman" panose="02020603050405020304" pitchFamily="18" charset="0"/>
              </a:rPr>
              <a:t>中的数学式子排版得很难看</a:t>
            </a:r>
            <a:r>
              <a:rPr lang="zh-CN" altLang="en-US" sz="2400" b="1" dirty="0" smtClean="0">
                <a:latin typeface="Times New Roman" panose="02020603050405020304" pitchFamily="18" charset="0"/>
                <a:cs typeface="Times New Roman" panose="02020603050405020304" pitchFamily="18" charset="0"/>
              </a:rPr>
              <a:t>，决定</a:t>
            </a:r>
            <a:r>
              <a:rPr lang="zh-CN" altLang="en-US" sz="2400" b="1" dirty="0">
                <a:latin typeface="Times New Roman" panose="02020603050405020304" pitchFamily="18" charset="0"/>
                <a:cs typeface="Times New Roman" panose="02020603050405020304" pitchFamily="18" charset="0"/>
              </a:rPr>
              <a:t>推迟出版，自行研发一套排版系统进行排版。这个系统就是</a:t>
            </a:r>
            <a:r>
              <a:rPr lang="en-US" altLang="zh-CN" sz="2400" b="1" dirty="0">
                <a:latin typeface="Times New Roman" panose="02020603050405020304" pitchFamily="18" charset="0"/>
                <a:cs typeface="Times New Roman" panose="02020603050405020304" pitchFamily="18" charset="0"/>
              </a:rPr>
              <a:t>TEX</a:t>
            </a:r>
            <a:r>
              <a:rPr lang="zh-CN" altLang="en-US" sz="2400" b="1" dirty="0">
                <a:latin typeface="Times New Roman" panose="02020603050405020304" pitchFamily="18" charset="0"/>
                <a:cs typeface="Times New Roman" panose="02020603050405020304" pitchFamily="18" charset="0"/>
              </a:rPr>
              <a:t>系统</a:t>
            </a:r>
            <a:r>
              <a:rPr lang="zh-CN" altLang="en-US" sz="2400" b="1" dirty="0" smtClean="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a:p>
            <a:pPr algn="just"/>
            <a:r>
              <a:rPr lang="en-US" altLang="zh-CN" sz="2400" b="1" dirty="0" err="1" smtClean="0">
                <a:latin typeface="Times New Roman" panose="02020603050405020304" pitchFamily="18" charset="0"/>
                <a:cs typeface="Times New Roman" panose="02020603050405020304" pitchFamily="18" charset="0"/>
              </a:rPr>
              <a:t>LaTeX</a:t>
            </a:r>
            <a:r>
              <a:rPr lang="zh-CN" altLang="en-US" sz="2400" b="1" dirty="0">
                <a:latin typeface="Times New Roman" panose="02020603050405020304" pitchFamily="18" charset="0"/>
                <a:cs typeface="Times New Roman" panose="02020603050405020304" pitchFamily="18" charset="0"/>
              </a:rPr>
              <a:t>：</a:t>
            </a:r>
          </a:p>
          <a:p>
            <a:pPr lvl="1" algn="just"/>
            <a:r>
              <a:rPr lang="en-US" altLang="zh-CN" sz="2000" b="1" dirty="0">
                <a:latin typeface="Times New Roman" panose="02020603050405020304" pitchFamily="18" charset="0"/>
                <a:cs typeface="Times New Roman" panose="02020603050405020304" pitchFamily="18" charset="0"/>
              </a:rPr>
              <a:t>TEX</a:t>
            </a:r>
            <a:r>
              <a:rPr lang="zh-CN" altLang="en-US" sz="2000" b="1" dirty="0">
                <a:latin typeface="Times New Roman" panose="02020603050405020304" pitchFamily="18" charset="0"/>
                <a:cs typeface="Times New Roman" panose="02020603050405020304" pitchFamily="18" charset="0"/>
              </a:rPr>
              <a:t>是很低阶的排版语言，对于绝大多数人来说，学起来会很吃力，而且排版工作也会变得相当繁复，难以被更多人使用，效率也不是很高。所以，一些经常用到的功能，如果我们事先定义好，到要用的时候只引用一小段代码就可以实现一个相对复杂的功能，那不仅提高了排版效率，而且版面也会清晰很多。这种事先定义好的功能，叫做宏集</a:t>
            </a:r>
            <a:r>
              <a:rPr lang="en-US" altLang="zh-CN" sz="2000" b="1" dirty="0">
                <a:latin typeface="Times New Roman" panose="02020603050405020304" pitchFamily="18" charset="0"/>
                <a:cs typeface="Times New Roman" panose="02020603050405020304" pitchFamily="18" charset="0"/>
              </a:rPr>
              <a:t>(macro)</a:t>
            </a:r>
            <a:r>
              <a:rPr lang="zh-CN" altLang="en-US" sz="2000" b="1" dirty="0">
                <a:latin typeface="Times New Roman" panose="02020603050405020304" pitchFamily="18" charset="0"/>
                <a:cs typeface="Times New Roman" panose="02020603050405020304" pitchFamily="18" charset="0"/>
              </a:rPr>
              <a:t>。</a:t>
            </a:r>
          </a:p>
          <a:p>
            <a:pPr lvl="1" algn="just"/>
            <a:r>
              <a:rPr lang="en-US" altLang="zh-CN" sz="2000" b="1" dirty="0" err="1">
                <a:latin typeface="Times New Roman" panose="02020603050405020304" pitchFamily="18" charset="0"/>
                <a:cs typeface="Times New Roman" panose="02020603050405020304" pitchFamily="18" charset="0"/>
              </a:rPr>
              <a:t>LaTeX</a:t>
            </a:r>
            <a:r>
              <a:rPr lang="zh-CN" altLang="en-US" sz="2000" b="1" dirty="0">
                <a:latin typeface="Times New Roman" panose="02020603050405020304" pitchFamily="18" charset="0"/>
                <a:cs typeface="Times New Roman" panose="02020603050405020304" pitchFamily="18" charset="0"/>
              </a:rPr>
              <a:t>就是</a:t>
            </a:r>
            <a:r>
              <a:rPr lang="en-US" altLang="zh-CN" sz="2000" b="1" dirty="0">
                <a:latin typeface="Times New Roman" panose="02020603050405020304" pitchFamily="18" charset="0"/>
                <a:cs typeface="Times New Roman" panose="02020603050405020304" pitchFamily="18" charset="0"/>
              </a:rPr>
              <a:t>TEX</a:t>
            </a:r>
            <a:r>
              <a:rPr lang="zh-CN" altLang="en-US" sz="2000" b="1" dirty="0">
                <a:latin typeface="Times New Roman" panose="02020603050405020304" pitchFamily="18" charset="0"/>
                <a:cs typeface="Times New Roman" panose="02020603050405020304" pitchFamily="18" charset="0"/>
              </a:rPr>
              <a:t>的众多宏集之一，是由</a:t>
            </a:r>
            <a:r>
              <a:rPr lang="en-US" altLang="zh-CN" sz="2000" b="1" dirty="0">
                <a:latin typeface="Times New Roman" panose="02020603050405020304" pitchFamily="18" charset="0"/>
                <a:cs typeface="Times New Roman" panose="02020603050405020304" pitchFamily="18" charset="0"/>
              </a:rPr>
              <a:t>Leslie </a:t>
            </a:r>
            <a:r>
              <a:rPr lang="en-US" altLang="zh-CN" sz="2000" b="1" dirty="0" err="1">
                <a:latin typeface="Times New Roman" panose="02020603050405020304" pitchFamily="18" charset="0"/>
                <a:cs typeface="Times New Roman" panose="02020603050405020304" pitchFamily="18" charset="0"/>
              </a:rPr>
              <a:t>Lamport</a:t>
            </a:r>
            <a:r>
              <a:rPr lang="zh-CN" altLang="en-US" sz="2000" b="1" dirty="0">
                <a:latin typeface="Times New Roman" panose="02020603050405020304" pitchFamily="18" charset="0"/>
                <a:cs typeface="Times New Roman" panose="02020603050405020304" pitchFamily="18" charset="0"/>
              </a:rPr>
              <a:t>编写的。</a:t>
            </a:r>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pPr>
                <a:defRPr/>
              </a:pPr>
              <a:t>91</a:t>
            </a:fld>
            <a:endParaRPr lang="en-US" altLang="zh-CN"/>
          </a:p>
        </p:txBody>
      </p:sp>
    </p:spTree>
    <p:extLst>
      <p:ext uri="{BB962C8B-B14F-4D97-AF65-F5344CB8AC3E}">
        <p14:creationId xmlns:p14="http://schemas.microsoft.com/office/powerpoint/2010/main" val="242287122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Arial" panose="020B0604020202020204" pitchFamily="34" charset="0"/>
                <a:cs typeface="Arial" panose="020B0604020202020204" pitchFamily="34" charset="0"/>
              </a:rPr>
              <a:t>LaTex</a:t>
            </a:r>
            <a:r>
              <a:rPr lang="zh-CN" altLang="en-US" dirty="0" smtClean="0">
                <a:latin typeface="Arial" panose="020B0604020202020204" pitchFamily="34" charset="0"/>
                <a:cs typeface="Arial" panose="020B0604020202020204" pitchFamily="34" charset="0"/>
              </a:rPr>
              <a:t>教程</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p:txBody>
          <a:bodyPr/>
          <a:lstStyle/>
          <a:p>
            <a:pPr algn="just"/>
            <a:r>
              <a:rPr lang="en-US" altLang="zh-CN" sz="2800" b="1" dirty="0" err="1" smtClean="0">
                <a:latin typeface="Times New Roman" panose="02020603050405020304" pitchFamily="18" charset="0"/>
                <a:cs typeface="Times New Roman" panose="02020603050405020304" pitchFamily="18" charset="0"/>
              </a:rPr>
              <a:t>CTeX</a:t>
            </a:r>
            <a:r>
              <a:rPr lang="zh-CN" altLang="en-US" sz="2800" b="1" dirty="0">
                <a:latin typeface="Times New Roman" panose="02020603050405020304" pitchFamily="18" charset="0"/>
                <a:cs typeface="Times New Roman" panose="02020603050405020304" pitchFamily="18" charset="0"/>
              </a:rPr>
              <a:t>：</a:t>
            </a:r>
          </a:p>
          <a:p>
            <a:pPr lvl="1" algn="just"/>
            <a:r>
              <a:rPr lang="en-US" altLang="zh-CN" sz="2400" b="1" dirty="0" err="1" smtClean="0">
                <a:latin typeface="Times New Roman" panose="02020603050405020304" pitchFamily="18" charset="0"/>
                <a:cs typeface="Times New Roman" panose="02020603050405020304" pitchFamily="18" charset="0"/>
              </a:rPr>
              <a:t>CTeX</a:t>
            </a:r>
            <a:r>
              <a:rPr lang="zh-CN" altLang="en-US" sz="2400" b="1" dirty="0">
                <a:latin typeface="Times New Roman" panose="02020603050405020304" pitchFamily="18" charset="0"/>
                <a:cs typeface="Times New Roman" panose="02020603050405020304" pitchFamily="18" charset="0"/>
              </a:rPr>
              <a:t>是利用</a:t>
            </a:r>
            <a:r>
              <a:rPr lang="en-US" altLang="zh-CN" sz="2400" b="1" dirty="0">
                <a:latin typeface="Times New Roman" panose="02020603050405020304" pitchFamily="18" charset="0"/>
                <a:cs typeface="Times New Roman" panose="02020603050405020304" pitchFamily="18" charset="0"/>
              </a:rPr>
              <a:t>TEX</a:t>
            </a:r>
            <a:r>
              <a:rPr lang="zh-CN" altLang="en-US" sz="2400" b="1" dirty="0">
                <a:latin typeface="Times New Roman" panose="02020603050405020304" pitchFamily="18" charset="0"/>
                <a:cs typeface="Times New Roman" panose="02020603050405020304" pitchFamily="18" charset="0"/>
              </a:rPr>
              <a:t>排版</a:t>
            </a:r>
            <a:r>
              <a:rPr lang="zh-CN" altLang="en-US" sz="2400" b="1" dirty="0" smtClean="0">
                <a:latin typeface="Times New Roman" panose="02020603050405020304" pitchFamily="18" charset="0"/>
                <a:cs typeface="Times New Roman" panose="02020603050405020304" pitchFamily="18" charset="0"/>
              </a:rPr>
              <a:t>系统中文</a:t>
            </a:r>
            <a:r>
              <a:rPr lang="zh-CN" altLang="en-US" sz="2400" b="1" dirty="0">
                <a:latin typeface="Times New Roman" panose="02020603050405020304" pitchFamily="18" charset="0"/>
                <a:cs typeface="Times New Roman" panose="02020603050405020304" pitchFamily="18" charset="0"/>
              </a:rPr>
              <a:t>套装的</a:t>
            </a:r>
            <a:r>
              <a:rPr lang="zh-CN" altLang="en-US" sz="2400" b="1" dirty="0" smtClean="0">
                <a:latin typeface="Times New Roman" panose="02020603050405020304" pitchFamily="18" charset="0"/>
                <a:cs typeface="Times New Roman" panose="02020603050405020304" pitchFamily="18" charset="0"/>
              </a:rPr>
              <a:t>简称</a:t>
            </a:r>
            <a:endParaRPr lang="en-US" altLang="zh-CN" sz="2400" b="1" dirty="0" smtClean="0">
              <a:latin typeface="Times New Roman" panose="02020603050405020304" pitchFamily="18" charset="0"/>
              <a:cs typeface="Times New Roman" panose="02020603050405020304" pitchFamily="18" charset="0"/>
            </a:endParaRPr>
          </a:p>
          <a:p>
            <a:pPr lvl="1" algn="just"/>
            <a:r>
              <a:rPr lang="en-US" altLang="zh-CN" sz="2400" b="1" dirty="0" err="1" smtClean="0">
                <a:latin typeface="Times New Roman" panose="02020603050405020304" pitchFamily="18" charset="0"/>
                <a:cs typeface="Times New Roman" panose="02020603050405020304" pitchFamily="18" charset="0"/>
              </a:rPr>
              <a:t>CTeX</a:t>
            </a:r>
            <a:r>
              <a:rPr lang="zh-CN" altLang="en-US" sz="2400" b="1" dirty="0">
                <a:latin typeface="Times New Roman" panose="02020603050405020304" pitchFamily="18" charset="0"/>
                <a:cs typeface="Times New Roman" panose="02020603050405020304" pitchFamily="18" charset="0"/>
              </a:rPr>
              <a:t>中文套装</a:t>
            </a:r>
            <a:r>
              <a:rPr lang="zh-CN" altLang="en-US" sz="2400" b="1" dirty="0" smtClean="0">
                <a:latin typeface="Times New Roman" panose="02020603050405020304" pitchFamily="18" charset="0"/>
                <a:cs typeface="Times New Roman" panose="02020603050405020304" pitchFamily="18" charset="0"/>
              </a:rPr>
              <a:t>在</a:t>
            </a:r>
            <a:r>
              <a:rPr lang="en-US" altLang="zh-CN" sz="2400" b="1" dirty="0" err="1" smtClean="0">
                <a:latin typeface="Times New Roman" panose="02020603050405020304" pitchFamily="18" charset="0"/>
                <a:cs typeface="Times New Roman" panose="02020603050405020304" pitchFamily="18" charset="0"/>
              </a:rPr>
              <a:t>MiKTeX</a:t>
            </a:r>
            <a:r>
              <a:rPr lang="zh-CN" altLang="en-US" sz="2400" b="1" dirty="0">
                <a:latin typeface="Times New Roman" panose="02020603050405020304" pitchFamily="18" charset="0"/>
                <a:cs typeface="Times New Roman" panose="02020603050405020304" pitchFamily="18" charset="0"/>
              </a:rPr>
              <a:t>的基础上增加了对中文的完整</a:t>
            </a:r>
            <a:r>
              <a:rPr lang="zh-CN" altLang="en-US" sz="2400" b="1" dirty="0" smtClean="0">
                <a:latin typeface="Times New Roman" panose="02020603050405020304" pitchFamily="18" charset="0"/>
                <a:cs typeface="Times New Roman" panose="02020603050405020304" pitchFamily="18" charset="0"/>
              </a:rPr>
              <a:t>支持，集成</a:t>
            </a:r>
            <a:r>
              <a:rPr lang="zh-CN" altLang="en-US" sz="2400" b="1" dirty="0">
                <a:latin typeface="Times New Roman" panose="02020603050405020304" pitchFamily="18" charset="0"/>
                <a:cs typeface="Times New Roman" panose="02020603050405020304" pitchFamily="18" charset="0"/>
              </a:rPr>
              <a:t>了编辑器</a:t>
            </a:r>
            <a:r>
              <a:rPr lang="en-US" altLang="zh-CN" sz="2400" b="1" dirty="0" err="1">
                <a:latin typeface="Times New Roman" panose="02020603050405020304" pitchFamily="18" charset="0"/>
                <a:cs typeface="Times New Roman" panose="02020603050405020304" pitchFamily="18" charset="0"/>
              </a:rPr>
              <a:t>WinEdt</a:t>
            </a:r>
            <a:r>
              <a:rPr lang="zh-CN" altLang="en-US" sz="2400" b="1" dirty="0">
                <a:latin typeface="Times New Roman" panose="02020603050405020304" pitchFamily="18" charset="0"/>
                <a:cs typeface="Times New Roman" panose="02020603050405020304" pitchFamily="18" charset="0"/>
              </a:rPr>
              <a:t>和</a:t>
            </a:r>
            <a:r>
              <a:rPr lang="en-US" altLang="zh-CN" sz="2400" b="1" dirty="0">
                <a:latin typeface="Times New Roman" panose="02020603050405020304" pitchFamily="18" charset="0"/>
                <a:cs typeface="Times New Roman" panose="02020603050405020304" pitchFamily="18" charset="0"/>
              </a:rPr>
              <a:t>PostScript</a:t>
            </a:r>
            <a:r>
              <a:rPr lang="zh-CN" altLang="en-US" sz="2400" b="1" dirty="0">
                <a:latin typeface="Times New Roman" panose="02020603050405020304" pitchFamily="18" charset="0"/>
                <a:cs typeface="Times New Roman" panose="02020603050405020304" pitchFamily="18" charset="0"/>
              </a:rPr>
              <a:t>处理软件 </a:t>
            </a:r>
            <a:r>
              <a:rPr lang="en-US" altLang="zh-CN" sz="2400" b="1" dirty="0" err="1">
                <a:latin typeface="Times New Roman" panose="02020603050405020304" pitchFamily="18" charset="0"/>
                <a:cs typeface="Times New Roman" panose="02020603050405020304" pitchFamily="18" charset="0"/>
              </a:rPr>
              <a:t>Ghostscript</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和 </a:t>
            </a:r>
            <a:r>
              <a:rPr lang="en-US" altLang="zh-CN" sz="2400" b="1" dirty="0" err="1">
                <a:latin typeface="Times New Roman" panose="02020603050405020304" pitchFamily="18" charset="0"/>
                <a:cs typeface="Times New Roman" panose="02020603050405020304" pitchFamily="18" charset="0"/>
              </a:rPr>
              <a:t>GSview</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等主要工具</a:t>
            </a:r>
            <a:endParaRPr lang="en-US" altLang="zh-CN" sz="2400" b="1" dirty="0">
              <a:latin typeface="Times New Roman" panose="02020603050405020304" pitchFamily="18" charset="0"/>
              <a:cs typeface="Times New Roman" panose="02020603050405020304" pitchFamily="18" charset="0"/>
            </a:endParaRPr>
          </a:p>
          <a:p>
            <a:pPr lvl="1" algn="just"/>
            <a:r>
              <a:rPr lang="zh-CN" altLang="en-US" sz="2400" b="1" dirty="0" smtClean="0">
                <a:latin typeface="Times New Roman" panose="02020603050405020304" pitchFamily="18" charset="0"/>
                <a:cs typeface="Times New Roman" panose="02020603050405020304" pitchFamily="18" charset="0"/>
              </a:rPr>
              <a:t>支持</a:t>
            </a:r>
            <a:r>
              <a:rPr lang="en-US" altLang="zh-CN" sz="2400" b="1" dirty="0" smtClean="0">
                <a:latin typeface="Times New Roman" panose="02020603050405020304" pitchFamily="18" charset="0"/>
                <a:cs typeface="Times New Roman" panose="02020603050405020304" pitchFamily="18" charset="0"/>
              </a:rPr>
              <a:t>CCT</a:t>
            </a:r>
            <a:r>
              <a:rPr lang="zh-CN" altLang="en-US" sz="2400" b="1" dirty="0" smtClean="0">
                <a:latin typeface="Times New Roman" panose="02020603050405020304" pitchFamily="18" charset="0"/>
                <a:cs typeface="Times New Roman" panose="02020603050405020304" pitchFamily="18" charset="0"/>
              </a:rPr>
              <a:t>和</a:t>
            </a:r>
            <a:r>
              <a:rPr lang="en-US" altLang="zh-CN" sz="2400" b="1" dirty="0" smtClean="0">
                <a:latin typeface="Times New Roman" panose="02020603050405020304" pitchFamily="18" charset="0"/>
                <a:cs typeface="Times New Roman" panose="02020603050405020304" pitchFamily="18" charset="0"/>
              </a:rPr>
              <a:t>CJK</a:t>
            </a:r>
            <a:r>
              <a:rPr lang="zh-CN" altLang="en-US" sz="2400" b="1" dirty="0" smtClean="0">
                <a:latin typeface="Times New Roman" panose="02020603050405020304" pitchFamily="18" charset="0"/>
                <a:cs typeface="Times New Roman" panose="02020603050405020304" pitchFamily="18" charset="0"/>
              </a:rPr>
              <a:t>两种中文</a:t>
            </a:r>
            <a:r>
              <a:rPr lang="en-US" altLang="zh-CN" sz="2400" b="1" dirty="0" err="1" smtClean="0">
                <a:latin typeface="Times New Roman" panose="02020603050405020304" pitchFamily="18" charset="0"/>
                <a:cs typeface="Times New Roman" panose="02020603050405020304" pitchFamily="18" charset="0"/>
              </a:rPr>
              <a:t>TeX</a:t>
            </a:r>
            <a:r>
              <a:rPr lang="zh-CN" altLang="en-US" sz="2400" b="1" dirty="0">
                <a:latin typeface="Times New Roman" panose="02020603050405020304" pitchFamily="18" charset="0"/>
                <a:cs typeface="Times New Roman" panose="02020603050405020304" pitchFamily="18" charset="0"/>
              </a:rPr>
              <a:t>处理</a:t>
            </a:r>
            <a:r>
              <a:rPr lang="zh-CN" altLang="en-US" sz="2400" b="1" dirty="0" smtClean="0">
                <a:latin typeface="Times New Roman" panose="02020603050405020304" pitchFamily="18" charset="0"/>
                <a:cs typeface="Times New Roman" panose="02020603050405020304" pitchFamily="18" charset="0"/>
              </a:rPr>
              <a:t>方式</a:t>
            </a:r>
            <a:endParaRPr lang="en-US" altLang="zh-CN" sz="2400" b="1" dirty="0" smtClean="0">
              <a:latin typeface="Times New Roman" panose="02020603050405020304" pitchFamily="18" charset="0"/>
              <a:cs typeface="Times New Roman" panose="02020603050405020304" pitchFamily="18" charset="0"/>
            </a:endParaRPr>
          </a:p>
          <a:p>
            <a:pPr lvl="1" algn="just"/>
            <a:r>
              <a:rPr lang="en-US" altLang="zh-CN" sz="2400" b="1" dirty="0">
                <a:solidFill>
                  <a:srgbClr val="0000FF"/>
                </a:solidFill>
                <a:latin typeface="Times New Roman" panose="02020603050405020304" pitchFamily="18" charset="0"/>
                <a:cs typeface="Times New Roman" panose="02020603050405020304" pitchFamily="18" charset="0"/>
                <a:hlinkClick r:id="rId2"/>
              </a:rPr>
              <a:t>http://</a:t>
            </a:r>
            <a:r>
              <a:rPr lang="en-US" altLang="zh-CN" sz="2400" b="1" dirty="0" smtClean="0">
                <a:solidFill>
                  <a:srgbClr val="0000FF"/>
                </a:solidFill>
                <a:latin typeface="Times New Roman" panose="02020603050405020304" pitchFamily="18" charset="0"/>
                <a:cs typeface="Times New Roman" panose="02020603050405020304" pitchFamily="18" charset="0"/>
                <a:hlinkClick r:id="rId2"/>
              </a:rPr>
              <a:t>www.ctex.org</a:t>
            </a:r>
            <a:r>
              <a:rPr lang="en-US" altLang="zh-CN" sz="2400" b="1" dirty="0" smtClean="0">
                <a:solidFill>
                  <a:srgbClr val="0000FF"/>
                </a:solidFill>
                <a:latin typeface="Times New Roman" panose="02020603050405020304" pitchFamily="18" charset="0"/>
                <a:cs typeface="Times New Roman" panose="02020603050405020304" pitchFamily="18" charset="0"/>
              </a:rPr>
              <a:t> </a:t>
            </a:r>
            <a:endParaRPr lang="zh-CN" altLang="en-US" sz="2400" b="1" dirty="0">
              <a:solidFill>
                <a:srgbClr val="0000FF"/>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pPr>
                <a:defRPr/>
              </a:pPr>
              <a:t>92</a:t>
            </a:fld>
            <a:endParaRPr lang="en-US" altLang="zh-CN"/>
          </a:p>
        </p:txBody>
      </p:sp>
    </p:spTree>
    <p:extLst>
      <p:ext uri="{BB962C8B-B14F-4D97-AF65-F5344CB8AC3E}">
        <p14:creationId xmlns:p14="http://schemas.microsoft.com/office/powerpoint/2010/main" val="36604440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Arial" panose="020B0604020202020204" pitchFamily="34" charset="0"/>
                <a:cs typeface="Arial" panose="020B0604020202020204" pitchFamily="34" charset="0"/>
              </a:rPr>
              <a:t>LaTex</a:t>
            </a:r>
            <a:r>
              <a:rPr lang="zh-CN" altLang="en-US" dirty="0" smtClean="0">
                <a:latin typeface="Arial" panose="020B0604020202020204" pitchFamily="34" charset="0"/>
                <a:cs typeface="Arial" panose="020B0604020202020204" pitchFamily="34" charset="0"/>
              </a:rPr>
              <a:t>教程</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p:txBody>
          <a:bodyPr/>
          <a:lstStyle/>
          <a:p>
            <a:pPr algn="just"/>
            <a:r>
              <a:rPr lang="en-US" altLang="zh-CN" sz="2800" b="1" dirty="0" err="1" smtClean="0">
                <a:latin typeface="Times New Roman" panose="02020603050405020304" pitchFamily="18" charset="0"/>
                <a:cs typeface="Times New Roman" panose="02020603050405020304" pitchFamily="18" charset="0"/>
              </a:rPr>
              <a:t>Texmaker</a:t>
            </a:r>
            <a:endParaRPr lang="zh-CN" altLang="en-US" sz="2800" b="1" dirty="0">
              <a:latin typeface="Times New Roman" panose="02020603050405020304" pitchFamily="18" charset="0"/>
              <a:cs typeface="Times New Roman" panose="02020603050405020304" pitchFamily="18" charset="0"/>
            </a:endParaRPr>
          </a:p>
          <a:p>
            <a:pPr lvl="1" algn="just"/>
            <a:r>
              <a:rPr lang="zh-CN" altLang="en-US" sz="2400" b="1" dirty="0" smtClean="0">
                <a:latin typeface="Times New Roman" panose="02020603050405020304" pitchFamily="18" charset="0"/>
                <a:cs typeface="Times New Roman" panose="02020603050405020304" pitchFamily="18" charset="0"/>
              </a:rPr>
              <a:t>是</a:t>
            </a:r>
            <a:r>
              <a:rPr lang="zh-CN" altLang="en-US" sz="2400" b="1" dirty="0">
                <a:latin typeface="Times New Roman" panose="02020603050405020304" pitchFamily="18" charset="0"/>
                <a:cs typeface="Times New Roman" panose="02020603050405020304" pitchFamily="18" charset="0"/>
              </a:rPr>
              <a:t>一款跨平台的开源</a:t>
            </a:r>
            <a:r>
              <a:rPr lang="en-US" altLang="zh-CN" sz="2400" b="1" dirty="0" err="1">
                <a:latin typeface="Times New Roman" panose="02020603050405020304" pitchFamily="18" charset="0"/>
                <a:cs typeface="Times New Roman" panose="02020603050405020304" pitchFamily="18" charset="0"/>
              </a:rPr>
              <a:t>LaTeX</a:t>
            </a:r>
            <a:r>
              <a:rPr lang="zh-CN" altLang="en-US" sz="2400" b="1" dirty="0">
                <a:latin typeface="Times New Roman" panose="02020603050405020304" pitchFamily="18" charset="0"/>
                <a:cs typeface="Times New Roman" panose="02020603050405020304" pitchFamily="18" charset="0"/>
              </a:rPr>
              <a:t>编辑器</a:t>
            </a:r>
            <a:r>
              <a:rPr lang="zh-CN" altLang="en-US" sz="2400" b="1" dirty="0" smtClean="0">
                <a:latin typeface="Times New Roman" panose="02020603050405020304" pitchFamily="18" charset="0"/>
                <a:cs typeface="Times New Roman" panose="02020603050405020304" pitchFamily="18" charset="0"/>
              </a:rPr>
              <a:t>，界面</a:t>
            </a:r>
            <a:r>
              <a:rPr lang="zh-CN" altLang="en-US" sz="2400" b="1" dirty="0">
                <a:latin typeface="Times New Roman" panose="02020603050405020304" pitchFamily="18" charset="0"/>
                <a:cs typeface="Times New Roman" panose="02020603050405020304" pitchFamily="18" charset="0"/>
              </a:rPr>
              <a:t>干净并集成有</a:t>
            </a:r>
            <a:r>
              <a:rPr lang="en-US" altLang="zh-CN" sz="2400" b="1" dirty="0">
                <a:latin typeface="Times New Roman" panose="02020603050405020304" pitchFamily="18" charset="0"/>
                <a:cs typeface="Times New Roman" panose="02020603050405020304" pitchFamily="18" charset="0"/>
              </a:rPr>
              <a:t>PDF</a:t>
            </a:r>
            <a:r>
              <a:rPr lang="zh-CN" altLang="en-US" sz="2400" b="1" dirty="0">
                <a:latin typeface="Times New Roman" panose="02020603050405020304" pitchFamily="18" charset="0"/>
                <a:cs typeface="Times New Roman" panose="02020603050405020304" pitchFamily="18" charset="0"/>
              </a:rPr>
              <a:t>阅读器</a:t>
            </a:r>
            <a:endParaRPr lang="zh-CN" altLang="en-US" sz="2400" b="1" dirty="0">
              <a:solidFill>
                <a:srgbClr val="0000FF"/>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80F339D2-D513-3E41-9C6D-8DB6BE5C56E0}" type="slidenum">
              <a:rPr lang="en-US" altLang="zh-CN" smtClean="0"/>
              <a:pPr>
                <a:defRPr/>
              </a:pPr>
              <a:t>93</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854" y="2996952"/>
            <a:ext cx="7160247" cy="3816000"/>
          </a:xfrm>
          <a:prstGeom prst="rect">
            <a:avLst/>
          </a:prstGeom>
        </p:spPr>
      </p:pic>
    </p:spTree>
    <p:extLst>
      <p:ext uri="{BB962C8B-B14F-4D97-AF65-F5344CB8AC3E}">
        <p14:creationId xmlns:p14="http://schemas.microsoft.com/office/powerpoint/2010/main" val="1450735988"/>
      </p:ext>
    </p:extLst>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Blends</Template>
  <TotalTime>4114</TotalTime>
  <Words>7197</Words>
  <Application>Microsoft Office PowerPoint</Application>
  <PresentationFormat>全屏显示(4:3)</PresentationFormat>
  <Paragraphs>1015</Paragraphs>
  <Slides>93</Slides>
  <Notes>26</Notes>
  <HiddenSlides>0</HiddenSlides>
  <MMClips>0</MMClips>
  <ScaleCrop>false</ScaleCrop>
  <HeadingPairs>
    <vt:vector size="8" baseType="variant">
      <vt:variant>
        <vt:lpstr>已用的字体</vt:lpstr>
      </vt:variant>
      <vt:variant>
        <vt:i4>15</vt:i4>
      </vt:variant>
      <vt:variant>
        <vt:lpstr>主题</vt:lpstr>
      </vt:variant>
      <vt:variant>
        <vt:i4>4</vt:i4>
      </vt:variant>
      <vt:variant>
        <vt:lpstr>嵌入 OLE 服务器</vt:lpstr>
      </vt:variant>
      <vt:variant>
        <vt:i4>3</vt:i4>
      </vt:variant>
      <vt:variant>
        <vt:lpstr>幻灯片标题</vt:lpstr>
      </vt:variant>
      <vt:variant>
        <vt:i4>93</vt:i4>
      </vt:variant>
    </vt:vector>
  </HeadingPairs>
  <TitlesOfParts>
    <vt:vector size="115" baseType="lpstr">
      <vt:lpstr>Heiti SC Light</vt:lpstr>
      <vt:lpstr>Meiryo</vt:lpstr>
      <vt:lpstr>仿宋</vt:lpstr>
      <vt:lpstr>黑体</vt:lpstr>
      <vt:lpstr>华文中宋</vt:lpstr>
      <vt:lpstr>楷体</vt:lpstr>
      <vt:lpstr>楷体_GB2312</vt:lpstr>
      <vt:lpstr>宋体</vt:lpstr>
      <vt:lpstr>Arial</vt:lpstr>
      <vt:lpstr>Arial Black</vt:lpstr>
      <vt:lpstr>Symbol</vt:lpstr>
      <vt:lpstr>Tahoma</vt:lpstr>
      <vt:lpstr>Times New Roman</vt:lpstr>
      <vt:lpstr>Verdana</vt:lpstr>
      <vt:lpstr>Wingdings</vt:lpstr>
      <vt:lpstr>Blends</vt:lpstr>
      <vt:lpstr>1_Blends</vt:lpstr>
      <vt:lpstr>2_Blends</vt:lpstr>
      <vt:lpstr>3_Blends</vt:lpstr>
      <vt:lpstr>公式</vt:lpstr>
      <vt:lpstr>Visio</vt:lpstr>
      <vt:lpstr>Equation</vt:lpstr>
      <vt:lpstr>算法分析与设计</vt:lpstr>
      <vt:lpstr>什么是算法(Algorithm)</vt:lpstr>
      <vt:lpstr>什么是算法(Algorithm)</vt:lpstr>
      <vt:lpstr>算法有哪些应用</vt:lpstr>
      <vt:lpstr>本科生学算法有什么用</vt:lpstr>
      <vt:lpstr>本课程与其他课程的关系</vt:lpstr>
      <vt:lpstr>本课程的内容</vt:lpstr>
      <vt:lpstr>参考书目</vt:lpstr>
      <vt:lpstr>课程信息</vt:lpstr>
      <vt:lpstr>第一章 算法概述</vt:lpstr>
      <vt:lpstr>PowerPoint 演示文稿</vt:lpstr>
      <vt:lpstr>什么是算法</vt:lpstr>
      <vt:lpstr>例子：</vt:lpstr>
      <vt:lpstr>随机算法与近似算法</vt:lpstr>
      <vt:lpstr>算法和程序的关系</vt:lpstr>
      <vt:lpstr>算法和数据结构的关系</vt:lpstr>
      <vt:lpstr>如何描述算法</vt:lpstr>
      <vt:lpstr>如何描述算法</vt:lpstr>
      <vt:lpstr>如何描述算法</vt:lpstr>
      <vt:lpstr>如何设计一个算法（例1）</vt:lpstr>
      <vt:lpstr>如何设计一个算法（例1）</vt:lpstr>
      <vt:lpstr>如何设计一个算法（例2）</vt:lpstr>
      <vt:lpstr>如何设计一个算法（例2）</vt:lpstr>
      <vt:lpstr>PowerPoint 演示文稿</vt:lpstr>
      <vt:lpstr>如何选择算法</vt:lpstr>
      <vt:lpstr>插入排序算法的插入操作</vt:lpstr>
      <vt:lpstr>插入排序算法的运行实例</vt:lpstr>
      <vt:lpstr>冒泡排序算法的一次巡回</vt:lpstr>
      <vt:lpstr>冒泡排序算法的运行实例</vt:lpstr>
      <vt:lpstr>问题的计算复杂度分析</vt:lpstr>
      <vt:lpstr>评估算法的执行效率</vt:lpstr>
      <vt:lpstr>基于经验的评估方法</vt:lpstr>
      <vt:lpstr>基于经验的评估方法</vt:lpstr>
      <vt:lpstr>经验法存在的问题</vt:lpstr>
      <vt:lpstr>基于理论的评估方法</vt:lpstr>
      <vt:lpstr>平均和最坏情况分析</vt:lpstr>
      <vt:lpstr>平均和最坏情况分析</vt:lpstr>
      <vt:lpstr>例子：检索/查找</vt:lpstr>
      <vt:lpstr>顺序检索算法</vt:lpstr>
      <vt:lpstr>最坏情况的时间估计</vt:lpstr>
      <vt:lpstr>平均情况的时间估计</vt:lpstr>
      <vt:lpstr>思考</vt:lpstr>
      <vt:lpstr>算法好坏的衡量尺度</vt:lpstr>
      <vt:lpstr>问题的规模</vt:lpstr>
      <vt:lpstr>基本运算</vt:lpstr>
      <vt:lpstr>基本运算</vt:lpstr>
      <vt:lpstr>基本运算</vt:lpstr>
      <vt:lpstr>怎样提高效率</vt:lpstr>
      <vt:lpstr>怎样提高效率</vt:lpstr>
      <vt:lpstr>怎样提高效率</vt:lpstr>
      <vt:lpstr>怎样提高效率</vt:lpstr>
      <vt:lpstr>算法的计算量函数</vt:lpstr>
      <vt:lpstr>算法的复杂性</vt:lpstr>
      <vt:lpstr>T(N, I)的概念</vt:lpstr>
      <vt:lpstr>T(N, I)的概念</vt:lpstr>
      <vt:lpstr>复杂性渐进性态</vt:lpstr>
      <vt:lpstr>复杂性渐进性态</vt:lpstr>
      <vt:lpstr>衡量算法的效率</vt:lpstr>
      <vt:lpstr>回顾一下排序算法性能比较</vt:lpstr>
      <vt:lpstr>渐近分析的记号</vt:lpstr>
      <vt:lpstr>渐近分析的记号</vt:lpstr>
      <vt:lpstr>渐近分析的记号</vt:lpstr>
      <vt:lpstr>渐近分析的记号</vt:lpstr>
      <vt:lpstr>渐近分析的记号</vt:lpstr>
      <vt:lpstr>例：渐近意义下的O</vt:lpstr>
      <vt:lpstr>O的运算性质</vt:lpstr>
      <vt:lpstr>性质：</vt:lpstr>
      <vt:lpstr>性质：</vt:lpstr>
      <vt:lpstr>算法分析与设计</vt:lpstr>
      <vt:lpstr>要点回顾</vt:lpstr>
      <vt:lpstr>PowerPoint 演示文稿</vt:lpstr>
      <vt:lpstr>重要的问题类型</vt:lpstr>
      <vt:lpstr>问题的复杂度</vt:lpstr>
      <vt:lpstr>问题的复杂度</vt:lpstr>
      <vt:lpstr>易解问题与难解问题 </vt:lpstr>
      <vt:lpstr>易解问题与难解问题 </vt:lpstr>
      <vt:lpstr>不可解问题 </vt:lpstr>
      <vt:lpstr>P类问题和NP类问题</vt:lpstr>
      <vt:lpstr>判定问题</vt:lpstr>
      <vt:lpstr>确定性算法与P类问题 </vt:lpstr>
      <vt:lpstr>非确定性算法与NP类问题</vt:lpstr>
      <vt:lpstr>非确定性算法与NP类问题</vt:lpstr>
      <vt:lpstr>P类和NP类问题的主要差别</vt:lpstr>
      <vt:lpstr>NP完全问题</vt:lpstr>
      <vt:lpstr>一些基本的NP完全问题</vt:lpstr>
      <vt:lpstr>三者关系</vt:lpstr>
      <vt:lpstr>千僖难题</vt:lpstr>
      <vt:lpstr>NP难问题</vt:lpstr>
      <vt:lpstr>NPC和NP难问题的区别</vt:lpstr>
      <vt:lpstr>课后作业</vt:lpstr>
      <vt:lpstr>LaTex教程</vt:lpstr>
      <vt:lpstr>LaTex教程</vt:lpstr>
      <vt:lpstr>LaTex教程</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Chap01</dc:title>
  <dc:creator>rxiong</dc:creator>
  <cp:lastModifiedBy>shendian</cp:lastModifiedBy>
  <cp:revision>296</cp:revision>
  <cp:lastPrinted>2018-03-06T11:11:22Z</cp:lastPrinted>
  <dcterms:created xsi:type="dcterms:W3CDTF">2017-02-09T07:29:53Z</dcterms:created>
  <dcterms:modified xsi:type="dcterms:W3CDTF">2019-02-26T02:29:43Z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5</vt:i4>
  </property>
</Properties>
</file>